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6" r:id="rId10"/>
    <p:sldId id="265" r:id="rId11"/>
    <p:sldId id="267" r:id="rId12"/>
    <p:sldId id="271" r:id="rId13"/>
    <p:sldId id="27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32A1C5"/>
    <a:srgbClr val="1C4999"/>
    <a:srgbClr val="42A9C9"/>
    <a:srgbClr val="4472C4"/>
    <a:srgbClr val="1D5D71"/>
    <a:srgbClr val="D1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6B1D7-1977-410E-A4B2-41B9AF51B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89525-8C4B-4498-8437-60A5C3E24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0E741-8EE7-4195-9DE8-126A8B2E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5C41-BF96-41EB-A62B-E8F37007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D5416-6562-455D-A39D-D6B5A4BB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732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A2BF-B4FF-41B0-8FE3-265859C5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02C1B-80B1-4965-B936-C915D0C5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51167-D2CC-4DAF-9916-49BF701B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5EFA-9402-4E32-99F5-AD1E3E16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D4B2-3F7C-452F-80CB-F73F81F1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910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7172B-58EA-4E4F-9062-D5143540B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C23C2-5813-40D7-97E2-8777A3569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02FBD-D2A0-4553-B42A-13B18B1A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4CB2F-7D47-43CE-BF90-3A1DCC6B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DAD1D-8E6B-4936-AB03-2ACA8C8C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497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256C-CCB8-482D-A244-AC08CA77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89150-9861-4E9C-80BC-0B3C4827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59E9-FB66-4418-BC95-C1342EF1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C24A-617C-43D1-B5CB-4C27B25A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385AC-C14C-4A71-B75F-494CB15B0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4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FDF3-EE6B-4513-B622-D73B2B57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60189-50C0-4419-9883-D368CD170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1786C-8436-45B7-89D0-08B47257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12CD-A45A-48CD-8975-D136034D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2506D-0896-4161-A163-157AD17E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85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2EF3-1A98-41A6-922D-E2579B15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ADA40-92EC-411D-8A4D-5783CA779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2E92D-1C8B-434F-B2E0-7961526B5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F0E1E-0E82-46E2-A1E2-9156A30D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A765B-CE1C-4E94-905D-46CE75D0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33A9E-BBFF-41FB-B48A-6C141B8F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683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C2A2-9894-488D-B4A3-194E8013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76B33-534C-4CA7-A96F-82C86755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FC257-1C9E-49EC-B66E-C49C87100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36631-C690-4946-B1F8-44337E4A2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81242-6CDC-46AB-A03A-68843D042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99328-07D0-4A1C-A4C7-BBECED05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DC291-7773-4B1A-99B4-553BA568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C7547-1616-4CBF-85D9-32A13F41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48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DC23-7405-4692-B702-E9A7415F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2317E-8037-47E8-BCCC-698CDFB1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DF543-B558-4541-8C41-89E7E92D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32F61-7C96-4A27-8E28-CC6D86335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199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34339-9B37-49F1-BF5D-E49E2B95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51FFF-4E55-406B-AD17-283B80AE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8248A-BE53-432B-9E6B-C09DF184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416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25D7-AFF3-4AEC-9EF5-414C6C77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C737-4946-46F3-98B1-0CF51EC6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A3FE-EEC8-4A81-8F01-232B4331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E89B9-108B-4A9A-B0B4-E7E040FC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746F6-2B3A-469C-BA42-09B757EC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F633D-D6A4-483B-85B9-034448D2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380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EBEE-6D40-4120-B690-5B0992A5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51673-8ED7-437F-B3D9-3560F25CA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FC9AB-3346-46AF-87C7-164E01290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963E5-1ADF-45D9-8F22-CC273540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7E735-91A2-4C8C-8C66-4ED8EB83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D3D8F-CCAA-422A-A6D2-93C10095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079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632D3-A175-4FB0-A6AA-226524EA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2906B-38F3-4305-9665-4EFBD05F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3365-657B-4B19-9DD7-D58952BD6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C301-E8B2-4811-A832-3D1A0C253FF1}" type="datetimeFigureOut">
              <a:rPr lang="en-IN" smtClean="0"/>
              <a:t>06/05/21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0846A-4745-4067-B31D-ECEEF3532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51DF4-1A57-4B72-A91D-3527C7CA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61B4-FFCD-4F6A-915E-E73AE5E672B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979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5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40.svg"/><Relationship Id="rId21" Type="http://schemas.openxmlformats.org/officeDocument/2006/relationships/image" Target="../media/image58.pn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24" Type="http://schemas.openxmlformats.org/officeDocument/2006/relationships/image" Target="../media/image61.svg"/><Relationship Id="rId5" Type="http://schemas.openxmlformats.org/officeDocument/2006/relationships/image" Target="../media/image42.sv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16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Relationship Id="rId22" Type="http://schemas.openxmlformats.org/officeDocument/2006/relationships/image" Target="../media/image59.svg"/><Relationship Id="rId27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Bank_(169673)_-_The_Noun_Project.svg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303F43-1840-433A-B77C-A9DE64636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2513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751B48-3FD1-4843-8A24-6B03651F20FD}"/>
              </a:ext>
            </a:extLst>
          </p:cNvPr>
          <p:cNvSpPr txBox="1"/>
          <p:nvPr/>
        </p:nvSpPr>
        <p:spPr>
          <a:xfrm>
            <a:off x="6994186" y="937067"/>
            <a:ext cx="6366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Montserrat Medium" panose="00000600000000000000" pitchFamily="2" charset="0"/>
              </a:rPr>
              <a:t>Think </a:t>
            </a:r>
            <a:r>
              <a:rPr lang="en-IN" sz="2400" dirty="0">
                <a:solidFill>
                  <a:srgbClr val="32A1C5"/>
                </a:solidFill>
                <a:latin typeface="Montserrat ExtraBold" panose="00000900000000000000" pitchFamily="2" charset="0"/>
              </a:rPr>
              <a:t>Positive</a:t>
            </a:r>
            <a:r>
              <a:rPr lang="en-IN" sz="2400" dirty="0">
                <a:latin typeface="Montserrat Medium" panose="00000600000000000000" pitchFamily="2" charset="0"/>
              </a:rPr>
              <a:t>, Think </a:t>
            </a:r>
            <a:r>
              <a:rPr lang="en-IN" sz="2400" dirty="0">
                <a:solidFill>
                  <a:srgbClr val="32A1C5"/>
                </a:solidFill>
                <a:latin typeface="Montserrat ExtraBold" panose="00000900000000000000" pitchFamily="2" charset="0"/>
              </a:rPr>
              <a:t>Innovation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D63B0-83EC-544C-9341-0D6644453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527" y="374138"/>
            <a:ext cx="3474935" cy="8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340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4B9C4-202B-48E5-BA39-54AFF3EA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59575" cy="6858000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8EDCDCAC-145F-4991-8EA2-0E5017E5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" y="1677256"/>
            <a:ext cx="4739779" cy="43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D693A-1D9D-4EAB-828D-8E39D43114CA}"/>
              </a:ext>
            </a:extLst>
          </p:cNvPr>
          <p:cNvSpPr txBox="1"/>
          <p:nvPr/>
        </p:nvSpPr>
        <p:spPr>
          <a:xfrm>
            <a:off x="3047301" y="296943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1609F-8458-4DF4-9677-19C81BF9799C}"/>
              </a:ext>
            </a:extLst>
          </p:cNvPr>
          <p:cNvSpPr txBox="1"/>
          <p:nvPr/>
        </p:nvSpPr>
        <p:spPr>
          <a:xfrm>
            <a:off x="1285612" y="768574"/>
            <a:ext cx="9225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Transforming </a:t>
            </a:r>
            <a:r>
              <a:rPr lang="en-US" sz="2800" b="1" i="0" dirty="0">
                <a:solidFill>
                  <a:srgbClr val="32A1C5"/>
                </a:solidFill>
                <a:effectLst/>
                <a:latin typeface="Montserrat Medium" panose="00000600000000000000"/>
              </a:rPr>
              <a:t>Communication, Media &amp; Technology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F9944-7DEC-48C5-A587-96C3F48CA329}"/>
              </a:ext>
            </a:extLst>
          </p:cNvPr>
          <p:cNvSpPr txBox="1"/>
          <p:nvPr/>
        </p:nvSpPr>
        <p:spPr>
          <a:xfrm>
            <a:off x="5471719" y="2160525"/>
            <a:ext cx="5253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</a:rPr>
              <a:t>Our data-driven, open-platform models and agile services are extendable and designed to drive growth across our clients’ business, which include:</a:t>
            </a:r>
            <a:endParaRPr lang="en-US" sz="1400" i="0" dirty="0">
              <a:solidFill>
                <a:srgbClr val="32A1C5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8332B-0E6D-494C-9CE9-5B14A4D55203}"/>
              </a:ext>
            </a:extLst>
          </p:cNvPr>
          <p:cNvSpPr txBox="1"/>
          <p:nvPr/>
        </p:nvSpPr>
        <p:spPr>
          <a:xfrm>
            <a:off x="5530442" y="3029840"/>
            <a:ext cx="5253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i="0" dirty="0">
                <a:solidFill>
                  <a:srgbClr val="32A1C5"/>
                </a:solidFill>
                <a:effectLst/>
              </a:rPr>
              <a:t>Customer Insight growth</a:t>
            </a:r>
          </a:p>
          <a:p>
            <a:pPr marL="742950" lvl="1" indent="-285750" algn="just"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Agile solution to modern world problems</a:t>
            </a:r>
          </a:p>
          <a:p>
            <a:pPr marL="742950" lvl="1" indent="-285750" algn="just"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Consumer centric digital service strategy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1BADB-CB8E-4460-B992-4B0143DD0B5F}"/>
              </a:ext>
            </a:extLst>
          </p:cNvPr>
          <p:cNvSpPr txBox="1"/>
          <p:nvPr/>
        </p:nvSpPr>
        <p:spPr>
          <a:xfrm>
            <a:off x="5530442" y="3899155"/>
            <a:ext cx="5253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rgbClr val="32A1C5"/>
                </a:solidFill>
              </a:rPr>
              <a:t>Intelligent Advertising Services</a:t>
            </a:r>
          </a:p>
          <a:p>
            <a:pPr marL="742950" lvl="1" indent="-285750" algn="just"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Multimedia Advertising Platform</a:t>
            </a:r>
          </a:p>
          <a:p>
            <a:pPr marL="742950" lvl="1" indent="-285750" algn="just"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Platform Companies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76E83B-0C87-45E4-B085-EE542163D5B3}"/>
              </a:ext>
            </a:extLst>
          </p:cNvPr>
          <p:cNvSpPr txBox="1"/>
          <p:nvPr/>
        </p:nvSpPr>
        <p:spPr>
          <a:xfrm>
            <a:off x="5530442" y="4768470"/>
            <a:ext cx="5253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i="0" dirty="0">
                <a:solidFill>
                  <a:srgbClr val="32A1C5"/>
                </a:solidFill>
                <a:effectLst/>
              </a:rPr>
              <a:t>Digital Video</a:t>
            </a:r>
          </a:p>
          <a:p>
            <a:pPr marL="742950" lvl="1" indent="-285750" algn="just"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Content Creation &amp; Broadcasting</a:t>
            </a:r>
          </a:p>
          <a:p>
            <a:pPr marL="742950" lvl="1" indent="-285750" algn="just"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en-US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Solarix Technology Media Services</a:t>
            </a:r>
          </a:p>
        </p:txBody>
      </p:sp>
    </p:spTree>
    <p:extLst>
      <p:ext uri="{BB962C8B-B14F-4D97-AF65-F5344CB8AC3E}">
        <p14:creationId xmlns:p14="http://schemas.microsoft.com/office/powerpoint/2010/main" val="3804075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yptocurrency trading courses abstract concept illustration Free Vector">
            <a:extLst>
              <a:ext uri="{FF2B5EF4-FFF2-40B4-BE49-F238E27FC236}">
                <a16:creationId xmlns:a16="http://schemas.microsoft.com/office/drawing/2014/main" id="{BE2D3155-B73A-4693-ADF0-5965CEFD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12" y="1377844"/>
            <a:ext cx="4809688" cy="48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C60D57-D9A6-4111-A04E-112DC809ABE7}"/>
              </a:ext>
            </a:extLst>
          </p:cNvPr>
          <p:cNvSpPr txBox="1"/>
          <p:nvPr/>
        </p:nvSpPr>
        <p:spPr>
          <a:xfrm>
            <a:off x="1016486" y="1367195"/>
            <a:ext cx="9225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Leading the change in </a:t>
            </a:r>
            <a:r>
              <a:rPr lang="en-US" sz="2800" b="1" i="0" dirty="0">
                <a:solidFill>
                  <a:srgbClr val="32A1C5"/>
                </a:solidFill>
                <a:effectLst/>
                <a:latin typeface="Montserrat Medium" panose="00000600000000000000"/>
              </a:rPr>
              <a:t>Education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 Industry: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D2EFC-DDFF-4CFE-B015-10FFB72858DF}"/>
              </a:ext>
            </a:extLst>
          </p:cNvPr>
          <p:cNvSpPr txBox="1"/>
          <p:nvPr/>
        </p:nvSpPr>
        <p:spPr>
          <a:xfrm>
            <a:off x="1268834" y="2571585"/>
            <a:ext cx="5253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</a:rPr>
              <a:t>At Solarix Technology, we are dedicated to </a:t>
            </a:r>
            <a:r>
              <a:rPr lang="en-US" sz="1400" i="1" dirty="0">
                <a:solidFill>
                  <a:srgbClr val="32A1C5"/>
                </a:solidFill>
              </a:rPr>
              <a:t>close the gap between what education provides and the skills needed by students, </a:t>
            </a:r>
            <a:r>
              <a:rPr lang="en-US" sz="1400" dirty="0"/>
              <a:t>through solutions that offers:</a:t>
            </a:r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EF8B9-E633-49DB-B0FC-631230F3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353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B60C77-308B-4F1B-97D4-9E039896DF5A}"/>
              </a:ext>
            </a:extLst>
          </p:cNvPr>
          <p:cNvSpPr txBox="1"/>
          <p:nvPr/>
        </p:nvSpPr>
        <p:spPr>
          <a:xfrm>
            <a:off x="1327557" y="3427263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rgbClr val="333333"/>
                </a:solidFill>
              </a:rPr>
              <a:t>A 360-degree student view, unlocking learning potential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8145B-4227-414C-AEAF-F4DE1BAD8FFF}"/>
              </a:ext>
            </a:extLst>
          </p:cNvPr>
          <p:cNvSpPr txBox="1"/>
          <p:nvPr/>
        </p:nvSpPr>
        <p:spPr>
          <a:xfrm>
            <a:off x="1327557" y="3888761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rgbClr val="333333"/>
                </a:solidFill>
              </a:rPr>
              <a:t>Personalized Learning Tools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324E8-AB4F-46AD-972D-3D5C2929DEE5}"/>
              </a:ext>
            </a:extLst>
          </p:cNvPr>
          <p:cNvSpPr txBox="1"/>
          <p:nvPr/>
        </p:nvSpPr>
        <p:spPr>
          <a:xfrm>
            <a:off x="1327557" y="4350259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rgbClr val="333333"/>
                </a:solidFill>
              </a:rPr>
              <a:t>Enhanced research capacity through our Analytics &amp; AI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32C6C-919B-483F-A16B-16970E58F877}"/>
              </a:ext>
            </a:extLst>
          </p:cNvPr>
          <p:cNvSpPr txBox="1"/>
          <p:nvPr/>
        </p:nvSpPr>
        <p:spPr>
          <a:xfrm>
            <a:off x="1327557" y="4811757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rgbClr val="333333"/>
                </a:solidFill>
              </a:rPr>
              <a:t>Digital Solutions to enhance experience in students’ journey</a:t>
            </a:r>
          </a:p>
        </p:txBody>
      </p:sp>
    </p:spTree>
    <p:extLst>
      <p:ext uri="{BB962C8B-B14F-4D97-AF65-F5344CB8AC3E}">
        <p14:creationId xmlns:p14="http://schemas.microsoft.com/office/powerpoint/2010/main" val="1522614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4B9C4-202B-48E5-BA39-54AFF3EA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121595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D693A-1D9D-4EAB-828D-8E39D43114CA}"/>
              </a:ext>
            </a:extLst>
          </p:cNvPr>
          <p:cNvSpPr txBox="1"/>
          <p:nvPr/>
        </p:nvSpPr>
        <p:spPr>
          <a:xfrm>
            <a:off x="3047301" y="2969432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1609F-8458-4DF4-9677-19C81BF9799C}"/>
              </a:ext>
            </a:extLst>
          </p:cNvPr>
          <p:cNvSpPr txBox="1"/>
          <p:nvPr/>
        </p:nvSpPr>
        <p:spPr>
          <a:xfrm>
            <a:off x="1210110" y="801964"/>
            <a:ext cx="10098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Through our </a:t>
            </a:r>
            <a:r>
              <a:rPr lang="en-US" sz="2800" b="1" i="0" dirty="0">
                <a:solidFill>
                  <a:srgbClr val="32A1C5"/>
                </a:solidFill>
                <a:effectLst/>
                <a:latin typeface="Montserrat Medium" panose="00000600000000000000"/>
              </a:rPr>
              <a:t>Information Services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, we provide Tailored Information for 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F9944-7DEC-48C5-A587-96C3F48CA329}"/>
              </a:ext>
            </a:extLst>
          </p:cNvPr>
          <p:cNvSpPr txBox="1"/>
          <p:nvPr/>
        </p:nvSpPr>
        <p:spPr>
          <a:xfrm>
            <a:off x="6190066" y="3204758"/>
            <a:ext cx="51182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</a:rPr>
              <a:t>We always strive to accelerate creativity with new products, systems, services, and business models, increase agility and accelerate </a:t>
            </a:r>
            <a:r>
              <a:rPr lang="en-US" sz="1400" dirty="0">
                <a:solidFill>
                  <a:srgbClr val="32A1C5"/>
                </a:solidFill>
              </a:rPr>
              <a:t>digital transformation</a:t>
            </a:r>
            <a:r>
              <a:rPr lang="en-US" sz="1400" dirty="0">
                <a:solidFill>
                  <a:srgbClr val="333333"/>
                </a:solidFill>
              </a:rPr>
              <a:t>, helping our clients to </a:t>
            </a:r>
            <a:r>
              <a:rPr lang="en-US" sz="1400" dirty="0">
                <a:solidFill>
                  <a:srgbClr val="32A1C5"/>
                </a:solidFill>
              </a:rPr>
              <a:t>Shape their Approach</a:t>
            </a:r>
            <a:r>
              <a:rPr lang="en-US" sz="1400" dirty="0">
                <a:solidFill>
                  <a:srgbClr val="333333"/>
                </a:solidFill>
              </a:rPr>
              <a:t> as per ever-evolving industry trends.</a:t>
            </a:r>
          </a:p>
        </p:txBody>
      </p:sp>
      <p:pic>
        <p:nvPicPr>
          <p:cNvPr id="7170" name="Picture 2" descr="Big isolated employee working in office workplace flat illustration Free Vector">
            <a:extLst>
              <a:ext uri="{FF2B5EF4-FFF2-40B4-BE49-F238E27FC236}">
                <a16:creationId xmlns:a16="http://schemas.microsoft.com/office/drawing/2014/main" id="{D22AF175-BDC0-49CF-8257-61009031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7" y="2155536"/>
            <a:ext cx="5313389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14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D61F0B-475F-4708-A414-8592AC13523A}"/>
              </a:ext>
            </a:extLst>
          </p:cNvPr>
          <p:cNvGrpSpPr/>
          <p:nvPr/>
        </p:nvGrpSpPr>
        <p:grpSpPr>
          <a:xfrm>
            <a:off x="-144943" y="2226818"/>
            <a:ext cx="2525086" cy="2404363"/>
            <a:chOff x="1761688" y="2348917"/>
            <a:chExt cx="2525086" cy="2404363"/>
          </a:xfrm>
        </p:grpSpPr>
        <p:pic>
          <p:nvPicPr>
            <p:cNvPr id="6148" name="Picture 4" descr="Hotel reception call bell or concierge service line art icon for apps and websites">
              <a:extLst>
                <a:ext uri="{FF2B5EF4-FFF2-40B4-BE49-F238E27FC236}">
                  <a16:creationId xmlns:a16="http://schemas.microsoft.com/office/drawing/2014/main" id="{0B811963-7123-4EC2-AFAA-EF8E6A29B1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rgbClr val="4472C4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0" t="5475" r="7195" b="6374"/>
            <a:stretch/>
          </p:blipFill>
          <p:spPr bwMode="auto">
            <a:xfrm>
              <a:off x="2068758" y="2348917"/>
              <a:ext cx="1770077" cy="1350628"/>
            </a:xfrm>
            <a:prstGeom prst="rect">
              <a:avLst/>
            </a:prstGeom>
            <a:solidFill>
              <a:srgbClr val="32A1C5"/>
            </a:solidFill>
            <a:ln>
              <a:solidFill>
                <a:schemeClr val="bg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2062C9-6FDC-4B10-8584-842AADD14042}"/>
                </a:ext>
              </a:extLst>
            </p:cNvPr>
            <p:cNvSpPr txBox="1"/>
            <p:nvPr/>
          </p:nvSpPr>
          <p:spPr>
            <a:xfrm>
              <a:off x="1761688" y="3799173"/>
              <a:ext cx="25250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SzPct val="150000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Always </a:t>
              </a:r>
              <a:r>
                <a:rPr lang="en-US" sz="1400" b="0" i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working to find the best hotel accommodation and meeting venues according to clients’ budget and goals.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FA778-D4D6-4C17-99C2-172C09AC9D01}"/>
              </a:ext>
            </a:extLst>
          </p:cNvPr>
          <p:cNvGrpSpPr/>
          <p:nvPr/>
        </p:nvGrpSpPr>
        <p:grpSpPr>
          <a:xfrm>
            <a:off x="-357870" y="2391288"/>
            <a:ext cx="2525086" cy="2372316"/>
            <a:chOff x="5201175" y="2380963"/>
            <a:chExt cx="2525086" cy="2372316"/>
          </a:xfrm>
        </p:grpSpPr>
        <p:pic>
          <p:nvPicPr>
            <p:cNvPr id="7" name="Graphic 6" descr="Airplane">
              <a:extLst>
                <a:ext uri="{FF2B5EF4-FFF2-40B4-BE49-F238E27FC236}">
                  <a16:creationId xmlns:a16="http://schemas.microsoft.com/office/drawing/2014/main" id="{66F6A35D-0BC9-4E2E-BF21-AE624D07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64497" y="2380963"/>
              <a:ext cx="1318582" cy="131858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4BD736-82F5-4606-A2AF-112AE139016D}"/>
                </a:ext>
              </a:extLst>
            </p:cNvPr>
            <p:cNvSpPr txBox="1"/>
            <p:nvPr/>
          </p:nvSpPr>
          <p:spPr>
            <a:xfrm>
              <a:off x="5201175" y="3799172"/>
              <a:ext cx="252508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SzPct val="150000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 in-house travel team capable of managing all transportation, lodging and logistics for groups with a huge number of people.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CC629-FDA2-4B60-A4AC-FD630B8D4C2F}"/>
              </a:ext>
            </a:extLst>
          </p:cNvPr>
          <p:cNvGrpSpPr/>
          <p:nvPr/>
        </p:nvGrpSpPr>
        <p:grpSpPr>
          <a:xfrm>
            <a:off x="-491128" y="2336003"/>
            <a:ext cx="3095536" cy="2480913"/>
            <a:chOff x="8120544" y="2487810"/>
            <a:chExt cx="3095536" cy="2480913"/>
          </a:xfrm>
        </p:grpSpPr>
        <p:pic>
          <p:nvPicPr>
            <p:cNvPr id="9" name="Graphic 8" descr="Compass">
              <a:extLst>
                <a:ext uri="{FF2B5EF4-FFF2-40B4-BE49-F238E27FC236}">
                  <a16:creationId xmlns:a16="http://schemas.microsoft.com/office/drawing/2014/main" id="{98B7A4C1-45A2-4FEE-90EE-66E3419B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68650" y="2487810"/>
              <a:ext cx="1199324" cy="11993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A3372-40CB-49EE-9384-44CC3F4BE69E}"/>
                </a:ext>
              </a:extLst>
            </p:cNvPr>
            <p:cNvSpPr txBox="1"/>
            <p:nvPr/>
          </p:nvSpPr>
          <p:spPr>
            <a:xfrm>
              <a:off x="8120544" y="3799172"/>
              <a:ext cx="309553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buSzPct val="150000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 collaborate with Local Tour </a:t>
              </a: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Guides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&amp; Program Managers for our clients, as we believe that it helps in widening our perception on individuals, locations, and communities.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28DEAE1-A672-44D1-A3E3-D675B39AFB52}"/>
              </a:ext>
            </a:extLst>
          </p:cNvPr>
          <p:cNvSpPr/>
          <p:nvPr/>
        </p:nvSpPr>
        <p:spPr>
          <a:xfrm>
            <a:off x="1" y="0"/>
            <a:ext cx="2525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1609F-8458-4DF4-9677-19C81BF9799C}"/>
              </a:ext>
            </a:extLst>
          </p:cNvPr>
          <p:cNvSpPr txBox="1"/>
          <p:nvPr/>
        </p:nvSpPr>
        <p:spPr>
          <a:xfrm>
            <a:off x="1364083" y="818128"/>
            <a:ext cx="94314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Not just IT Solutions, we go </a:t>
            </a:r>
            <a:r>
              <a:rPr lang="en-US" sz="2800" b="1" i="0" dirty="0">
                <a:solidFill>
                  <a:srgbClr val="32A1C5"/>
                </a:solidFill>
                <a:effectLst/>
                <a:latin typeface="Montserrat Medium" panose="00000600000000000000"/>
              </a:rPr>
              <a:t>Above &amp; Beyond Call of Duty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with our </a:t>
            </a:r>
            <a:r>
              <a:rPr lang="en-US" sz="2800" b="1" i="0" dirty="0">
                <a:solidFill>
                  <a:srgbClr val="32A1C5"/>
                </a:solidFill>
                <a:effectLst/>
                <a:latin typeface="Montserrat Medium" panose="00000600000000000000"/>
              </a:rPr>
              <a:t>Transport &amp; Logistics Services</a:t>
            </a:r>
          </a:p>
        </p:txBody>
      </p:sp>
    </p:spTree>
    <p:extLst>
      <p:ext uri="{BB962C8B-B14F-4D97-AF65-F5344CB8AC3E}">
        <p14:creationId xmlns:p14="http://schemas.microsoft.com/office/powerpoint/2010/main" val="68360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1419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48242 -0.02153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725 -0.0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04DD1-1C96-4082-B908-0002BBF84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C06602-F394-46F4-9D42-E1C96B031D9A}"/>
              </a:ext>
            </a:extLst>
          </p:cNvPr>
          <p:cNvGrpSpPr/>
          <p:nvPr/>
        </p:nvGrpSpPr>
        <p:grpSpPr>
          <a:xfrm>
            <a:off x="442708" y="1845384"/>
            <a:ext cx="4617721" cy="3167232"/>
            <a:chOff x="944879" y="1597669"/>
            <a:chExt cx="4617721" cy="31672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5F074F-3F91-4AD0-B5C3-498082D2DFD8}"/>
                </a:ext>
              </a:extLst>
            </p:cNvPr>
            <p:cNvSpPr txBox="1"/>
            <p:nvPr/>
          </p:nvSpPr>
          <p:spPr>
            <a:xfrm>
              <a:off x="944879" y="1597669"/>
              <a:ext cx="441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IN" sz="4800" dirty="0">
                  <a:solidFill>
                    <a:srgbClr val="32A1C5"/>
                  </a:solidFill>
                  <a:latin typeface="Montserrat ExtraBold" panose="00000900000000000000" pitchFamily="2" charset="0"/>
                </a:rPr>
                <a:t>Thank You!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06D38C-933A-4CA8-A526-D2D86E476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786994"/>
              <a:ext cx="4419600" cy="1977907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543C27-65D3-45CD-9B4F-CDF06A25EF55}"/>
              </a:ext>
            </a:extLst>
          </p:cNvPr>
          <p:cNvSpPr txBox="1"/>
          <p:nvPr/>
        </p:nvSpPr>
        <p:spPr>
          <a:xfrm>
            <a:off x="5753100" y="1635757"/>
            <a:ext cx="554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WE LOVE MEETING PEOPLE AND LISTENING TO THEM 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063A3-5EE2-46C0-BCB3-1ABEEC934D7C}"/>
              </a:ext>
            </a:extLst>
          </p:cNvPr>
          <p:cNvSpPr txBox="1"/>
          <p:nvPr/>
        </p:nvSpPr>
        <p:spPr>
          <a:xfrm>
            <a:off x="5753100" y="2175815"/>
            <a:ext cx="554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2A1C5"/>
                </a:solidFill>
                <a:latin typeface="Montserrat SemiBold" panose="00000700000000000000" pitchFamily="2" charset="0"/>
              </a:rPr>
              <a:t>Get in Touch With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03336-01C0-4AE9-996F-098ADA23060D}"/>
              </a:ext>
            </a:extLst>
          </p:cNvPr>
          <p:cNvSpPr txBox="1"/>
          <p:nvPr/>
        </p:nvSpPr>
        <p:spPr>
          <a:xfrm>
            <a:off x="5753100" y="2715874"/>
            <a:ext cx="5547360" cy="255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</a:rPr>
              <a:t>The meeting of two persons is like meeting of two personalities; is like the  contact of two chemical substances: if there is any reaction, both are  transformed.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Montserrat SemiBold" panose="00000700000000000000" pitchFamily="2" charset="0"/>
              </a:rPr>
              <a:t>Send us a message or visit us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tserrat SemiBold" panose="00000700000000000000" pitchFamily="2" charset="0"/>
              </a:rPr>
              <a:t>Whenever you like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</a:rPr>
              <a:t>Solarix Technologies Pvt Ltd,  2nd Floor, Plot no - 450/4507,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Montserrat" panose="00000500000000000000" pitchFamily="2" charset="0"/>
              </a:rPr>
              <a:t>Opposite SBI ATM, Patia, Bhubaneswar, Odisha 751031</a:t>
            </a:r>
          </a:p>
        </p:txBody>
      </p:sp>
    </p:spTree>
    <p:extLst>
      <p:ext uri="{BB962C8B-B14F-4D97-AF65-F5344CB8AC3E}">
        <p14:creationId xmlns:p14="http://schemas.microsoft.com/office/powerpoint/2010/main" val="2040641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FE612-BBDD-4D65-8391-6E624A4A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0"/>
            <a:ext cx="8355036" cy="4932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67B8A-F520-4CE9-9104-BF50406B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874" y="4216493"/>
            <a:ext cx="4487126" cy="2634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D0108-6F36-49E9-AE94-B9F928844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5" y="994314"/>
            <a:ext cx="5230759" cy="4869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1244E-F4CE-4A73-9C53-C04EFF9DCCC0}"/>
              </a:ext>
            </a:extLst>
          </p:cNvPr>
          <p:cNvSpPr txBox="1"/>
          <p:nvPr/>
        </p:nvSpPr>
        <p:spPr>
          <a:xfrm>
            <a:off x="6096000" y="1923028"/>
            <a:ext cx="599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ontserrat" panose="00000500000000000000" pitchFamily="2" charset="0"/>
              </a:rPr>
              <a:t>We are an</a:t>
            </a:r>
          </a:p>
          <a:p>
            <a:pPr algn="ctr"/>
            <a:r>
              <a:rPr lang="en-US" sz="3600" dirty="0">
                <a:solidFill>
                  <a:srgbClr val="32A1C5"/>
                </a:solidFill>
                <a:latin typeface="Montserrat ExtraBold" panose="00000900000000000000" pitchFamily="2" charset="0"/>
              </a:rPr>
              <a:t>IT Consulting Company</a:t>
            </a:r>
            <a:endParaRPr lang="en-IN" sz="3600" dirty="0">
              <a:solidFill>
                <a:srgbClr val="32A1C5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10D51-5139-4980-9151-0C5FE9E1BFE1}"/>
              </a:ext>
            </a:extLst>
          </p:cNvPr>
          <p:cNvSpPr txBox="1"/>
          <p:nvPr/>
        </p:nvSpPr>
        <p:spPr>
          <a:xfrm>
            <a:off x="6819419" y="3354571"/>
            <a:ext cx="446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1" dirty="0">
                <a:solidFill>
                  <a:srgbClr val="32A1C5"/>
                </a:solidFill>
                <a:effectLst/>
                <a:latin typeface="Open Sans" panose="020B0606030504020204" pitchFamily="34" charset="0"/>
              </a:rPr>
              <a:t>Solarix Technology </a:t>
            </a:r>
            <a:r>
              <a:rPr lang="en-US" sz="1200" b="0" i="0" dirty="0">
                <a:solidFill>
                  <a:srgbClr val="57647C"/>
                </a:solidFill>
                <a:effectLst/>
                <a:latin typeface="Open Sans" panose="020B0606030504020204" pitchFamily="34" charset="0"/>
              </a:rPr>
              <a:t>is a dynamic consulting firm focused on providing its clients and partners with a complete suite of End -to -End Business Solutions.</a:t>
            </a:r>
            <a:endParaRPr lang="en-IN" sz="1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3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19D9BC-1D66-40CF-8E98-34EAF2A7507C}"/>
              </a:ext>
            </a:extLst>
          </p:cNvPr>
          <p:cNvSpPr txBox="1"/>
          <p:nvPr/>
        </p:nvSpPr>
        <p:spPr>
          <a:xfrm>
            <a:off x="849745" y="766618"/>
            <a:ext cx="524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Montserrat Medium" panose="00000600000000000000" pitchFamily="2" charset="0"/>
              </a:rPr>
              <a:t>Our </a:t>
            </a:r>
            <a:r>
              <a:rPr lang="en-IN" sz="3600" dirty="0">
                <a:solidFill>
                  <a:srgbClr val="32A1C5"/>
                </a:solidFill>
                <a:latin typeface="Montserrat ExtraBold" panose="00000900000000000000" pitchFamily="2" charset="0"/>
              </a:rPr>
              <a:t>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D5CEA-D4E2-43E5-AED4-B2528111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2075632"/>
            <a:ext cx="7721600" cy="3181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5C991-CAE9-40C1-831E-75031736A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47" y="2468543"/>
            <a:ext cx="658374" cy="621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96CB1-3973-4A61-B16B-812121BF2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64" y="2319583"/>
            <a:ext cx="538535" cy="621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F147B3-842A-4F35-BD49-662BBE30E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390" y="3455665"/>
            <a:ext cx="382162" cy="716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D95054-6589-4936-AA75-C14FA2F66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42" y="2473828"/>
            <a:ext cx="520085" cy="4671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55F4BC-2587-4195-B018-A9A2CFC93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63" y="3666588"/>
            <a:ext cx="491820" cy="470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22A8F4-A781-4F8D-BBA6-293CDF538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34" y="3705491"/>
            <a:ext cx="548485" cy="5484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DFC262-BE25-4B9B-81EC-300A11164EC4}"/>
              </a:ext>
            </a:extLst>
          </p:cNvPr>
          <p:cNvSpPr txBox="1"/>
          <p:nvPr/>
        </p:nvSpPr>
        <p:spPr>
          <a:xfrm>
            <a:off x="2506371" y="3086588"/>
            <a:ext cx="1708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Cloud Solutions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989123-2485-4AD6-8715-9DB93D8AE529}"/>
              </a:ext>
            </a:extLst>
          </p:cNvPr>
          <p:cNvSpPr txBox="1"/>
          <p:nvPr/>
        </p:nvSpPr>
        <p:spPr>
          <a:xfrm>
            <a:off x="3622080" y="4282153"/>
            <a:ext cx="170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Web, Web app, PWA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B1E618-3AC9-41D9-A9B5-E7E04A8B4E46}"/>
              </a:ext>
            </a:extLst>
          </p:cNvPr>
          <p:cNvSpPr txBox="1"/>
          <p:nvPr/>
        </p:nvSpPr>
        <p:spPr>
          <a:xfrm>
            <a:off x="4784373" y="3025004"/>
            <a:ext cx="170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Web Design</a:t>
            </a:r>
          </a:p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&amp; UI/UX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4B032C-640B-4E6D-9244-9C505362D993}"/>
              </a:ext>
            </a:extLst>
          </p:cNvPr>
          <p:cNvSpPr txBox="1"/>
          <p:nvPr/>
        </p:nvSpPr>
        <p:spPr>
          <a:xfrm>
            <a:off x="5898099" y="4174292"/>
            <a:ext cx="170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AI, ML,DML Development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423348-81D8-4D84-9721-1B3D3043CD32}"/>
              </a:ext>
            </a:extLst>
          </p:cNvPr>
          <p:cNvSpPr txBox="1"/>
          <p:nvPr/>
        </p:nvSpPr>
        <p:spPr>
          <a:xfrm>
            <a:off x="7027535" y="2989163"/>
            <a:ext cx="170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eCommerce</a:t>
            </a:r>
          </a:p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Solutions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302BF7-090F-4A58-B223-C4C08FD77A2C}"/>
              </a:ext>
            </a:extLst>
          </p:cNvPr>
          <p:cNvSpPr txBox="1"/>
          <p:nvPr/>
        </p:nvSpPr>
        <p:spPr>
          <a:xfrm>
            <a:off x="8174118" y="4135275"/>
            <a:ext cx="170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Mobile App</a:t>
            </a:r>
          </a:p>
          <a:p>
            <a:pPr algn="ctr"/>
            <a:r>
              <a:rPr lang="en-IN" sz="1400" dirty="0">
                <a:solidFill>
                  <a:srgbClr val="1D5D71"/>
                </a:solidFill>
                <a:latin typeface="Montserrat Medium" panose="00000600000000000000" pitchFamily="2" charset="0"/>
              </a:rPr>
              <a:t>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3460B-4A89-4A33-9379-47B731B32AC8}"/>
              </a:ext>
            </a:extLst>
          </p:cNvPr>
          <p:cNvSpPr/>
          <p:nvPr/>
        </p:nvSpPr>
        <p:spPr>
          <a:xfrm rot="2774165">
            <a:off x="2412448" y="2160930"/>
            <a:ext cx="1754992" cy="17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B0080-6C00-428D-BDDF-78800146CC24}"/>
              </a:ext>
            </a:extLst>
          </p:cNvPr>
          <p:cNvSpPr/>
          <p:nvPr/>
        </p:nvSpPr>
        <p:spPr>
          <a:xfrm rot="2774165">
            <a:off x="3600191" y="3438198"/>
            <a:ext cx="1754992" cy="17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F3D32D-5869-46E4-B198-79C10D71E49B}"/>
              </a:ext>
            </a:extLst>
          </p:cNvPr>
          <p:cNvSpPr/>
          <p:nvPr/>
        </p:nvSpPr>
        <p:spPr>
          <a:xfrm rot="2774165">
            <a:off x="4760845" y="2103311"/>
            <a:ext cx="1754992" cy="17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85372E-C168-417D-A603-4D4E1031F1A7}"/>
              </a:ext>
            </a:extLst>
          </p:cNvPr>
          <p:cNvSpPr/>
          <p:nvPr/>
        </p:nvSpPr>
        <p:spPr>
          <a:xfrm rot="2774165">
            <a:off x="5856691" y="3442549"/>
            <a:ext cx="1754992" cy="17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35414E-2E6B-4F71-AD3E-26296271ADE0}"/>
              </a:ext>
            </a:extLst>
          </p:cNvPr>
          <p:cNvSpPr/>
          <p:nvPr/>
        </p:nvSpPr>
        <p:spPr>
          <a:xfrm rot="2774165">
            <a:off x="7035381" y="2118975"/>
            <a:ext cx="1754992" cy="17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D6B534-3115-4EAE-9B33-25FEE9254734}"/>
              </a:ext>
            </a:extLst>
          </p:cNvPr>
          <p:cNvSpPr/>
          <p:nvPr/>
        </p:nvSpPr>
        <p:spPr>
          <a:xfrm rot="2774165">
            <a:off x="8213360" y="3390014"/>
            <a:ext cx="1754992" cy="177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127D5-0CED-471D-9F51-A8C433577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33279"/>
            <a:ext cx="12192000" cy="3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71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6EC24D-8AAC-4148-9A53-18343F2EA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29E58-8940-4776-A620-E921F8E06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8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402A2-4648-4FD0-811D-6E93E3D38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800"/>
            <a:ext cx="10233891" cy="22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74536A-8B38-40C8-8F02-4C72D0893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1" y="6602587"/>
            <a:ext cx="1856509" cy="255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F1A8D8-7DD8-4900-951D-E8D47C6ADF5B}"/>
              </a:ext>
            </a:extLst>
          </p:cNvPr>
          <p:cNvSpPr txBox="1"/>
          <p:nvPr/>
        </p:nvSpPr>
        <p:spPr>
          <a:xfrm>
            <a:off x="498764" y="535709"/>
            <a:ext cx="10095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Montserrat Medium" panose="00000600000000000000" pitchFamily="2" charset="0"/>
              </a:rPr>
              <a:t>At </a:t>
            </a:r>
            <a:r>
              <a:rPr lang="en-US" sz="3200" i="1" dirty="0">
                <a:solidFill>
                  <a:schemeClr val="bg1"/>
                </a:solidFill>
                <a:latin typeface="Montserrat ExtraBold" panose="00000900000000000000" pitchFamily="2" charset="0"/>
              </a:rPr>
              <a:t>Solarix Technologies</a:t>
            </a:r>
            <a:r>
              <a:rPr lang="en-US" sz="3200" i="1" dirty="0">
                <a:solidFill>
                  <a:schemeClr val="bg1"/>
                </a:solidFill>
                <a:latin typeface="Montserrat Medium" panose="00000600000000000000" pitchFamily="2" charset="0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Montserrat Medium" panose="00000600000000000000" pitchFamily="2" charset="0"/>
              </a:rPr>
              <a:t>We’re with a </a:t>
            </a:r>
            <a:r>
              <a:rPr lang="en-US" sz="3200" dirty="0">
                <a:solidFill>
                  <a:schemeClr val="bg1"/>
                </a:solidFill>
                <a:latin typeface="Montserrat ExtraBold" panose="00000900000000000000" pitchFamily="2" charset="0"/>
              </a:rPr>
              <a:t>Mission</a:t>
            </a:r>
            <a:r>
              <a:rPr lang="en-US" sz="3200" dirty="0">
                <a:solidFill>
                  <a:schemeClr val="bg1"/>
                </a:solidFill>
                <a:latin typeface="Montserrat Medium" panose="00000600000000000000" pitchFamily="2" charset="0"/>
              </a:rPr>
              <a:t>!</a:t>
            </a:r>
            <a:endParaRPr lang="en-IN" sz="320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7D8F3-4257-4CB5-AAE1-76CA9755166E}"/>
              </a:ext>
            </a:extLst>
          </p:cNvPr>
          <p:cNvSpPr txBox="1"/>
          <p:nvPr/>
        </p:nvSpPr>
        <p:spPr>
          <a:xfrm>
            <a:off x="628073" y="1958109"/>
            <a:ext cx="1121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</a:rPr>
              <a:t>At </a:t>
            </a:r>
            <a:r>
              <a:rPr lang="en-US" sz="1600" i="1" dirty="0">
                <a:solidFill>
                  <a:schemeClr val="bg1"/>
                </a:solidFill>
              </a:rPr>
              <a:t>Solarix Technologies</a:t>
            </a:r>
            <a:r>
              <a:rPr lang="en-US" sz="1600" dirty="0">
                <a:solidFill>
                  <a:schemeClr val="bg1"/>
                </a:solidFill>
              </a:rPr>
              <a:t>, we’ve set ourselves one core mission:  to get businesses and brands flying high in the world of  strangers online. We want to take the </a:t>
            </a:r>
            <a:r>
              <a:rPr lang="en-US" sz="1600" b="1" dirty="0">
                <a:solidFill>
                  <a:schemeClr val="bg1"/>
                </a:solidFill>
              </a:rPr>
              <a:t>technology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chemeClr val="bg1"/>
                </a:solidFill>
              </a:rPr>
              <a:t>branding</a:t>
            </a:r>
            <a:r>
              <a:rPr lang="en-US" sz="1600" dirty="0">
                <a:solidFill>
                  <a:schemeClr val="bg1"/>
                </a:solidFill>
              </a:rPr>
              <a:t>  headaches away from your operation, and get you focused on  what you do best – spotting and embracing new opportunities  for growth.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50F47-1BF1-4EFB-BC9F-F4492C2E5A3A}"/>
              </a:ext>
            </a:extLst>
          </p:cNvPr>
          <p:cNvSpPr txBox="1"/>
          <p:nvPr/>
        </p:nvSpPr>
        <p:spPr>
          <a:xfrm>
            <a:off x="628073" y="3415720"/>
            <a:ext cx="644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6"/>
              </a:buBlip>
            </a:pPr>
            <a:r>
              <a:rPr lang="en-US" sz="1600" i="1" dirty="0"/>
              <a:t>Strong relationships : we don’t believe in building a client roster, but a group of partners invested in each other’s success.</a:t>
            </a:r>
            <a:endParaRPr lang="en-IN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214FB-6966-4061-A618-5DA57A3A0E91}"/>
              </a:ext>
            </a:extLst>
          </p:cNvPr>
          <p:cNvSpPr txBox="1"/>
          <p:nvPr/>
        </p:nvSpPr>
        <p:spPr>
          <a:xfrm>
            <a:off x="628073" y="4327889"/>
            <a:ext cx="644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6"/>
              </a:buBlip>
            </a:pPr>
            <a:r>
              <a:rPr lang="en-US" sz="1600" i="1" dirty="0"/>
              <a:t>Excellence at work: the will to go the extra mile, the desire to be better  than we were yesterday and the instinct to win – all boil down to one  thing : Excellence</a:t>
            </a:r>
            <a:endParaRPr lang="en-IN" sz="16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9CE360-EAB4-49CA-A969-4DC49BF81E06}"/>
              </a:ext>
            </a:extLst>
          </p:cNvPr>
          <p:cNvSpPr txBox="1"/>
          <p:nvPr/>
        </p:nvSpPr>
        <p:spPr>
          <a:xfrm>
            <a:off x="628073" y="5486280"/>
            <a:ext cx="644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SzPct val="130000"/>
              <a:buBlip>
                <a:blip r:embed="rId6"/>
              </a:buBlip>
            </a:pPr>
            <a:r>
              <a:rPr lang="en-US" sz="1600" i="1" dirty="0"/>
              <a:t>Innovation &amp; Creativity : the tenacity to consistently think out of the box, even when it borders on bizarre, is how the world changes.</a:t>
            </a:r>
          </a:p>
        </p:txBody>
      </p:sp>
    </p:spTree>
    <p:extLst>
      <p:ext uri="{BB962C8B-B14F-4D97-AF65-F5344CB8AC3E}">
        <p14:creationId xmlns:p14="http://schemas.microsoft.com/office/powerpoint/2010/main" val="1323160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DA8BA-2242-4A43-901A-B5ECEFFA8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" y="0"/>
            <a:ext cx="121905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71024-0C31-44BC-B453-14076A2FA54F}"/>
              </a:ext>
            </a:extLst>
          </p:cNvPr>
          <p:cNvSpPr txBox="1"/>
          <p:nvPr/>
        </p:nvSpPr>
        <p:spPr>
          <a:xfrm>
            <a:off x="-166254" y="591127"/>
            <a:ext cx="596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sz="2800" dirty="0">
                <a:latin typeface="Montserrat Medium" panose="00000600000000000000" pitchFamily="2" charset="0"/>
              </a:rPr>
              <a:t>Technologies, We </a:t>
            </a:r>
            <a:r>
              <a:rPr lang="en-IN" sz="2800" dirty="0">
                <a:solidFill>
                  <a:srgbClr val="32A1C5"/>
                </a:solidFill>
                <a:latin typeface="Montserrat ExtraBold" panose="00000900000000000000" pitchFamily="2" charset="0"/>
              </a:rPr>
              <a:t>Support!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7178D-9194-4367-B233-1A94F1E94D8A}"/>
              </a:ext>
            </a:extLst>
          </p:cNvPr>
          <p:cNvSpPr txBox="1"/>
          <p:nvPr/>
        </p:nvSpPr>
        <p:spPr>
          <a:xfrm>
            <a:off x="904416" y="1585401"/>
            <a:ext cx="3980873" cy="401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Ecommerce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Content management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CRM systems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Mobile web technologies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Web-enabled applications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Intranet systems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API Integration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Analytics and Search Engines</a:t>
            </a:r>
          </a:p>
          <a:p>
            <a:pPr>
              <a:lnSpc>
                <a:spcPct val="200000"/>
              </a:lnSpc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09163-A8E9-4638-83F6-907653381D88}"/>
              </a:ext>
            </a:extLst>
          </p:cNvPr>
          <p:cNvSpPr txBox="1"/>
          <p:nvPr/>
        </p:nvSpPr>
        <p:spPr>
          <a:xfrm>
            <a:off x="3798522" y="1585401"/>
            <a:ext cx="3980873" cy="261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Security and Identity Management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Mobile Applications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E-learning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Open Source Customization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Digital Technologies</a:t>
            </a:r>
          </a:p>
          <a:p>
            <a:pPr marL="285750" indent="-285750">
              <a:lnSpc>
                <a:spcPct val="200000"/>
              </a:lnSpc>
              <a:buBlip>
                <a:blip r:embed="rId3"/>
              </a:buBlip>
            </a:pPr>
            <a:r>
              <a:rPr lang="en-US" sz="1400" dirty="0"/>
              <a:t>Bespoke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18AEA-F594-4868-9B54-9124E9F45B31}"/>
              </a:ext>
            </a:extLst>
          </p:cNvPr>
          <p:cNvSpPr txBox="1"/>
          <p:nvPr/>
        </p:nvSpPr>
        <p:spPr>
          <a:xfrm>
            <a:off x="6224564" y="1062181"/>
            <a:ext cx="5966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IN" sz="2400" dirty="0">
                <a:solidFill>
                  <a:srgbClr val="32A1C5"/>
                </a:solidFill>
                <a:latin typeface="Montserrat ExtraBold" panose="00000900000000000000" pitchFamily="2" charset="0"/>
              </a:rPr>
              <a:t>WEB TECHNOLOGIES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FC65C-6359-42A4-A59B-BAA9ECF7743F}"/>
              </a:ext>
            </a:extLst>
          </p:cNvPr>
          <p:cNvSpPr/>
          <p:nvPr/>
        </p:nvSpPr>
        <p:spPr>
          <a:xfrm>
            <a:off x="7093527" y="2068945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9E3AF-D9DE-4072-9B4F-3376F601550A}"/>
              </a:ext>
            </a:extLst>
          </p:cNvPr>
          <p:cNvSpPr/>
          <p:nvPr/>
        </p:nvSpPr>
        <p:spPr>
          <a:xfrm>
            <a:off x="8796668" y="2068945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C4EFB5-7E0E-4EBD-A6BE-31B840C4B417}"/>
              </a:ext>
            </a:extLst>
          </p:cNvPr>
          <p:cNvSpPr/>
          <p:nvPr/>
        </p:nvSpPr>
        <p:spPr>
          <a:xfrm>
            <a:off x="10499810" y="2068945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2A6D5-DCCB-4BDF-BFC5-6B8E9F2F7150}"/>
              </a:ext>
            </a:extLst>
          </p:cNvPr>
          <p:cNvSpPr/>
          <p:nvPr/>
        </p:nvSpPr>
        <p:spPr>
          <a:xfrm>
            <a:off x="7093527" y="3077929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C69637-0452-4E7A-9902-B3DFA5EA4125}"/>
              </a:ext>
            </a:extLst>
          </p:cNvPr>
          <p:cNvSpPr/>
          <p:nvPr/>
        </p:nvSpPr>
        <p:spPr>
          <a:xfrm>
            <a:off x="8796668" y="3077929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F63E3-447A-4E5C-B00A-3BF9340C2F0B}"/>
              </a:ext>
            </a:extLst>
          </p:cNvPr>
          <p:cNvSpPr/>
          <p:nvPr/>
        </p:nvSpPr>
        <p:spPr>
          <a:xfrm>
            <a:off x="10499810" y="3077929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3CB7A8-67B9-45D3-9093-47B383F12372}"/>
              </a:ext>
            </a:extLst>
          </p:cNvPr>
          <p:cNvSpPr/>
          <p:nvPr/>
        </p:nvSpPr>
        <p:spPr>
          <a:xfrm>
            <a:off x="7093527" y="4089134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B9B69-49ED-4D1E-B44A-C07C1438C26E}"/>
              </a:ext>
            </a:extLst>
          </p:cNvPr>
          <p:cNvSpPr/>
          <p:nvPr/>
        </p:nvSpPr>
        <p:spPr>
          <a:xfrm>
            <a:off x="8796668" y="4089134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179164-7928-4F11-A899-8CA97A772A6A}"/>
              </a:ext>
            </a:extLst>
          </p:cNvPr>
          <p:cNvSpPr/>
          <p:nvPr/>
        </p:nvSpPr>
        <p:spPr>
          <a:xfrm>
            <a:off x="10499810" y="4089134"/>
            <a:ext cx="1348509" cy="637310"/>
          </a:xfrm>
          <a:prstGeom prst="rect">
            <a:avLst/>
          </a:prstGeom>
          <a:noFill/>
          <a:ln w="19050">
            <a:solidFill>
              <a:srgbClr val="32A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2AD9277-94D3-4C86-AAFC-BD526286B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23" y="2158988"/>
            <a:ext cx="758004" cy="46166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38F1541-A38D-411D-80C7-A7406D98690B}"/>
              </a:ext>
            </a:extLst>
          </p:cNvPr>
          <p:cNvGrpSpPr/>
          <p:nvPr/>
        </p:nvGrpSpPr>
        <p:grpSpPr>
          <a:xfrm>
            <a:off x="9105125" y="2170961"/>
            <a:ext cx="731593" cy="415066"/>
            <a:chOff x="8963176" y="2078752"/>
            <a:chExt cx="1024457" cy="58122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A5DB8C-2081-4BD3-A946-0F117C767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7" y="2078752"/>
              <a:ext cx="402689" cy="3775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E922545-953E-454E-A2C0-1D3A8BB44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176" y="2519275"/>
              <a:ext cx="1024457" cy="140698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13B0C8F-327D-453C-86EF-95C550E252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55" y="2194962"/>
            <a:ext cx="697817" cy="4076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9E5EF3-7B66-4ED9-9C88-4FD4E1CDCF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17" y="4182834"/>
            <a:ext cx="489815" cy="4259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6976E-02C6-4DBB-B501-B435AD86C8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12" y="4576022"/>
            <a:ext cx="462176" cy="654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07DB362-8D9F-4053-8355-23A4E5D8CC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4" y="4160177"/>
            <a:ext cx="273883" cy="3659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089BCC-A2A3-4AB8-8C90-D273D2410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459" y="4263481"/>
            <a:ext cx="946083" cy="29493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91E1AD6-9A75-41D6-85E7-1093E28C15C7}"/>
              </a:ext>
            </a:extLst>
          </p:cNvPr>
          <p:cNvGrpSpPr/>
          <p:nvPr/>
        </p:nvGrpSpPr>
        <p:grpSpPr>
          <a:xfrm>
            <a:off x="7294864" y="3177309"/>
            <a:ext cx="969062" cy="411407"/>
            <a:chOff x="7218556" y="3154004"/>
            <a:chExt cx="1132408" cy="4807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37B7D52-1281-4DA1-BC0E-CD10316ED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885" y="3154004"/>
              <a:ext cx="525079" cy="4807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AAE3A3-F15A-49D8-AF71-0194FA2CF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556" y="3251354"/>
              <a:ext cx="549225" cy="286055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87DD71B-507E-4264-9C87-E39D215B2E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892" y="3231534"/>
            <a:ext cx="740341" cy="3934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B17FA66-CC65-4DDE-9758-5EC11C46D4D5}"/>
              </a:ext>
            </a:extLst>
          </p:cNvPr>
          <p:cNvGrpSpPr/>
          <p:nvPr/>
        </p:nvGrpSpPr>
        <p:grpSpPr>
          <a:xfrm>
            <a:off x="9105125" y="2915805"/>
            <a:ext cx="795043" cy="709197"/>
            <a:chOff x="9077962" y="2884889"/>
            <a:chExt cx="876669" cy="7820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639CAF-336E-48B4-AD35-82F2F4F61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865" y="3531776"/>
              <a:ext cx="846766" cy="13512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5ABA86-22EB-4A1C-A10B-F0DA14463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2" t="46668" r="18888" b="39945"/>
            <a:stretch/>
          </p:blipFill>
          <p:spPr>
            <a:xfrm>
              <a:off x="9077962" y="2884889"/>
              <a:ext cx="735528" cy="7038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89291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70394E3-66F8-4DB1-91EE-A667238FD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" y="0"/>
            <a:ext cx="12190507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F42F1-0FB7-4652-807B-7B3EBF17B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5" b="40516" l="2844" r="30225">
                        <a14:foregroundMark x1="19444" y1="3479" x2="20569" y2="3479"/>
                        <a14:foregroundMark x1="28108" y1="11336" x2="28439" y2="29293"/>
                        <a14:foregroundMark x1="29431" y1="14590" x2="29233" y2="30640"/>
                        <a14:foregroundMark x1="30225" y1="14029" x2="30093" y2="31650"/>
                        <a14:foregroundMark x1="28307" y1="32099" x2="19841" y2="36027"/>
                        <a14:foregroundMark x1="19841" y1="36027" x2="16336" y2="35802"/>
                        <a14:foregroundMark x1="21958" y1="36925" x2="19511" y2="40516"/>
                      </a14:backgroundRemoval>
                    </a14:imgEffect>
                  </a14:imgLayer>
                </a14:imgProps>
              </a:ext>
            </a:extLst>
          </a:blip>
          <a:srcRect l="-1" r="69151" b="60266"/>
          <a:stretch/>
        </p:blipFill>
        <p:spPr>
          <a:xfrm>
            <a:off x="-111891" y="2793176"/>
            <a:ext cx="2843674" cy="2158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77AB3D-4327-4143-8DD8-5673F9676E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7" b="38833" l="33598" r="53439">
                        <a14:foregroundMark x1="42659" y1="3030" x2="53770" y2="11448"/>
                        <a14:foregroundMark x1="53770" y1="11448" x2="53571" y2="25926"/>
                        <a14:foregroundMark x1="53571" y1="25926" x2="50397" y2="33782"/>
                        <a14:foregroundMark x1="50397" y1="33782" x2="43651" y2="36588"/>
                        <a14:foregroundMark x1="43651" y1="36588" x2="38558" y2="34119"/>
                        <a14:foregroundMark x1="38558" y1="34119" x2="33995" y2="28395"/>
                        <a14:foregroundMark x1="33995" y1="28395" x2="33730" y2="14590"/>
                        <a14:foregroundMark x1="33730" y1="14590" x2="35053" y2="7295"/>
                        <a14:foregroundMark x1="44775" y1="2469" x2="40741" y2="2694"/>
                        <a14:foregroundMark x1="44114" y1="1571" x2="44114" y2="1571"/>
                        <a14:foregroundMark x1="52778" y1="10550" x2="52579" y2="29068"/>
                        <a14:foregroundMark x1="53241" y1="13019" x2="53241" y2="29405"/>
                        <a14:foregroundMark x1="53505" y1="9989" x2="52646" y2="31650"/>
                        <a14:foregroundMark x1="43783" y1="35466" x2="43783" y2="38833"/>
                      </a14:backgroundRemoval>
                    </a14:imgEffect>
                  </a14:imgLayer>
                </a14:imgProps>
              </a:ext>
            </a:extLst>
          </a:blip>
          <a:srcRect l="32066" r="45285" b="61377"/>
          <a:stretch/>
        </p:blipFill>
        <p:spPr>
          <a:xfrm>
            <a:off x="708458" y="2913946"/>
            <a:ext cx="2087766" cy="2098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EBB38F-D6FB-4570-88FA-C1FBDC351A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29" b="72054" l="21627" r="44577">
                        <a14:foregroundMark x1="29563" y1="51515" x2="37434" y2="52637"/>
                        <a14:foregroundMark x1="37434" y1="52637" x2="29167" y2="55780"/>
                        <a14:foregroundMark x1="32540" y1="56566" x2="40873" y2="57239"/>
                        <a14:foregroundMark x1="39352" y1="51178" x2="37500" y2="52413"/>
                        <a14:foregroundMark x1="31944" y1="37486" x2="35979" y2="35915"/>
                        <a14:foregroundMark x1="34325" y1="36925" x2="42659" y2="44557"/>
                        <a14:foregroundMark x1="42659" y1="44557" x2="44114" y2="54770"/>
                        <a14:foregroundMark x1="44114" y1="54770" x2="41799" y2="65544"/>
                        <a14:foregroundMark x1="41799" y1="65544" x2="36971" y2="70146"/>
                        <a14:foregroundMark x1="36971" y1="70146" x2="31614" y2="68687"/>
                        <a14:foregroundMark x1="44577" y1="61055" x2="43188" y2="45006"/>
                        <a14:foregroundMark x1="34392" y1="71605" x2="34392" y2="71605"/>
                        <a14:foregroundMark x1="33929" y1="72166" x2="33929" y2="72166"/>
                        <a14:foregroundMark x1="37566" y1="51291" x2="37566" y2="51291"/>
                        <a14:foregroundMark x1="34193" y1="36027" x2="34193" y2="36027"/>
                        <a14:foregroundMark x1="34325" y1="35129" x2="34325" y2="35129"/>
                        <a14:foregroundMark x1="35450" y1="36027" x2="35450" y2="36027"/>
                      </a14:backgroundRemoval>
                    </a14:imgEffect>
                  </a14:imgLayer>
                </a14:imgProps>
              </a:ext>
            </a:extLst>
          </a:blip>
          <a:srcRect l="19058" t="34018" r="54645" b="27359"/>
          <a:stretch/>
        </p:blipFill>
        <p:spPr>
          <a:xfrm>
            <a:off x="339602" y="2883753"/>
            <a:ext cx="2424022" cy="20980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83F0FD-7389-41BC-AC89-94669A7EC2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7" b="68687" l="46561" r="67725">
                        <a14:foregroundMark x1="57077" y1="68911" x2="59590" y2="68799"/>
                        <a14:foregroundMark x1="67130" y1="43996" x2="67063" y2="58474"/>
                        <a14:foregroundMark x1="67262" y1="42312" x2="67725" y2="61616"/>
                        <a14:foregroundMark x1="58862" y1="34007" x2="55026" y2="35915"/>
                        <a14:foregroundMark x1="46561" y1="41526" x2="46825" y2="62402"/>
                        <a14:foregroundMark x1="56746" y1="68687" x2="56746" y2="68687"/>
                      </a14:backgroundRemoval>
                    </a14:imgEffect>
                  </a14:imgLayer>
                </a14:imgProps>
              </a:ext>
            </a:extLst>
          </a:blip>
          <a:srcRect l="45355" t="31159" r="31996" b="29106"/>
          <a:stretch/>
        </p:blipFill>
        <p:spPr>
          <a:xfrm>
            <a:off x="644017" y="2883753"/>
            <a:ext cx="2087766" cy="2158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B12CEA-D525-4F5A-ABCF-E500794E9C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075" b="99888" l="10913" r="30754">
                        <a14:foregroundMark x1="10913" y1="73288" x2="11177" y2="89338"/>
                        <a14:foregroundMark x1="30820" y1="74860" x2="30688" y2="88664"/>
                        <a14:foregroundMark x1="19511" y1="64646" x2="22024" y2="65320"/>
                        <a14:foregroundMark x1="23082" y1="95960" x2="20635" y2="99776"/>
                        <a14:foregroundMark x1="18320" y1="96745" x2="20635" y2="99888"/>
                        <a14:foregroundMark x1="20767" y1="63075" x2="19974" y2="64310"/>
                      </a14:backgroundRemoval>
                    </a14:imgEffect>
                  </a14:imgLayer>
                </a14:imgProps>
              </a:ext>
            </a:extLst>
          </a:blip>
          <a:srcRect l="9418" t="61377" r="67933"/>
          <a:stretch/>
        </p:blipFill>
        <p:spPr>
          <a:xfrm>
            <a:off x="708458" y="2883753"/>
            <a:ext cx="2087766" cy="2098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EBF1D2-6D63-43D5-89A1-0AB613D996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00" b="99439" l="36971" r="57540">
                        <a14:foregroundMark x1="47024" y1="63187" x2="36772" y2="71942"/>
                        <a14:foregroundMark x1="36772" y1="71942" x2="36442" y2="85971"/>
                        <a14:foregroundMark x1="36442" y1="85971" x2="42923" y2="95511"/>
                        <a14:foregroundMark x1="42923" y1="95511" x2="47751" y2="99102"/>
                        <a14:foregroundMark x1="47751" y1="99102" x2="54299" y2="94949"/>
                        <a14:foregroundMark x1="54299" y1="94949" x2="57077" y2="81594"/>
                        <a14:foregroundMark x1="57077" y1="81594" x2="56746" y2="71829"/>
                        <a14:foregroundMark x1="56746" y1="71829" x2="46495" y2="63300"/>
                        <a14:foregroundMark x1="49735" y1="96296" x2="46561" y2="99551"/>
                        <a14:foregroundMark x1="37037" y1="88889" x2="45437" y2="97755"/>
                        <a14:foregroundMark x1="45437" y1="97755" x2="49868" y2="98765"/>
                        <a14:foregroundMark x1="40741" y1="75533" x2="52183" y2="91695"/>
                        <a14:foregroundMark x1="49471" y1="70595" x2="42328" y2="97419"/>
                        <a14:foregroundMark x1="42659" y1="72727" x2="40675" y2="90348"/>
                        <a14:foregroundMark x1="38889" y1="73850" x2="41601" y2="94613"/>
                        <a14:foregroundMark x1="56019" y1="74411" x2="57540" y2="91919"/>
                      </a14:backgroundRemoval>
                    </a14:imgEffect>
                  </a14:imgLayer>
                </a14:imgProps>
              </a:ext>
            </a:extLst>
          </a:blip>
          <a:srcRect l="34624" t="61377" r="41637"/>
          <a:stretch/>
        </p:blipFill>
        <p:spPr>
          <a:xfrm>
            <a:off x="575391" y="2883753"/>
            <a:ext cx="2188233" cy="2098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31DABC-0A82-43F5-8083-AD8E23028B1F}"/>
              </a:ext>
            </a:extLst>
          </p:cNvPr>
          <p:cNvSpPr/>
          <p:nvPr/>
        </p:nvSpPr>
        <p:spPr>
          <a:xfrm>
            <a:off x="0" y="0"/>
            <a:ext cx="273178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C3CC5-1238-4FC0-969B-63D19F965D63}"/>
              </a:ext>
            </a:extLst>
          </p:cNvPr>
          <p:cNvSpPr txBox="1"/>
          <p:nvPr/>
        </p:nvSpPr>
        <p:spPr>
          <a:xfrm>
            <a:off x="849745" y="766618"/>
            <a:ext cx="524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latin typeface="Montserrat Medium" panose="00000600000000000000" pitchFamily="2" charset="0"/>
              </a:rPr>
              <a:t>What makes us </a:t>
            </a:r>
            <a:r>
              <a:rPr lang="en-IN" sz="3600" dirty="0">
                <a:solidFill>
                  <a:srgbClr val="32A1C5"/>
                </a:solidFill>
                <a:latin typeface="Montserrat Medium" panose="00000600000000000000" pitchFamily="2" charset="0"/>
              </a:rPr>
              <a:t>Special?</a:t>
            </a:r>
            <a:endParaRPr lang="en-IN" sz="3600" dirty="0">
              <a:solidFill>
                <a:srgbClr val="32A1C5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12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498 -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40404 -0.22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5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3056 0.019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48841 0.022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0.24922 0.2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41979 0.25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1711AFEE-3398-4F7E-AB0F-4714578DA5BA}"/>
              </a:ext>
            </a:extLst>
          </p:cNvPr>
          <p:cNvGrpSpPr/>
          <p:nvPr/>
        </p:nvGrpSpPr>
        <p:grpSpPr>
          <a:xfrm>
            <a:off x="4136577" y="3154803"/>
            <a:ext cx="1222828" cy="1077124"/>
            <a:chOff x="954510" y="341152"/>
            <a:chExt cx="1222828" cy="1077124"/>
          </a:xfrm>
        </p:grpSpPr>
        <p:pic>
          <p:nvPicPr>
            <p:cNvPr id="19" name="Graphic 18" descr="Bank">
              <a:extLst>
                <a:ext uri="{FF2B5EF4-FFF2-40B4-BE49-F238E27FC236}">
                  <a16:creationId xmlns:a16="http://schemas.microsoft.com/office/drawing/2014/main" id="{2BB0F6B3-6B61-4FF8-915B-6D66A7838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8724" y="341152"/>
              <a:ext cx="914400" cy="9144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6B9FC6-7124-44BD-B815-207DA4B52803}"/>
                </a:ext>
              </a:extLst>
            </p:cNvPr>
            <p:cNvSpPr txBox="1"/>
            <p:nvPr/>
          </p:nvSpPr>
          <p:spPr>
            <a:xfrm>
              <a:off x="954510" y="1110499"/>
              <a:ext cx="1222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Banking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AF4D1B1-5B36-4272-8CEB-30FBC8DE0631}"/>
              </a:ext>
            </a:extLst>
          </p:cNvPr>
          <p:cNvGrpSpPr/>
          <p:nvPr/>
        </p:nvGrpSpPr>
        <p:grpSpPr>
          <a:xfrm>
            <a:off x="3536433" y="3200094"/>
            <a:ext cx="2335441" cy="1301303"/>
            <a:chOff x="4914352" y="236846"/>
            <a:chExt cx="2335441" cy="130130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05D74E0-1620-450C-BC0F-46E34854D96D}"/>
                </a:ext>
              </a:extLst>
            </p:cNvPr>
            <p:cNvGrpSpPr/>
            <p:nvPr/>
          </p:nvGrpSpPr>
          <p:grpSpPr>
            <a:xfrm>
              <a:off x="5624874" y="236846"/>
              <a:ext cx="914400" cy="914400"/>
              <a:chOff x="380110" y="4862628"/>
              <a:chExt cx="914400" cy="914400"/>
            </a:xfrm>
          </p:grpSpPr>
          <p:pic>
            <p:nvPicPr>
              <p:cNvPr id="21" name="Graphic 20" descr="Cell Tower">
                <a:extLst>
                  <a:ext uri="{FF2B5EF4-FFF2-40B4-BE49-F238E27FC236}">
                    <a16:creationId xmlns:a16="http://schemas.microsoft.com/office/drawing/2014/main" id="{A80593FE-9A02-4E37-A5A3-FA195AFDD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25709" y="5096627"/>
                <a:ext cx="223201" cy="223201"/>
              </a:xfrm>
              <a:prstGeom prst="rect">
                <a:avLst/>
              </a:prstGeom>
            </p:spPr>
          </p:pic>
          <p:pic>
            <p:nvPicPr>
              <p:cNvPr id="47" name="Graphic 46" descr="Connections">
                <a:extLst>
                  <a:ext uri="{FF2B5EF4-FFF2-40B4-BE49-F238E27FC236}">
                    <a16:creationId xmlns:a16="http://schemas.microsoft.com/office/drawing/2014/main" id="{F0EC784D-1876-4BA9-B653-92C7F70DC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80110" y="4862628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F27709E-AC15-4146-93B9-02EDD6A07A45}"/>
                </a:ext>
              </a:extLst>
            </p:cNvPr>
            <p:cNvSpPr txBox="1"/>
            <p:nvPr/>
          </p:nvSpPr>
          <p:spPr>
            <a:xfrm>
              <a:off x="4914352" y="1014929"/>
              <a:ext cx="233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Communication, Media, &amp; Technology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75DA149-B434-4030-AB09-2A48EA4D0E2D}"/>
              </a:ext>
            </a:extLst>
          </p:cNvPr>
          <p:cNvGrpSpPr/>
          <p:nvPr/>
        </p:nvGrpSpPr>
        <p:grpSpPr>
          <a:xfrm>
            <a:off x="4176457" y="3075737"/>
            <a:ext cx="1222828" cy="1139387"/>
            <a:chOff x="755382" y="3397544"/>
            <a:chExt cx="1222828" cy="1139387"/>
          </a:xfrm>
        </p:grpSpPr>
        <p:pic>
          <p:nvPicPr>
            <p:cNvPr id="31" name="Graphic 30" descr="Heartbeat">
              <a:extLst>
                <a:ext uri="{FF2B5EF4-FFF2-40B4-BE49-F238E27FC236}">
                  <a16:creationId xmlns:a16="http://schemas.microsoft.com/office/drawing/2014/main" id="{ED4E313B-A64F-456C-84C2-E5D2CDF6B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9596" y="3397544"/>
              <a:ext cx="914400" cy="9144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8DB9760-C65A-47B5-B8F9-0F920D67215C}"/>
                </a:ext>
              </a:extLst>
            </p:cNvPr>
            <p:cNvSpPr txBox="1"/>
            <p:nvPr/>
          </p:nvSpPr>
          <p:spPr>
            <a:xfrm>
              <a:off x="755382" y="4229154"/>
              <a:ext cx="1222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Healthcare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57EBF4B-F4F8-43C4-9D51-C05FB03615CF}"/>
              </a:ext>
            </a:extLst>
          </p:cNvPr>
          <p:cNvGrpSpPr/>
          <p:nvPr/>
        </p:nvGrpSpPr>
        <p:grpSpPr>
          <a:xfrm>
            <a:off x="3898040" y="3119138"/>
            <a:ext cx="1752092" cy="1079184"/>
            <a:chOff x="10138041" y="3793051"/>
            <a:chExt cx="1752092" cy="1079184"/>
          </a:xfrm>
        </p:grpSpPr>
        <p:pic>
          <p:nvPicPr>
            <p:cNvPr id="57" name="Graphic 56" descr="Bar chart RTL">
              <a:extLst>
                <a:ext uri="{FF2B5EF4-FFF2-40B4-BE49-F238E27FC236}">
                  <a16:creationId xmlns:a16="http://schemas.microsoft.com/office/drawing/2014/main" id="{0EA144A9-D071-470D-9242-326CE4720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65491" y="3793051"/>
              <a:ext cx="914400" cy="9144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F1C1467-2A13-47BA-922A-C29054026682}"/>
                </a:ext>
              </a:extLst>
            </p:cNvPr>
            <p:cNvSpPr txBox="1"/>
            <p:nvPr/>
          </p:nvSpPr>
          <p:spPr>
            <a:xfrm>
              <a:off x="10138041" y="4564458"/>
              <a:ext cx="17520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Information Services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B3CAC4-0764-4C08-9874-FE1AB0BFE131}"/>
              </a:ext>
            </a:extLst>
          </p:cNvPr>
          <p:cNvGrpSpPr/>
          <p:nvPr/>
        </p:nvGrpSpPr>
        <p:grpSpPr>
          <a:xfrm>
            <a:off x="3964694" y="2871551"/>
            <a:ext cx="1445641" cy="1409574"/>
            <a:chOff x="909596" y="1572165"/>
            <a:chExt cx="1445641" cy="140957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EA4711E-3399-4081-9C2F-595A7306A41A}"/>
                </a:ext>
              </a:extLst>
            </p:cNvPr>
            <p:cNvGrpSpPr/>
            <p:nvPr/>
          </p:nvGrpSpPr>
          <p:grpSpPr>
            <a:xfrm>
              <a:off x="1213530" y="1572165"/>
              <a:ext cx="823881" cy="1147184"/>
              <a:chOff x="2904400" y="604375"/>
              <a:chExt cx="929709" cy="1348152"/>
            </a:xfrm>
          </p:grpSpPr>
          <p:pic>
            <p:nvPicPr>
              <p:cNvPr id="50" name="Graphic 49" descr="Silo">
                <a:extLst>
                  <a:ext uri="{FF2B5EF4-FFF2-40B4-BE49-F238E27FC236}">
                    <a16:creationId xmlns:a16="http://schemas.microsoft.com/office/drawing/2014/main" id="{BF64A7C6-B87F-4280-8E50-1A2434D87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904400" y="103812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C22E78A-7C45-413D-87FA-8A66950BC6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" t="1" r="68352" b="35820"/>
              <a:stretch/>
            </p:blipFill>
            <p:spPr>
              <a:xfrm>
                <a:off x="3322221" y="769590"/>
                <a:ext cx="276656" cy="553852"/>
              </a:xfrm>
              <a:prstGeom prst="rect">
                <a:avLst/>
              </a:prstGeom>
            </p:spPr>
          </p:pic>
          <p:pic>
            <p:nvPicPr>
              <p:cNvPr id="54" name="Graphic 53" descr="Thought bubble">
                <a:extLst>
                  <a:ext uri="{FF2B5EF4-FFF2-40B4-BE49-F238E27FC236}">
                    <a16:creationId xmlns:a16="http://schemas.microsoft.com/office/drawing/2014/main" id="{34D5564F-9007-4B93-87C7-D872E813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420772" y="604375"/>
                <a:ext cx="413337" cy="413337"/>
              </a:xfrm>
              <a:prstGeom prst="rect">
                <a:avLst/>
              </a:prstGeom>
            </p:spPr>
          </p:pic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C81B480-406E-4003-AEB5-816F61B9D93E}"/>
                </a:ext>
              </a:extLst>
            </p:cNvPr>
            <p:cNvSpPr txBox="1"/>
            <p:nvPr/>
          </p:nvSpPr>
          <p:spPr>
            <a:xfrm>
              <a:off x="909596" y="2673962"/>
              <a:ext cx="1445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Oil &amp; Natural Gas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E44382C-0360-4E4A-86DF-FD408511A26D}"/>
              </a:ext>
            </a:extLst>
          </p:cNvPr>
          <p:cNvGrpSpPr/>
          <p:nvPr/>
        </p:nvGrpSpPr>
        <p:grpSpPr>
          <a:xfrm>
            <a:off x="3946824" y="3094391"/>
            <a:ext cx="1445641" cy="1120733"/>
            <a:chOff x="10291267" y="5215497"/>
            <a:chExt cx="1445641" cy="1120733"/>
          </a:xfrm>
        </p:grpSpPr>
        <p:pic>
          <p:nvPicPr>
            <p:cNvPr id="35" name="Graphic 34" descr="Factory">
              <a:extLst>
                <a:ext uri="{FF2B5EF4-FFF2-40B4-BE49-F238E27FC236}">
                  <a16:creationId xmlns:a16="http://schemas.microsoft.com/office/drawing/2014/main" id="{066A0919-17D4-46E7-A00F-692B75C4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56888" y="5215497"/>
              <a:ext cx="914400" cy="9144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8FE35CA-008E-4434-9F37-1515A9917134}"/>
                </a:ext>
              </a:extLst>
            </p:cNvPr>
            <p:cNvSpPr txBox="1"/>
            <p:nvPr/>
          </p:nvSpPr>
          <p:spPr>
            <a:xfrm>
              <a:off x="10291267" y="6028453"/>
              <a:ext cx="1445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Manufacturing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66D82FF-8AB8-47C4-9F6D-4F6E10CEAE00}"/>
              </a:ext>
            </a:extLst>
          </p:cNvPr>
          <p:cNvGrpSpPr/>
          <p:nvPr/>
        </p:nvGrpSpPr>
        <p:grpSpPr>
          <a:xfrm>
            <a:off x="3876034" y="3144461"/>
            <a:ext cx="1716636" cy="1014062"/>
            <a:chOff x="2201023" y="5269723"/>
            <a:chExt cx="1716636" cy="1014062"/>
          </a:xfrm>
        </p:grpSpPr>
        <p:pic>
          <p:nvPicPr>
            <p:cNvPr id="43" name="Graphic 42" descr="Truck">
              <a:extLst>
                <a:ext uri="{FF2B5EF4-FFF2-40B4-BE49-F238E27FC236}">
                  <a16:creationId xmlns:a16="http://schemas.microsoft.com/office/drawing/2014/main" id="{7661844C-1677-439A-AEA5-EF177D5D6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41875" y="5269723"/>
              <a:ext cx="914400" cy="91440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4B2FA02-C2AF-45B5-85D2-E4B3057EBFDD}"/>
                </a:ext>
              </a:extLst>
            </p:cNvPr>
            <p:cNvSpPr txBox="1"/>
            <p:nvPr/>
          </p:nvSpPr>
          <p:spPr>
            <a:xfrm>
              <a:off x="2201023" y="5976008"/>
              <a:ext cx="1716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Transport &amp; Logistics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FB00724-0E50-48AD-8CDB-1846851C49C0}"/>
              </a:ext>
            </a:extLst>
          </p:cNvPr>
          <p:cNvGrpSpPr/>
          <p:nvPr/>
        </p:nvGrpSpPr>
        <p:grpSpPr>
          <a:xfrm>
            <a:off x="3889673" y="3178278"/>
            <a:ext cx="1716636" cy="1020044"/>
            <a:chOff x="7787116" y="3967391"/>
            <a:chExt cx="1716636" cy="102004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EEC4973-663F-469F-A3F7-288144DED3FB}"/>
                </a:ext>
              </a:extLst>
            </p:cNvPr>
            <p:cNvSpPr txBox="1"/>
            <p:nvPr/>
          </p:nvSpPr>
          <p:spPr>
            <a:xfrm>
              <a:off x="7787116" y="4679658"/>
              <a:ext cx="1716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Travel &amp; Hospitality</a:t>
              </a:r>
            </a:p>
          </p:txBody>
        </p:sp>
        <p:pic>
          <p:nvPicPr>
            <p:cNvPr id="75" name="Graphic 74" descr="Cruise ship">
              <a:extLst>
                <a:ext uri="{FF2B5EF4-FFF2-40B4-BE49-F238E27FC236}">
                  <a16:creationId xmlns:a16="http://schemas.microsoft.com/office/drawing/2014/main" id="{8B5FEF21-E730-481A-8362-E162B2FD3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188234" y="3967391"/>
              <a:ext cx="914400" cy="914400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45D1E9F-CA54-4CC8-920F-E5A4692044D4}"/>
              </a:ext>
            </a:extLst>
          </p:cNvPr>
          <p:cNvGrpSpPr/>
          <p:nvPr/>
        </p:nvGrpSpPr>
        <p:grpSpPr>
          <a:xfrm>
            <a:off x="4097114" y="3163639"/>
            <a:ext cx="1222828" cy="1068288"/>
            <a:chOff x="8892338" y="1158430"/>
            <a:chExt cx="1222828" cy="106828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CD11BDB-D926-4676-8CD7-6F41A66540FA}"/>
                </a:ext>
              </a:extLst>
            </p:cNvPr>
            <p:cNvGrpSpPr/>
            <p:nvPr/>
          </p:nvGrpSpPr>
          <p:grpSpPr>
            <a:xfrm>
              <a:off x="8892338" y="1158430"/>
              <a:ext cx="1222828" cy="1068288"/>
              <a:chOff x="9007395" y="223201"/>
              <a:chExt cx="1222828" cy="1068288"/>
            </a:xfrm>
          </p:grpSpPr>
          <p:pic>
            <p:nvPicPr>
              <p:cNvPr id="29" name="Graphic 28" descr="Open book">
                <a:extLst>
                  <a:ext uri="{FF2B5EF4-FFF2-40B4-BE49-F238E27FC236}">
                    <a16:creationId xmlns:a16="http://schemas.microsoft.com/office/drawing/2014/main" id="{0D3BFAB6-6FB4-454A-B5C3-A1B4DE91C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9161610" y="22320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DDE980F-BBFF-4CE4-8D8F-E2A5C96519A2}"/>
                  </a:ext>
                </a:extLst>
              </p:cNvPr>
              <p:cNvSpPr txBox="1"/>
              <p:nvPr/>
            </p:nvSpPr>
            <p:spPr>
              <a:xfrm>
                <a:off x="9007395" y="983712"/>
                <a:ext cx="1222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Education</a:t>
                </a:r>
              </a:p>
            </p:txBody>
          </p:sp>
        </p:grpSp>
        <p:pic>
          <p:nvPicPr>
            <p:cNvPr id="27" name="Graphic 26" descr="Pencil">
              <a:extLst>
                <a:ext uri="{FF2B5EF4-FFF2-40B4-BE49-F238E27FC236}">
                  <a16:creationId xmlns:a16="http://schemas.microsoft.com/office/drawing/2014/main" id="{CBC0B0DE-60D6-4E23-83EB-6473607A0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224006" y="1180129"/>
              <a:ext cx="559491" cy="55949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3DF02D2-6445-4EBC-9A37-D3BDDB46B091}"/>
              </a:ext>
            </a:extLst>
          </p:cNvPr>
          <p:cNvSpPr/>
          <p:nvPr/>
        </p:nvSpPr>
        <p:spPr>
          <a:xfrm>
            <a:off x="3647440" y="2879823"/>
            <a:ext cx="2106790" cy="162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6B16BF3B-A039-458B-945D-D050084F56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099" y="733081"/>
            <a:ext cx="5920568" cy="5920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F4835-219E-424C-8538-45C61F1A59B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131"/>
            <a:ext cx="10233891" cy="593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0124F-2BA3-476A-9D68-946724CF4A5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8108" y="-1"/>
            <a:ext cx="10233891" cy="593867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55B2A15E-E905-4B4E-A8ED-E54CD4A7B76B}"/>
              </a:ext>
            </a:extLst>
          </p:cNvPr>
          <p:cNvSpPr txBox="1"/>
          <p:nvPr/>
        </p:nvSpPr>
        <p:spPr>
          <a:xfrm>
            <a:off x="1458580" y="829789"/>
            <a:ext cx="6910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42A9C9"/>
                </a:solidFill>
              </a:rPr>
              <a:t>Industries</a:t>
            </a:r>
            <a:r>
              <a:rPr lang="en-IN" sz="2800" dirty="0"/>
              <a:t> we are currently working with:</a:t>
            </a:r>
          </a:p>
        </p:txBody>
      </p:sp>
    </p:spTree>
    <p:extLst>
      <p:ext uri="{BB962C8B-B14F-4D97-AF65-F5344CB8AC3E}">
        <p14:creationId xmlns:p14="http://schemas.microsoft.com/office/powerpoint/2010/main" val="817181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11445 4.07407E-6 C -0.16575 4.07407E-6 -0.2289 -0.0625 -0.2289 -0.11274 L -0.2289 -0.2252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-11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2135 -3.7037E-7 C 0.17578 -3.7037E-7 0.24297 -0.06042 0.24297 -0.10903 L 0.24297 -0.2178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-10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11797 2.59259E-6 C 0.1707 2.59259E-6 0.23594 0.06898 0.23594 0.12546 L 0.23594 0.25092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125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1198 2.22222E-6 C -0.16211 2.22222E-6 -0.22383 0.06111 -0.22383 0.11088 L -0.22383 0.22199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11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0143 -0.2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22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0247 0.236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1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3763 -0.00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23216 0.00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1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B30E252-B53E-40DC-97E1-1E9C64370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17" y="1379278"/>
            <a:ext cx="515302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090EAC-4815-43D3-B641-F442B807F674}"/>
              </a:ext>
            </a:extLst>
          </p:cNvPr>
          <p:cNvSpPr txBox="1"/>
          <p:nvPr/>
        </p:nvSpPr>
        <p:spPr>
          <a:xfrm>
            <a:off x="991998" y="681772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The </a:t>
            </a:r>
            <a:r>
              <a:rPr lang="en-US" sz="2800" b="1" i="0" dirty="0">
                <a:solidFill>
                  <a:srgbClr val="42A9C9"/>
                </a:solidFill>
                <a:effectLst/>
                <a:latin typeface="Montserrat Medium" panose="00000600000000000000"/>
              </a:rPr>
              <a:t>Banking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 segments we serve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9BA54-3E18-4D43-A02A-7EF7F2DC90CE}"/>
              </a:ext>
            </a:extLst>
          </p:cNvPr>
          <p:cNvSpPr txBox="1"/>
          <p:nvPr/>
        </p:nvSpPr>
        <p:spPr>
          <a:xfrm>
            <a:off x="6214060" y="1783020"/>
            <a:ext cx="5253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</a:rPr>
              <a:t>At </a:t>
            </a:r>
            <a:r>
              <a:rPr lang="en-US" sz="1400" dirty="0">
                <a:solidFill>
                  <a:srgbClr val="42A9C9"/>
                </a:solidFill>
              </a:rPr>
              <a:t>Solarix Technology</a:t>
            </a:r>
            <a:r>
              <a:rPr lang="en-US" sz="1400" dirty="0">
                <a:solidFill>
                  <a:srgbClr val="333333"/>
                </a:solidFill>
              </a:rPr>
              <a:t>, we help our Banking partners through our three key principles:</a:t>
            </a:r>
          </a:p>
          <a:p>
            <a:pPr algn="just"/>
            <a:endParaRPr lang="en-US" sz="1400" dirty="0">
              <a:solidFill>
                <a:srgbClr val="333333"/>
              </a:solidFill>
            </a:endParaRPr>
          </a:p>
          <a:p>
            <a:pPr algn="just"/>
            <a:endParaRPr lang="en-US" sz="140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07D764-0CD9-4C1C-BB76-482A14BB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575"/>
            <a:ext cx="10233891" cy="35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677D89-D12A-4BA1-B7CA-103C39EF3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91" y="6454713"/>
            <a:ext cx="1856509" cy="403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A22BDD-ACEC-4390-A095-8EBBAB9374DB}"/>
              </a:ext>
            </a:extLst>
          </p:cNvPr>
          <p:cNvSpPr txBox="1"/>
          <p:nvPr/>
        </p:nvSpPr>
        <p:spPr>
          <a:xfrm>
            <a:off x="6214060" y="2193290"/>
            <a:ext cx="52536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400" dirty="0">
              <a:solidFill>
                <a:srgbClr val="333333"/>
              </a:solidFill>
            </a:endParaRPr>
          </a:p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sz="1400" i="0" dirty="0">
                <a:solidFill>
                  <a:srgbClr val="42A9C9"/>
                </a:solidFill>
                <a:effectLst/>
              </a:rPr>
              <a:t>It is as complex as ever</a:t>
            </a:r>
          </a:p>
          <a:p>
            <a:pPr algn="just"/>
            <a:r>
              <a:rPr lang="en-US" sz="1400" i="0" dirty="0">
                <a:solidFill>
                  <a:srgbClr val="333333"/>
                </a:solidFill>
                <a:effectLst/>
              </a:rPr>
              <a:t>Our teams understand the payment environs. With Solarix Technology, you get a partner to help frame complex problems—and access to the most innovative technologies and providers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E5FB5-72CB-4A94-8499-288605298103}"/>
              </a:ext>
            </a:extLst>
          </p:cNvPr>
          <p:cNvSpPr txBox="1"/>
          <p:nvPr/>
        </p:nvSpPr>
        <p:spPr>
          <a:xfrm>
            <a:off x="6214060" y="3451800"/>
            <a:ext cx="52536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sz="1400" dirty="0">
                <a:solidFill>
                  <a:srgbClr val="42A9C9"/>
                </a:solidFill>
              </a:rPr>
              <a:t>Details are our specialty</a:t>
            </a:r>
          </a:p>
          <a:p>
            <a:pPr algn="just"/>
            <a:r>
              <a:rPr lang="en-US" sz="1400" dirty="0">
                <a:solidFill>
                  <a:srgbClr val="333333"/>
                </a:solidFill>
              </a:rPr>
              <a:t>We track existing and upcoming regulations and assess the impact/ burden on your business, processes and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D020E-A817-434A-88E5-5CEF63299CE3}"/>
              </a:ext>
            </a:extLst>
          </p:cNvPr>
          <p:cNvSpPr txBox="1"/>
          <p:nvPr/>
        </p:nvSpPr>
        <p:spPr>
          <a:xfrm>
            <a:off x="6214060" y="4279423"/>
            <a:ext cx="5253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</a:buBlip>
            </a:pPr>
            <a:r>
              <a:rPr lang="en-US" sz="1400" i="0" dirty="0">
                <a:solidFill>
                  <a:srgbClr val="42A9C9"/>
                </a:solidFill>
                <a:effectLst/>
              </a:rPr>
              <a:t>A transformational change is needed to stay relevant</a:t>
            </a:r>
          </a:p>
          <a:p>
            <a:pPr algn="just"/>
            <a:r>
              <a:rPr lang="en-US" sz="1400" i="0" dirty="0">
                <a:solidFill>
                  <a:srgbClr val="333333"/>
                </a:solidFill>
                <a:effectLst/>
              </a:rPr>
              <a:t>Our offers drive enterprise value by helping financial services providers with their growth agenda, improving their customer engagement and optimizing their cost to serve.</a:t>
            </a:r>
          </a:p>
        </p:txBody>
      </p:sp>
    </p:spTree>
    <p:extLst>
      <p:ext uri="{BB962C8B-B14F-4D97-AF65-F5344CB8AC3E}">
        <p14:creationId xmlns:p14="http://schemas.microsoft.com/office/powerpoint/2010/main" val="504965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1A31D3-0866-45AC-8F7D-EEFAEE224005}"/>
              </a:ext>
            </a:extLst>
          </p:cNvPr>
          <p:cNvSpPr txBox="1"/>
          <p:nvPr/>
        </p:nvSpPr>
        <p:spPr>
          <a:xfrm>
            <a:off x="1017165" y="1034931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333333"/>
                </a:solidFill>
                <a:effectLst/>
                <a:latin typeface="Montserrat Medium" panose="00000600000000000000"/>
              </a:rPr>
              <a:t>Our Services for </a:t>
            </a:r>
            <a:r>
              <a:rPr lang="en-US" sz="2800" b="1" i="0" dirty="0">
                <a:solidFill>
                  <a:srgbClr val="42A9C9"/>
                </a:solidFill>
                <a:effectLst/>
                <a:latin typeface="Montserrat Medium" panose="00000600000000000000"/>
              </a:rPr>
              <a:t>Healthcare</a:t>
            </a:r>
            <a:endParaRPr lang="en-US" sz="2800" b="1" i="0" dirty="0">
              <a:solidFill>
                <a:srgbClr val="333333"/>
              </a:solidFill>
              <a:effectLst/>
              <a:latin typeface="Montserrat Medium" panose="00000600000000000000"/>
            </a:endParaRP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293184D-143B-4B5D-967A-D3DAF13D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347" y="1286050"/>
            <a:ext cx="5645179" cy="51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457C0-0902-4370-8FCC-0CD46667C562}"/>
              </a:ext>
            </a:extLst>
          </p:cNvPr>
          <p:cNvSpPr txBox="1"/>
          <p:nvPr/>
        </p:nvSpPr>
        <p:spPr>
          <a:xfrm>
            <a:off x="1109443" y="2353471"/>
            <a:ext cx="5253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3333"/>
                </a:solidFill>
              </a:rPr>
              <a:t>In digital health we offer operational transformation, Consumer experience and high impact consulting companies deliver personalized, efficient and informed care through:</a:t>
            </a:r>
          </a:p>
          <a:p>
            <a:pPr algn="just"/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ACC89-BDAA-4D59-B80A-03F3B1F90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2131"/>
            <a:ext cx="10233891" cy="593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B9DC16-60BA-4DE5-A20B-CCD037385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8108" y="-1"/>
            <a:ext cx="10233891" cy="593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7BF64D-7314-4648-9CBE-117762CF1A26}"/>
              </a:ext>
            </a:extLst>
          </p:cNvPr>
          <p:cNvSpPr txBox="1"/>
          <p:nvPr/>
        </p:nvSpPr>
        <p:spPr>
          <a:xfrm>
            <a:off x="1109443" y="3313452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High-Impact Healthcare Consulting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80765-D433-4E4E-87EB-4C02852602ED}"/>
              </a:ext>
            </a:extLst>
          </p:cNvPr>
          <p:cNvSpPr txBox="1"/>
          <p:nvPr/>
        </p:nvSpPr>
        <p:spPr>
          <a:xfrm>
            <a:off x="1109443" y="3769657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Health Strategies</a:t>
            </a:r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8986D-1D53-40CD-9FFA-A87DC34E5F03}"/>
              </a:ext>
            </a:extLst>
          </p:cNvPr>
          <p:cNvSpPr txBox="1"/>
          <p:nvPr/>
        </p:nvSpPr>
        <p:spPr>
          <a:xfrm>
            <a:off x="1109443" y="4225862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Operational Transformation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E9159-3899-443E-BB09-8A5DF48378AB}"/>
              </a:ext>
            </a:extLst>
          </p:cNvPr>
          <p:cNvSpPr txBox="1"/>
          <p:nvPr/>
        </p:nvSpPr>
        <p:spPr>
          <a:xfrm>
            <a:off x="1109443" y="4682067"/>
            <a:ext cx="52536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Consumer Experience Management</a:t>
            </a:r>
            <a:endParaRPr lang="en-US" sz="140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945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790</Words>
  <Application>Microsoft Macintosh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Montserrat ExtraBold</vt:lpstr>
      <vt:lpstr>Montserrat Medium</vt:lpstr>
      <vt:lpstr>Montserrat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Tushar Gupta</dc:creator>
  <cp:lastModifiedBy>Bibhu Prasad Dash</cp:lastModifiedBy>
  <cp:revision>42</cp:revision>
  <dcterms:created xsi:type="dcterms:W3CDTF">2021-04-29T15:23:04Z</dcterms:created>
  <dcterms:modified xsi:type="dcterms:W3CDTF">2021-05-06T09:34:53Z</dcterms:modified>
</cp:coreProperties>
</file>