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39"/>
  </p:notesMasterIdLst>
  <p:sldIdLst>
    <p:sldId id="256" r:id="rId2"/>
    <p:sldId id="322" r:id="rId3"/>
    <p:sldId id="298" r:id="rId4"/>
    <p:sldId id="312" r:id="rId5"/>
    <p:sldId id="313" r:id="rId6"/>
    <p:sldId id="314" r:id="rId7"/>
    <p:sldId id="315" r:id="rId8"/>
    <p:sldId id="319" r:id="rId9"/>
    <p:sldId id="316" r:id="rId10"/>
    <p:sldId id="343" r:id="rId11"/>
    <p:sldId id="344" r:id="rId12"/>
    <p:sldId id="345" r:id="rId13"/>
    <p:sldId id="339" r:id="rId14"/>
    <p:sldId id="318" r:id="rId15"/>
    <p:sldId id="340" r:id="rId16"/>
    <p:sldId id="320" r:id="rId17"/>
    <p:sldId id="310" r:id="rId18"/>
    <p:sldId id="321" r:id="rId19"/>
    <p:sldId id="323" r:id="rId20"/>
    <p:sldId id="263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41" r:id="rId33"/>
    <p:sldId id="342" r:id="rId34"/>
    <p:sldId id="311" r:id="rId35"/>
    <p:sldId id="337" r:id="rId36"/>
    <p:sldId id="338" r:id="rId37"/>
    <p:sldId id="34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9D29"/>
    <a:srgbClr val="FF0000"/>
    <a:srgbClr val="BBBC32"/>
    <a:srgbClr val="A85284"/>
    <a:srgbClr val="839F62"/>
    <a:srgbClr val="488194"/>
    <a:srgbClr val="65907C"/>
    <a:srgbClr val="8A6763"/>
    <a:srgbClr val="C14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504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2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EC0D07-A664-4F44-BD5E-E63886912D6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6EBD4F3-EECA-411F-8E7D-CCBB7E8D4FCF}">
      <dgm:prSet phldrT="[Text]"/>
      <dgm:spPr/>
      <dgm:t>
        <a:bodyPr/>
        <a:lstStyle/>
        <a:p>
          <a:r>
            <a:rPr lang="en-US" dirty="0"/>
            <a:t>Experts in Design Thinking</a:t>
          </a:r>
        </a:p>
      </dgm:t>
    </dgm:pt>
    <dgm:pt modelId="{15FC11C1-030D-4491-822C-EF0B1CBEEACC}" type="parTrans" cxnId="{405C17AC-972A-4500-A5A8-2A522C416C6F}">
      <dgm:prSet/>
      <dgm:spPr/>
      <dgm:t>
        <a:bodyPr/>
        <a:lstStyle/>
        <a:p>
          <a:endParaRPr lang="en-US"/>
        </a:p>
      </dgm:t>
    </dgm:pt>
    <dgm:pt modelId="{FF9733BA-6406-4F1F-B7BC-2D00E5D26035}" type="sibTrans" cxnId="{405C17AC-972A-4500-A5A8-2A522C416C6F}">
      <dgm:prSet/>
      <dgm:spPr/>
      <dgm:t>
        <a:bodyPr/>
        <a:lstStyle/>
        <a:p>
          <a:endParaRPr lang="en-US"/>
        </a:p>
      </dgm:t>
    </dgm:pt>
    <dgm:pt modelId="{0D59392E-DD60-4D22-B2BC-956766ACBCD9}">
      <dgm:prSet phldrT="[Text]"/>
      <dgm:spPr/>
      <dgm:t>
        <a:bodyPr/>
        <a:lstStyle/>
        <a:p>
          <a:r>
            <a:rPr lang="en-US" dirty="0"/>
            <a:t>Technology Expertise Multiple Domains</a:t>
          </a:r>
        </a:p>
      </dgm:t>
    </dgm:pt>
    <dgm:pt modelId="{7280A673-469F-41DC-929E-07155EFD9434}" type="parTrans" cxnId="{0D3D5DB2-2440-4072-8550-0BA7AB05664C}">
      <dgm:prSet/>
      <dgm:spPr/>
      <dgm:t>
        <a:bodyPr/>
        <a:lstStyle/>
        <a:p>
          <a:endParaRPr lang="en-US"/>
        </a:p>
      </dgm:t>
    </dgm:pt>
    <dgm:pt modelId="{C99831C0-F8BC-4BF0-A881-8DE1E309142B}" type="sibTrans" cxnId="{0D3D5DB2-2440-4072-8550-0BA7AB05664C}">
      <dgm:prSet/>
      <dgm:spPr/>
      <dgm:t>
        <a:bodyPr/>
        <a:lstStyle/>
        <a:p>
          <a:endParaRPr lang="en-US"/>
        </a:p>
      </dgm:t>
    </dgm:pt>
    <dgm:pt modelId="{0CB48C63-9664-4509-AF37-1A0066C3C994}">
      <dgm:prSet phldrT="[Text]"/>
      <dgm:spPr/>
      <dgm:t>
        <a:bodyPr/>
        <a:lstStyle/>
        <a:p>
          <a:r>
            <a:rPr lang="en-US" dirty="0"/>
            <a:t>Industry &amp; Business Context</a:t>
          </a:r>
        </a:p>
      </dgm:t>
    </dgm:pt>
    <dgm:pt modelId="{8059AEBD-B5B4-47DE-9460-449F9FF8D7BD}" type="parTrans" cxnId="{FB8FAFB0-459F-4655-8B30-FBA2BE176891}">
      <dgm:prSet/>
      <dgm:spPr/>
      <dgm:t>
        <a:bodyPr/>
        <a:lstStyle/>
        <a:p>
          <a:endParaRPr lang="en-US"/>
        </a:p>
      </dgm:t>
    </dgm:pt>
    <dgm:pt modelId="{EC05A4CD-0080-43FD-A73D-C3CD0780AAF2}" type="sibTrans" cxnId="{FB8FAFB0-459F-4655-8B30-FBA2BE176891}">
      <dgm:prSet/>
      <dgm:spPr/>
      <dgm:t>
        <a:bodyPr/>
        <a:lstStyle/>
        <a:p>
          <a:endParaRPr lang="en-US"/>
        </a:p>
      </dgm:t>
    </dgm:pt>
    <dgm:pt modelId="{F41A5B3A-EECC-4975-B80C-93C3ED73CFA0}">
      <dgm:prSet phldrT="[Text]"/>
      <dgm:spPr/>
      <dgm:t>
        <a:bodyPr/>
        <a:lstStyle/>
        <a:p>
          <a:r>
            <a:rPr lang="en-US" dirty="0"/>
            <a:t>Collaborate with Customer on Needs</a:t>
          </a:r>
        </a:p>
      </dgm:t>
    </dgm:pt>
    <dgm:pt modelId="{F20ABF72-EA40-4B44-A8AA-8B20C1C58B98}" type="parTrans" cxnId="{3FB926C5-0B69-4CDB-BAC7-8F052D6DF36B}">
      <dgm:prSet/>
      <dgm:spPr/>
      <dgm:t>
        <a:bodyPr/>
        <a:lstStyle/>
        <a:p>
          <a:endParaRPr lang="en-US"/>
        </a:p>
      </dgm:t>
    </dgm:pt>
    <dgm:pt modelId="{E2948D4F-A4F2-4AE0-9568-CBF682251843}" type="sibTrans" cxnId="{3FB926C5-0B69-4CDB-BAC7-8F052D6DF36B}">
      <dgm:prSet/>
      <dgm:spPr/>
      <dgm:t>
        <a:bodyPr/>
        <a:lstStyle/>
        <a:p>
          <a:endParaRPr lang="en-US"/>
        </a:p>
      </dgm:t>
    </dgm:pt>
    <dgm:pt modelId="{3883A7D2-8BE7-4C98-A5A4-17931F343C25}" type="pres">
      <dgm:prSet presAssocID="{E8EC0D07-A664-4F44-BD5E-E63886912D6B}" presName="Name0" presStyleCnt="0">
        <dgm:presLayoutVars>
          <dgm:dir/>
          <dgm:animLvl val="lvl"/>
          <dgm:resizeHandles val="exact"/>
        </dgm:presLayoutVars>
      </dgm:prSet>
      <dgm:spPr/>
    </dgm:pt>
    <dgm:pt modelId="{10DC38E1-D694-48E9-A28A-3C1A3CCD0013}" type="pres">
      <dgm:prSet presAssocID="{F41A5B3A-EECC-4975-B80C-93C3ED73CFA0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B98AC-1266-46A7-90A4-A153B548EE39}" type="pres">
      <dgm:prSet presAssocID="{E2948D4F-A4F2-4AE0-9568-CBF682251843}" presName="parTxOnlySpace" presStyleCnt="0"/>
      <dgm:spPr/>
    </dgm:pt>
    <dgm:pt modelId="{3C6EB0C2-2383-4B1E-8C00-C7B1278A146D}" type="pres">
      <dgm:prSet presAssocID="{76EBD4F3-EECA-411F-8E7D-CCBB7E8D4FC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B9912-C206-4ABF-97C5-4221F65DA639}" type="pres">
      <dgm:prSet presAssocID="{FF9733BA-6406-4F1F-B7BC-2D00E5D26035}" presName="parTxOnlySpace" presStyleCnt="0"/>
      <dgm:spPr/>
    </dgm:pt>
    <dgm:pt modelId="{50C0B487-1EFC-4FD0-AB65-2C80A443428F}" type="pres">
      <dgm:prSet presAssocID="{0D59392E-DD60-4D22-B2BC-956766ACBCD9}" presName="parTxOnly" presStyleLbl="node1" presStyleIdx="2" presStyleCnt="4" custLinFactNeighborX="-253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33F9C-8800-4A2C-B6D1-97E64DE7357C}" type="pres">
      <dgm:prSet presAssocID="{C99831C0-F8BC-4BF0-A881-8DE1E309142B}" presName="parTxOnlySpace" presStyleCnt="0"/>
      <dgm:spPr/>
    </dgm:pt>
    <dgm:pt modelId="{ED0A8B4A-3ABC-4366-8826-6917256485E5}" type="pres">
      <dgm:prSet presAssocID="{0CB48C63-9664-4509-AF37-1A0066C3C99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3D5DB2-2440-4072-8550-0BA7AB05664C}" srcId="{E8EC0D07-A664-4F44-BD5E-E63886912D6B}" destId="{0D59392E-DD60-4D22-B2BC-956766ACBCD9}" srcOrd="2" destOrd="0" parTransId="{7280A673-469F-41DC-929E-07155EFD9434}" sibTransId="{C99831C0-F8BC-4BF0-A881-8DE1E309142B}"/>
    <dgm:cxn modelId="{028CF703-86A5-411F-BD3B-63791DBB3736}" type="presOf" srcId="{76EBD4F3-EECA-411F-8E7D-CCBB7E8D4FCF}" destId="{3C6EB0C2-2383-4B1E-8C00-C7B1278A146D}" srcOrd="0" destOrd="0" presId="urn:microsoft.com/office/officeart/2005/8/layout/chevron1"/>
    <dgm:cxn modelId="{3FB926C5-0B69-4CDB-BAC7-8F052D6DF36B}" srcId="{E8EC0D07-A664-4F44-BD5E-E63886912D6B}" destId="{F41A5B3A-EECC-4975-B80C-93C3ED73CFA0}" srcOrd="0" destOrd="0" parTransId="{F20ABF72-EA40-4B44-A8AA-8B20C1C58B98}" sibTransId="{E2948D4F-A4F2-4AE0-9568-CBF682251843}"/>
    <dgm:cxn modelId="{1C05F5ED-E5EA-4CBD-BE1A-982BB59F9808}" type="presOf" srcId="{E8EC0D07-A664-4F44-BD5E-E63886912D6B}" destId="{3883A7D2-8BE7-4C98-A5A4-17931F343C25}" srcOrd="0" destOrd="0" presId="urn:microsoft.com/office/officeart/2005/8/layout/chevron1"/>
    <dgm:cxn modelId="{1F9EDEFF-3B08-4549-9C5E-F5B37EE7B855}" type="presOf" srcId="{0D59392E-DD60-4D22-B2BC-956766ACBCD9}" destId="{50C0B487-1EFC-4FD0-AB65-2C80A443428F}" srcOrd="0" destOrd="0" presId="urn:microsoft.com/office/officeart/2005/8/layout/chevron1"/>
    <dgm:cxn modelId="{FB8FAFB0-459F-4655-8B30-FBA2BE176891}" srcId="{E8EC0D07-A664-4F44-BD5E-E63886912D6B}" destId="{0CB48C63-9664-4509-AF37-1A0066C3C994}" srcOrd="3" destOrd="0" parTransId="{8059AEBD-B5B4-47DE-9460-449F9FF8D7BD}" sibTransId="{EC05A4CD-0080-43FD-A73D-C3CD0780AAF2}"/>
    <dgm:cxn modelId="{405C17AC-972A-4500-A5A8-2A522C416C6F}" srcId="{E8EC0D07-A664-4F44-BD5E-E63886912D6B}" destId="{76EBD4F3-EECA-411F-8E7D-CCBB7E8D4FCF}" srcOrd="1" destOrd="0" parTransId="{15FC11C1-030D-4491-822C-EF0B1CBEEACC}" sibTransId="{FF9733BA-6406-4F1F-B7BC-2D00E5D26035}"/>
    <dgm:cxn modelId="{CC35AFA6-811F-44BF-91BC-311580DC566C}" type="presOf" srcId="{F41A5B3A-EECC-4975-B80C-93C3ED73CFA0}" destId="{10DC38E1-D694-48E9-A28A-3C1A3CCD0013}" srcOrd="0" destOrd="0" presId="urn:microsoft.com/office/officeart/2005/8/layout/chevron1"/>
    <dgm:cxn modelId="{3747CC7E-9681-4763-91AB-D16E33AC9598}" type="presOf" srcId="{0CB48C63-9664-4509-AF37-1A0066C3C994}" destId="{ED0A8B4A-3ABC-4366-8826-6917256485E5}" srcOrd="0" destOrd="0" presId="urn:microsoft.com/office/officeart/2005/8/layout/chevron1"/>
    <dgm:cxn modelId="{0FBD4F9C-9233-49F8-B0DA-A582C681516A}" type="presParOf" srcId="{3883A7D2-8BE7-4C98-A5A4-17931F343C25}" destId="{10DC38E1-D694-48E9-A28A-3C1A3CCD0013}" srcOrd="0" destOrd="0" presId="urn:microsoft.com/office/officeart/2005/8/layout/chevron1"/>
    <dgm:cxn modelId="{877BDBA4-E829-4DEA-904C-1361AEA04D76}" type="presParOf" srcId="{3883A7D2-8BE7-4C98-A5A4-17931F343C25}" destId="{7A2B98AC-1266-46A7-90A4-A153B548EE39}" srcOrd="1" destOrd="0" presId="urn:microsoft.com/office/officeart/2005/8/layout/chevron1"/>
    <dgm:cxn modelId="{BCCCE7DA-EC35-45EE-B1D2-81BD57DF0224}" type="presParOf" srcId="{3883A7D2-8BE7-4C98-A5A4-17931F343C25}" destId="{3C6EB0C2-2383-4B1E-8C00-C7B1278A146D}" srcOrd="2" destOrd="0" presId="urn:microsoft.com/office/officeart/2005/8/layout/chevron1"/>
    <dgm:cxn modelId="{70AEE3F5-10B7-4911-B5E7-BBD7BF423E69}" type="presParOf" srcId="{3883A7D2-8BE7-4C98-A5A4-17931F343C25}" destId="{A37B9912-C206-4ABF-97C5-4221F65DA639}" srcOrd="3" destOrd="0" presId="urn:microsoft.com/office/officeart/2005/8/layout/chevron1"/>
    <dgm:cxn modelId="{98269EB5-899A-4DC9-8508-B4FE256042BA}" type="presParOf" srcId="{3883A7D2-8BE7-4C98-A5A4-17931F343C25}" destId="{50C0B487-1EFC-4FD0-AB65-2C80A443428F}" srcOrd="4" destOrd="0" presId="urn:microsoft.com/office/officeart/2005/8/layout/chevron1"/>
    <dgm:cxn modelId="{7BA6E39C-7665-4242-9997-805F0880318D}" type="presParOf" srcId="{3883A7D2-8BE7-4C98-A5A4-17931F343C25}" destId="{D8133F9C-8800-4A2C-B6D1-97E64DE7357C}" srcOrd="5" destOrd="0" presId="urn:microsoft.com/office/officeart/2005/8/layout/chevron1"/>
    <dgm:cxn modelId="{AAAD49A9-C229-48B9-AC96-5E4E0D3E2A65}" type="presParOf" srcId="{3883A7D2-8BE7-4C98-A5A4-17931F343C25}" destId="{ED0A8B4A-3ABC-4366-8826-6917256485E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0DB35-6CE8-41B3-8593-6914B0DFCD76}" type="datetimeFigureOut">
              <a:rPr lang="en-IN" smtClean="0"/>
              <a:t>20-04-2020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207C6-001B-418D-A4D4-A544D7E856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79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207C6-001B-418D-A4D4-A544D7E856D5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9" t="57345" r="17774" b="29915"/>
          <a:stretch/>
        </p:blipFill>
        <p:spPr bwMode="auto">
          <a:xfrm>
            <a:off x="11521441" y="0"/>
            <a:ext cx="618978" cy="93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517" y="6610496"/>
            <a:ext cx="2504902" cy="22167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618514"/>
            <a:ext cx="9556951" cy="239486"/>
          </a:xfrm>
          <a:prstGeom prst="rect">
            <a:avLst/>
          </a:prstGeom>
          <a:solidFill>
            <a:srgbClr val="6D1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84"/>
          <a:stretch/>
        </p:blipFill>
        <p:spPr>
          <a:xfrm>
            <a:off x="11607072" y="120731"/>
            <a:ext cx="430717" cy="44819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-10161" y="6613429"/>
            <a:ext cx="30585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4096069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9" t="57345" r="17774" b="29915"/>
          <a:stretch/>
        </p:blipFill>
        <p:spPr bwMode="auto">
          <a:xfrm>
            <a:off x="11521441" y="0"/>
            <a:ext cx="618978" cy="93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517" y="6610496"/>
            <a:ext cx="2504902" cy="22167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618514"/>
            <a:ext cx="9556951" cy="239486"/>
          </a:xfrm>
          <a:prstGeom prst="rect">
            <a:avLst/>
          </a:prstGeom>
          <a:solidFill>
            <a:srgbClr val="6D1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84"/>
          <a:stretch/>
        </p:blipFill>
        <p:spPr>
          <a:xfrm>
            <a:off x="11607072" y="120731"/>
            <a:ext cx="430717" cy="44819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-10161" y="6613429"/>
            <a:ext cx="30585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214047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9" t="57345" r="17774" b="29915"/>
          <a:stretch/>
        </p:blipFill>
        <p:spPr bwMode="auto">
          <a:xfrm>
            <a:off x="11521441" y="0"/>
            <a:ext cx="618978" cy="93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517" y="6610496"/>
            <a:ext cx="2504902" cy="22167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618514"/>
            <a:ext cx="9556951" cy="239486"/>
          </a:xfrm>
          <a:prstGeom prst="rect">
            <a:avLst/>
          </a:prstGeom>
          <a:solidFill>
            <a:srgbClr val="6D1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84"/>
          <a:stretch/>
        </p:blipFill>
        <p:spPr>
          <a:xfrm>
            <a:off x="11607072" y="120731"/>
            <a:ext cx="430717" cy="44819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-10161" y="6613429"/>
            <a:ext cx="30585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416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9" t="57345" r="17774" b="29915"/>
          <a:stretch/>
        </p:blipFill>
        <p:spPr bwMode="auto">
          <a:xfrm>
            <a:off x="11521441" y="0"/>
            <a:ext cx="618978" cy="93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517" y="6610496"/>
            <a:ext cx="2504902" cy="22167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618514"/>
            <a:ext cx="9556951" cy="239486"/>
          </a:xfrm>
          <a:prstGeom prst="rect">
            <a:avLst/>
          </a:prstGeom>
          <a:solidFill>
            <a:srgbClr val="6D1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84"/>
          <a:stretch/>
        </p:blipFill>
        <p:spPr>
          <a:xfrm>
            <a:off x="11607072" y="120731"/>
            <a:ext cx="430717" cy="448190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-10161" y="6613429"/>
            <a:ext cx="30585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61109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9" t="57345" r="17774" b="29915"/>
          <a:stretch/>
        </p:blipFill>
        <p:spPr bwMode="auto">
          <a:xfrm>
            <a:off x="11521441" y="0"/>
            <a:ext cx="618978" cy="93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517" y="6610496"/>
            <a:ext cx="2504902" cy="22167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618514"/>
            <a:ext cx="9556951" cy="239486"/>
          </a:xfrm>
          <a:prstGeom prst="rect">
            <a:avLst/>
          </a:prstGeom>
          <a:solidFill>
            <a:srgbClr val="6D1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84"/>
          <a:stretch/>
        </p:blipFill>
        <p:spPr>
          <a:xfrm>
            <a:off x="11607072" y="120731"/>
            <a:ext cx="430717" cy="44819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-10161" y="6613429"/>
            <a:ext cx="30585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70030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9" t="57345" r="17774" b="29915"/>
          <a:stretch/>
        </p:blipFill>
        <p:spPr bwMode="auto">
          <a:xfrm>
            <a:off x="11521441" y="0"/>
            <a:ext cx="618978" cy="93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517" y="6610496"/>
            <a:ext cx="2504902" cy="2216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18514"/>
            <a:ext cx="9556951" cy="239486"/>
          </a:xfrm>
          <a:prstGeom prst="rect">
            <a:avLst/>
          </a:prstGeom>
          <a:solidFill>
            <a:srgbClr val="6D1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84"/>
          <a:stretch/>
        </p:blipFill>
        <p:spPr>
          <a:xfrm>
            <a:off x="11607072" y="120731"/>
            <a:ext cx="430717" cy="44819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-10161" y="6613429"/>
            <a:ext cx="30585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85712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9" t="57345" r="17774" b="29915"/>
          <a:stretch/>
        </p:blipFill>
        <p:spPr bwMode="auto">
          <a:xfrm>
            <a:off x="11521441" y="0"/>
            <a:ext cx="618978" cy="93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517" y="6610496"/>
            <a:ext cx="2504902" cy="22167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618514"/>
            <a:ext cx="9556951" cy="239486"/>
          </a:xfrm>
          <a:prstGeom prst="rect">
            <a:avLst/>
          </a:prstGeom>
          <a:solidFill>
            <a:srgbClr val="6D1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84"/>
          <a:stretch/>
        </p:blipFill>
        <p:spPr>
          <a:xfrm>
            <a:off x="11607072" y="120731"/>
            <a:ext cx="430717" cy="44819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0161" y="6613429"/>
            <a:ext cx="30585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426856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9" t="57345" r="17774" b="29915"/>
          <a:stretch/>
        </p:blipFill>
        <p:spPr bwMode="auto">
          <a:xfrm>
            <a:off x="11521441" y="0"/>
            <a:ext cx="618978" cy="93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517" y="6610496"/>
            <a:ext cx="2504902" cy="2216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618514"/>
            <a:ext cx="9556951" cy="239486"/>
          </a:xfrm>
          <a:prstGeom prst="rect">
            <a:avLst/>
          </a:prstGeom>
          <a:solidFill>
            <a:srgbClr val="6D1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84"/>
          <a:stretch/>
        </p:blipFill>
        <p:spPr>
          <a:xfrm>
            <a:off x="11607072" y="120731"/>
            <a:ext cx="430717" cy="44819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10161" y="6613429"/>
            <a:ext cx="30585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400656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9" t="57345" r="17774" b="29915"/>
          <a:stretch/>
        </p:blipFill>
        <p:spPr bwMode="auto">
          <a:xfrm>
            <a:off x="11521441" y="0"/>
            <a:ext cx="618978" cy="93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517" y="6610496"/>
            <a:ext cx="2504902" cy="22167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618514"/>
            <a:ext cx="9556951" cy="239486"/>
          </a:xfrm>
          <a:prstGeom prst="rect">
            <a:avLst/>
          </a:prstGeom>
          <a:solidFill>
            <a:srgbClr val="6D1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84"/>
          <a:stretch/>
        </p:blipFill>
        <p:spPr>
          <a:xfrm>
            <a:off x="11607072" y="120731"/>
            <a:ext cx="430717" cy="44819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-10161" y="6613429"/>
            <a:ext cx="30585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919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9" t="57345" r="17774" b="29915"/>
          <a:stretch/>
        </p:blipFill>
        <p:spPr bwMode="auto">
          <a:xfrm>
            <a:off x="11521441" y="0"/>
            <a:ext cx="618978" cy="93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517" y="6610496"/>
            <a:ext cx="2504902" cy="2216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18514"/>
            <a:ext cx="9556951" cy="239486"/>
          </a:xfrm>
          <a:prstGeom prst="rect">
            <a:avLst/>
          </a:prstGeom>
          <a:solidFill>
            <a:srgbClr val="6D1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84"/>
          <a:stretch/>
        </p:blipFill>
        <p:spPr>
          <a:xfrm>
            <a:off x="11607072" y="120731"/>
            <a:ext cx="430717" cy="44819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-10161" y="6613429"/>
            <a:ext cx="30585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57776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9" t="57345" r="17774" b="29915"/>
          <a:stretch/>
        </p:blipFill>
        <p:spPr bwMode="auto">
          <a:xfrm>
            <a:off x="11521441" y="0"/>
            <a:ext cx="618978" cy="93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517" y="6610496"/>
            <a:ext cx="2504902" cy="2216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18514"/>
            <a:ext cx="9556951" cy="239486"/>
          </a:xfrm>
          <a:prstGeom prst="rect">
            <a:avLst/>
          </a:prstGeom>
          <a:solidFill>
            <a:srgbClr val="6D1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84"/>
          <a:stretch/>
        </p:blipFill>
        <p:spPr>
          <a:xfrm>
            <a:off x="11607072" y="120731"/>
            <a:ext cx="430717" cy="44819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-10161" y="6613429"/>
            <a:ext cx="30585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09268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2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17" Type="http://schemas.openxmlformats.org/officeDocument/2006/relationships/image" Target="../media/image20.png"/><Relationship Id="rId2" Type="http://schemas.openxmlformats.org/officeDocument/2006/relationships/image" Target="../media/image5.jp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43" y="3013375"/>
            <a:ext cx="3948617" cy="896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43" y="5291834"/>
            <a:ext cx="6114140" cy="54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0" y="4608195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172" y="4550444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851" y="4946033"/>
            <a:ext cx="3810000" cy="1114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226" y="207338"/>
            <a:ext cx="24003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576" y="261080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7" y="207338"/>
            <a:ext cx="2143125" cy="213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9"/>
          <a:stretch/>
        </p:blipFill>
        <p:spPr>
          <a:xfrm>
            <a:off x="4852391" y="2321683"/>
            <a:ext cx="1891221" cy="185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01" y="3587787"/>
            <a:ext cx="2547081" cy="2627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637" y="4202424"/>
            <a:ext cx="2914650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9" y="929825"/>
            <a:ext cx="2985040" cy="2235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94" y="851663"/>
            <a:ext cx="3093149" cy="2319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803" y="685900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3" y="4014305"/>
            <a:ext cx="3017520" cy="18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9" y="2960027"/>
            <a:ext cx="7998592" cy="3574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143" y="3272489"/>
            <a:ext cx="3381375" cy="135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80" y="173257"/>
            <a:ext cx="5414085" cy="277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445" y="151640"/>
            <a:ext cx="7502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21E7C"/>
                </a:solidFill>
              </a:rPr>
              <a:t>Evolution of Data Models and Technologies</a:t>
            </a:r>
            <a:endParaRPr lang="en-US" sz="3200" dirty="0">
              <a:solidFill>
                <a:srgbClr val="A21E7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2945" y="1151456"/>
            <a:ext cx="12025720" cy="5364060"/>
            <a:chOff x="92945" y="1151456"/>
            <a:chExt cx="12025720" cy="5364060"/>
          </a:xfrm>
        </p:grpSpPr>
        <p:sp>
          <p:nvSpPr>
            <p:cNvPr id="80" name="Rectangle 79"/>
            <p:cNvSpPr/>
            <p:nvPr/>
          </p:nvSpPr>
          <p:spPr>
            <a:xfrm>
              <a:off x="7432310" y="1151456"/>
              <a:ext cx="4686355" cy="387667"/>
            </a:xfrm>
            <a:prstGeom prst="rect">
              <a:avLst/>
            </a:prstGeom>
            <a:solidFill>
              <a:srgbClr val="99405E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82065" y="1151456"/>
              <a:ext cx="2645325" cy="387667"/>
            </a:xfrm>
            <a:prstGeom prst="rect">
              <a:avLst/>
            </a:prstGeom>
            <a:solidFill>
              <a:srgbClr val="F1662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090745" y="1151456"/>
              <a:ext cx="3200844" cy="387667"/>
            </a:xfrm>
            <a:prstGeom prst="rect">
              <a:avLst/>
            </a:prstGeom>
            <a:solidFill>
              <a:srgbClr val="F7941D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094305" y="1151456"/>
              <a:ext cx="3200844" cy="387667"/>
            </a:xfrm>
            <a:prstGeom prst="rect">
              <a:avLst/>
            </a:prstGeom>
            <a:solidFill>
              <a:srgbClr val="2A8B82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7865" y="1151456"/>
              <a:ext cx="2458526" cy="387667"/>
            </a:xfrm>
            <a:prstGeom prst="rect">
              <a:avLst/>
            </a:prstGeom>
            <a:solidFill>
              <a:srgbClr val="117388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27390" y="5684519"/>
              <a:ext cx="4686355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427390" y="4853523"/>
              <a:ext cx="4686355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427390" y="4022527"/>
              <a:ext cx="4686355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427390" y="3191531"/>
              <a:ext cx="4686355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27390" y="2360535"/>
              <a:ext cx="4686355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27390" y="1529539"/>
              <a:ext cx="4686355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18476" y="1704975"/>
              <a:ext cx="3265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Use mainly on mainframe systems</a:t>
              </a:r>
            </a:p>
            <a:p>
              <a:pPr algn="ctr"/>
              <a:r>
                <a:rPr lang="en-US" sz="1200" dirty="0"/>
                <a:t>Managed records not relationships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18476" y="2545080"/>
              <a:ext cx="3265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Early database systems</a:t>
              </a:r>
            </a:p>
            <a:p>
              <a:pPr algn="ctr"/>
              <a:r>
                <a:rPr lang="en-US" sz="1200" dirty="0"/>
                <a:t>Navigational access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18477" y="3270885"/>
              <a:ext cx="3265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Conceptual simplicity</a:t>
              </a:r>
            </a:p>
            <a:p>
              <a:pPr algn="ctr"/>
              <a:r>
                <a:rPr lang="en-US" sz="1200" dirty="0"/>
                <a:t>Entity Relationship modeling</a:t>
              </a:r>
            </a:p>
            <a:p>
              <a:pPr algn="ctr"/>
              <a:r>
                <a:rPr lang="en-US" sz="1200" dirty="0"/>
                <a:t>Support for relational data modeling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822467" y="4022526"/>
              <a:ext cx="329127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Supported complex data</a:t>
              </a:r>
            </a:p>
            <a:p>
              <a:pPr algn="ctr"/>
              <a:r>
                <a:rPr lang="en-US" sz="1200" dirty="0"/>
                <a:t>Extended relationships product support</a:t>
              </a:r>
            </a:p>
            <a:p>
              <a:pPr algn="ctr"/>
              <a:r>
                <a:rPr lang="en-US" sz="1200" dirty="0"/>
                <a:t>Objects and </a:t>
              </a:r>
              <a:r>
                <a:rPr lang="en-US" sz="1200" dirty="0" err="1"/>
                <a:t>datawarehousing</a:t>
              </a:r>
              <a:endParaRPr lang="en-US" sz="1200" dirty="0"/>
            </a:p>
            <a:p>
              <a:pPr algn="ctr"/>
              <a:r>
                <a:rPr lang="en-US" sz="1200" dirty="0"/>
                <a:t>Web database support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18479" y="5036820"/>
              <a:ext cx="3265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Organization and Management of unstructured data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818477" y="5792392"/>
              <a:ext cx="3265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Structured and Unstructured data</a:t>
              </a:r>
            </a:p>
            <a:p>
              <a:pPr algn="ctr"/>
              <a:r>
                <a:rPr lang="en-US" sz="1200" dirty="0"/>
                <a:t>All types of content including text, image, video, sensor data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77145" y="5684519"/>
              <a:ext cx="2645325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77145" y="4853523"/>
              <a:ext cx="2645325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77145" y="4022527"/>
              <a:ext cx="2645325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77145" y="3191531"/>
              <a:ext cx="2645325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77145" y="2360535"/>
              <a:ext cx="2645325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77145" y="1529539"/>
              <a:ext cx="2645325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62845" y="1842135"/>
              <a:ext cx="15596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VMS/VSAM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62844" y="2438400"/>
              <a:ext cx="1559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IMS</a:t>
              </a:r>
            </a:p>
            <a:p>
              <a:pPr algn="ctr"/>
              <a:r>
                <a:rPr lang="en-US" sz="1200" dirty="0"/>
                <a:t>ADABAS</a:t>
              </a:r>
            </a:p>
            <a:p>
              <a:pPr algn="ctr"/>
              <a:r>
                <a:rPr lang="en-US" sz="1200" dirty="0"/>
                <a:t>IDS-II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62845" y="3270885"/>
              <a:ext cx="1559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DB 2</a:t>
              </a:r>
            </a:p>
            <a:p>
              <a:pPr algn="ctr"/>
              <a:r>
                <a:rPr lang="en-US" sz="1200" dirty="0"/>
                <a:t>ORACLE</a:t>
              </a:r>
            </a:p>
            <a:p>
              <a:pPr algn="ctr"/>
              <a:r>
                <a:rPr lang="en-US" sz="1200" dirty="0"/>
                <a:t>SYBASE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72271" y="4113966"/>
              <a:ext cx="15720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FAST OBJECTS</a:t>
              </a:r>
            </a:p>
            <a:p>
              <a:pPr algn="ctr"/>
              <a:r>
                <a:rPr lang="en-US" sz="1200" dirty="0"/>
                <a:t>ORACLE 10g</a:t>
              </a:r>
            </a:p>
            <a:p>
              <a:pPr algn="ctr"/>
              <a:r>
                <a:rPr lang="en-US" sz="1200" dirty="0"/>
                <a:t>DB2 UDB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62846" y="4945380"/>
              <a:ext cx="1559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MS SQL Server</a:t>
              </a:r>
            </a:p>
            <a:p>
              <a:pPr algn="ctr"/>
              <a:r>
                <a:rPr lang="en-US" sz="1200" dirty="0"/>
                <a:t>Oracle 10g</a:t>
              </a:r>
            </a:p>
            <a:p>
              <a:pPr algn="ctr"/>
              <a:r>
                <a:rPr lang="en-US" sz="1200" dirty="0" err="1"/>
                <a:t>dbXML</a:t>
              </a:r>
              <a:endParaRPr 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62845" y="5792392"/>
              <a:ext cx="1559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Hadoop</a:t>
              </a:r>
              <a:endParaRPr lang="en-US" sz="1200" dirty="0"/>
            </a:p>
            <a:p>
              <a:pPr algn="ctr"/>
              <a:r>
                <a:rPr lang="en-US" sz="1200" dirty="0" err="1"/>
                <a:t>Mapreduce</a:t>
              </a:r>
              <a:endParaRPr lang="en-US" sz="1200" dirty="0"/>
            </a:p>
            <a:p>
              <a:pPr algn="ctr"/>
              <a:r>
                <a:rPr lang="en-US" sz="1200" dirty="0"/>
                <a:t>HIVE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085825" y="5684519"/>
              <a:ext cx="3200844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085825" y="4853523"/>
              <a:ext cx="3200844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085825" y="4022527"/>
              <a:ext cx="3200844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085825" y="3191531"/>
              <a:ext cx="3200844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85825" y="2360535"/>
              <a:ext cx="3200844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085825" y="1529539"/>
              <a:ext cx="3200844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82130" y="1842135"/>
              <a:ext cx="19807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File System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82128" y="2621280"/>
              <a:ext cx="1980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Heirarchial</a:t>
              </a:r>
              <a:r>
                <a:rPr lang="en-US" sz="1200" dirty="0"/>
                <a:t> and Network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282129" y="3484245"/>
              <a:ext cx="1980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Relational</a:t>
              </a:r>
              <a:endParaRPr lang="en-US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290229" y="4113966"/>
              <a:ext cx="199644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Object Oriented/Extended Relational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282130" y="5113020"/>
              <a:ext cx="1980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XML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282129" y="5975272"/>
              <a:ext cx="1980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Big Data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089385" y="5684519"/>
              <a:ext cx="3200844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089385" y="4853523"/>
              <a:ext cx="3200844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089385" y="4022527"/>
              <a:ext cx="3200844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089385" y="3191531"/>
              <a:ext cx="3200844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089385" y="2360535"/>
              <a:ext cx="3200844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089385" y="1529539"/>
              <a:ext cx="3200844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551472" y="1842135"/>
              <a:ext cx="27436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1960-70s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51470" y="2621280"/>
              <a:ext cx="2743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1970s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551471" y="3484245"/>
              <a:ext cx="2743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Mid 1970s to present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53743" y="4281606"/>
              <a:ext cx="276545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Mid 1980s to present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551472" y="5113020"/>
              <a:ext cx="2743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2000 to present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551471" y="5975272"/>
              <a:ext cx="2743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Present to Future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92945" y="5684519"/>
              <a:ext cx="2458526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92945" y="4853523"/>
              <a:ext cx="2458526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2945" y="4022527"/>
              <a:ext cx="2458526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2945" y="3191531"/>
              <a:ext cx="2458526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2945" y="2360535"/>
              <a:ext cx="2458526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2945" y="1529539"/>
              <a:ext cx="2458526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21439" y="1842135"/>
              <a:ext cx="2434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First</a:t>
              </a:r>
              <a:endParaRPr lang="en-US" sz="12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21434" y="2621280"/>
              <a:ext cx="24349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Second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21435" y="3484245"/>
              <a:ext cx="24349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Third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21438" y="4281606"/>
              <a:ext cx="24542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Fourth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21436" y="5113020"/>
              <a:ext cx="24349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Fifth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1435" y="5975272"/>
              <a:ext cx="24349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Next Generation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818476" y="1212866"/>
              <a:ext cx="3265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COMMENTS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262845" y="1212867"/>
              <a:ext cx="15596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EXAMPLES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282130" y="1212867"/>
              <a:ext cx="19807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MODEL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551472" y="1212867"/>
              <a:ext cx="27436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TIME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21439" y="1212867"/>
              <a:ext cx="2434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GENERATION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1" name="Picture 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517" y="6610496"/>
            <a:ext cx="2504902" cy="221673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-10161" y="6613429"/>
            <a:ext cx="30585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2414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445" y="151640"/>
            <a:ext cx="7502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A21E7C"/>
                </a:solidFill>
              </a:rPr>
              <a:t>Language Generations</a:t>
            </a:r>
            <a:endParaRPr lang="en-US" sz="3600" dirty="0">
              <a:solidFill>
                <a:srgbClr val="A21E7C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14967" y="1279042"/>
            <a:ext cx="6303074" cy="45170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91253" y="1426671"/>
            <a:ext cx="5970805" cy="4246054"/>
            <a:chOff x="2855285" y="3019455"/>
            <a:chExt cx="5970805" cy="4246054"/>
          </a:xfrm>
        </p:grpSpPr>
        <p:sp>
          <p:nvSpPr>
            <p:cNvPr id="26" name="Rectangle 25"/>
            <p:cNvSpPr/>
            <p:nvPr/>
          </p:nvSpPr>
          <p:spPr>
            <a:xfrm>
              <a:off x="2871417" y="3713098"/>
              <a:ext cx="1867255" cy="601046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43389" y="3789667"/>
              <a:ext cx="1726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1st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71532" y="4314144"/>
              <a:ext cx="1867255" cy="601046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30423" y="4378555"/>
              <a:ext cx="1726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2nd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65113" y="4891193"/>
              <a:ext cx="1867255" cy="601046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65113" y="5479703"/>
              <a:ext cx="1867255" cy="601046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10924" y="4961291"/>
              <a:ext cx="1726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3rd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97843" y="5571386"/>
              <a:ext cx="1726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4th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815018" y="3707691"/>
              <a:ext cx="4002628" cy="601046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67621" y="3784260"/>
              <a:ext cx="3700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Machine Languages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15133" y="4308737"/>
              <a:ext cx="4002628" cy="601046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4655" y="4373148"/>
              <a:ext cx="3700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Assembly Languages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823462" y="4885786"/>
              <a:ext cx="4002628" cy="601046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23462" y="5474296"/>
              <a:ext cx="4002628" cy="601046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35156" y="4955884"/>
              <a:ext cx="3700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Procedural Languages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22074" y="5565979"/>
              <a:ext cx="3700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Application Languages (4GLs)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859525" y="3024862"/>
              <a:ext cx="1867255" cy="601046"/>
            </a:xfrm>
            <a:prstGeom prst="rect">
              <a:avLst/>
            </a:prstGeom>
            <a:solidFill>
              <a:srgbClr val="7EC234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943389" y="3143025"/>
              <a:ext cx="1726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GENERATION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803126" y="3019455"/>
              <a:ext cx="4002628" cy="601046"/>
            </a:xfrm>
            <a:prstGeom prst="rect">
              <a:avLst/>
            </a:prstGeom>
            <a:solidFill>
              <a:srgbClr val="7EC234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955729" y="3140719"/>
              <a:ext cx="3700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CLASSIFICATION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855285" y="6075953"/>
              <a:ext cx="1867255" cy="601046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855285" y="6664463"/>
              <a:ext cx="1867255" cy="601046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901096" y="6146051"/>
              <a:ext cx="1726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5th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888015" y="6756146"/>
              <a:ext cx="1726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6th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13634" y="6070546"/>
              <a:ext cx="4002628" cy="601046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813634" y="6659056"/>
              <a:ext cx="4002628" cy="601046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925328" y="6140644"/>
              <a:ext cx="3700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AI Techniques, Inference Languages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912246" y="6750739"/>
              <a:ext cx="3700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Neural Networks (?), others…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12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40445" y="151640"/>
            <a:ext cx="8357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A21E7C"/>
                </a:solidFill>
              </a:rPr>
              <a:t>D</a:t>
            </a:r>
            <a:r>
              <a:rPr lang="en-US" sz="2800" dirty="0" smtClean="0">
                <a:solidFill>
                  <a:srgbClr val="A21E7C"/>
                </a:solidFill>
              </a:rPr>
              <a:t>issection of Current Digital Transformation trends – Industry wide</a:t>
            </a:r>
            <a:endParaRPr lang="en-US" sz="2800" dirty="0">
              <a:solidFill>
                <a:srgbClr val="A21E7C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517" y="6610496"/>
            <a:ext cx="2504902" cy="221673"/>
          </a:xfrm>
          <a:prstGeom prst="rect">
            <a:avLst/>
          </a:prstGeom>
        </p:spPr>
      </p:pic>
      <p:grpSp>
        <p:nvGrpSpPr>
          <p:cNvPr id="93" name="Group 92"/>
          <p:cNvGrpSpPr/>
          <p:nvPr/>
        </p:nvGrpSpPr>
        <p:grpSpPr>
          <a:xfrm>
            <a:off x="167619" y="4097613"/>
            <a:ext cx="11821353" cy="1892522"/>
            <a:chOff x="48814" y="4085302"/>
            <a:chExt cx="12058963" cy="2123617"/>
          </a:xfrm>
        </p:grpSpPr>
        <p:sp>
          <p:nvSpPr>
            <p:cNvPr id="83" name="Rectangle 82"/>
            <p:cNvSpPr/>
            <p:nvPr/>
          </p:nvSpPr>
          <p:spPr>
            <a:xfrm>
              <a:off x="213429" y="4085302"/>
              <a:ext cx="2172556" cy="2123617"/>
            </a:xfrm>
            <a:prstGeom prst="rect">
              <a:avLst/>
            </a:prstGeom>
            <a:solidFill>
              <a:srgbClr val="1173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603241" y="4085302"/>
              <a:ext cx="2172556" cy="2123617"/>
            </a:xfrm>
            <a:prstGeom prst="rect">
              <a:avLst/>
            </a:prstGeom>
            <a:solidFill>
              <a:srgbClr val="2A8B8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993053" y="4085302"/>
              <a:ext cx="2172556" cy="2123617"/>
            </a:xfrm>
            <a:prstGeom prst="rect">
              <a:avLst/>
            </a:prstGeom>
            <a:solidFill>
              <a:srgbClr val="F1662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382865" y="4085302"/>
              <a:ext cx="2172556" cy="2123617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9772677" y="4085302"/>
              <a:ext cx="2172556" cy="2123617"/>
            </a:xfrm>
            <a:prstGeom prst="rect">
              <a:avLst/>
            </a:prstGeom>
            <a:solidFill>
              <a:srgbClr val="9940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8814" y="4376350"/>
              <a:ext cx="12058963" cy="170441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 flipH="1" flipV="1">
            <a:off x="168655" y="1136493"/>
            <a:ext cx="11821352" cy="1892521"/>
            <a:chOff x="48814" y="4085302"/>
            <a:chExt cx="12058963" cy="2123617"/>
          </a:xfrm>
        </p:grpSpPr>
        <p:sp>
          <p:nvSpPr>
            <p:cNvPr id="95" name="Rectangle 94"/>
            <p:cNvSpPr/>
            <p:nvPr/>
          </p:nvSpPr>
          <p:spPr>
            <a:xfrm>
              <a:off x="213429" y="4085302"/>
              <a:ext cx="2172556" cy="2123617"/>
            </a:xfrm>
            <a:prstGeom prst="rect">
              <a:avLst/>
            </a:prstGeom>
            <a:solidFill>
              <a:srgbClr val="1173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603241" y="4085302"/>
              <a:ext cx="2172556" cy="2123617"/>
            </a:xfrm>
            <a:prstGeom prst="rect">
              <a:avLst/>
            </a:prstGeom>
            <a:solidFill>
              <a:srgbClr val="2A8B8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993053" y="4085302"/>
              <a:ext cx="2172556" cy="2123617"/>
            </a:xfrm>
            <a:prstGeom prst="rect">
              <a:avLst/>
            </a:prstGeom>
            <a:solidFill>
              <a:srgbClr val="F1662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382865" y="4085302"/>
              <a:ext cx="2172556" cy="2123617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772677" y="4085302"/>
              <a:ext cx="2172556" cy="2123617"/>
            </a:xfrm>
            <a:prstGeom prst="rect">
              <a:avLst/>
            </a:prstGeom>
            <a:solidFill>
              <a:srgbClr val="9940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8814" y="4376350"/>
              <a:ext cx="12058963" cy="170441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Oval 102"/>
          <p:cNvSpPr/>
          <p:nvPr/>
        </p:nvSpPr>
        <p:spPr>
          <a:xfrm>
            <a:off x="281686" y="3199539"/>
            <a:ext cx="11707286" cy="750826"/>
          </a:xfrm>
          <a:prstGeom prst="ellipse">
            <a:avLst/>
          </a:prstGeom>
          <a:gradFill flip="none" rotWithShape="1">
            <a:gsLst>
              <a:gs pos="13000">
                <a:srgbClr val="C1C1C1"/>
              </a:gs>
              <a:gs pos="0">
                <a:schemeClr val="bg1">
                  <a:lumMod val="75000"/>
                </a:schemeClr>
              </a:gs>
              <a:gs pos="6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3301519" y="3285039"/>
            <a:ext cx="5842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Digital </a:t>
            </a:r>
            <a:r>
              <a:rPr lang="en-US" sz="2800" b="1" dirty="0" smtClean="0">
                <a:solidFill>
                  <a:schemeClr val="bg1"/>
                </a:solidFill>
              </a:rPr>
              <a:t> Transformation 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Trends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28991" y="2584972"/>
            <a:ext cx="212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DIGITALIZATION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670719" y="2584972"/>
            <a:ext cx="212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MOBILITY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013442" y="2584972"/>
            <a:ext cx="212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IoT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9693676" y="2384095"/>
            <a:ext cx="2128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BIG DATA ANALYTICS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358154" y="2651970"/>
            <a:ext cx="212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CLOUD SERVCES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19163" y="4153180"/>
            <a:ext cx="212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SOCIAL MEDIA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660891" y="4153180"/>
            <a:ext cx="212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OPEN INNOVATION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003614" y="4153180"/>
            <a:ext cx="212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AUTOMATION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9700893" y="4097613"/>
            <a:ext cx="2128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ARTIFICIAL INTELLEGENCE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346337" y="4147937"/>
            <a:ext cx="212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SMART ENERGY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45692" y="1698719"/>
            <a:ext cx="19130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BFSI	     </a:t>
            </a: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Healthcare</a:t>
            </a:r>
            <a:endParaRPr lang="en-IN" sz="1300" dirty="0">
              <a:solidFill>
                <a:schemeClr val="bg1"/>
              </a:solidFill>
            </a:endParaRP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Government  </a:t>
            </a: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Manufacturing</a:t>
            </a:r>
            <a:endParaRPr lang="en-IN" sz="1300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875934" y="1690228"/>
            <a:ext cx="19255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Healthcare	     </a:t>
            </a: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BFSI</a:t>
            </a:r>
            <a:endParaRPr lang="en-IN" sz="1300" dirty="0">
              <a:solidFill>
                <a:schemeClr val="bg1"/>
              </a:solidFill>
            </a:endParaRP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Government  </a:t>
            </a: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Transportation</a:t>
            </a:r>
            <a:endParaRPr lang="en-IN" sz="1300" dirty="0">
              <a:solidFill>
                <a:schemeClr val="bg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206181" y="1701429"/>
            <a:ext cx="19380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Transportation     </a:t>
            </a: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Healthcare</a:t>
            </a:r>
            <a:endParaRPr lang="en-IN" sz="1300" dirty="0">
              <a:solidFill>
                <a:schemeClr val="bg1"/>
              </a:solidFill>
            </a:endParaRP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Automobile  </a:t>
            </a: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Manufacturing</a:t>
            </a:r>
            <a:endParaRPr lang="en-IN" sz="1300" dirty="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9821786" y="1580387"/>
            <a:ext cx="26054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Retail	     </a:t>
            </a: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Manufacturing</a:t>
            </a:r>
            <a:endParaRPr lang="en-IN" sz="1300" dirty="0">
              <a:solidFill>
                <a:schemeClr val="bg1"/>
              </a:solidFill>
            </a:endParaRP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Government  </a:t>
            </a: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Healthcare</a:t>
            </a:r>
            <a:endParaRPr lang="en-IN" sz="1300" dirty="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580671" y="1690228"/>
            <a:ext cx="18944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Telecom	     </a:t>
            </a: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Healthcare</a:t>
            </a:r>
            <a:endParaRPr lang="en-IN" sz="1300" dirty="0">
              <a:solidFill>
                <a:schemeClr val="bg1"/>
              </a:solidFill>
            </a:endParaRP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Government  </a:t>
            </a: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Education</a:t>
            </a:r>
            <a:endParaRPr lang="en-IN" sz="1300" dirty="0">
              <a:solidFill>
                <a:schemeClr val="bg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89936" y="4566961"/>
            <a:ext cx="186880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Retail	     </a:t>
            </a: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Education</a:t>
            </a:r>
            <a:endParaRPr lang="en-IN" sz="1300" dirty="0">
              <a:solidFill>
                <a:schemeClr val="bg1"/>
              </a:solidFill>
            </a:endParaRP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Government </a:t>
            </a:r>
            <a:endParaRPr lang="en-IN" sz="13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92512" y="4561750"/>
            <a:ext cx="19255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Healthcare	     </a:t>
            </a: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BFSI</a:t>
            </a:r>
            <a:endParaRPr lang="en-IN" sz="1300" dirty="0">
              <a:solidFill>
                <a:schemeClr val="bg1"/>
              </a:solidFill>
            </a:endParaRP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Government  </a:t>
            </a: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Transportation</a:t>
            </a:r>
            <a:endParaRPr lang="en-IN" sz="13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53768" y="4572951"/>
            <a:ext cx="19380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Transportation     </a:t>
            </a: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Healthcare</a:t>
            </a:r>
            <a:endParaRPr lang="en-IN" sz="1300" dirty="0">
              <a:solidFill>
                <a:schemeClr val="bg1"/>
              </a:solidFill>
            </a:endParaRP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Automobile  </a:t>
            </a: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Manufacturing</a:t>
            </a:r>
            <a:endParaRPr lang="en-IN" sz="13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83877" y="4566566"/>
            <a:ext cx="18944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Telecom	     </a:t>
            </a: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Healthcare</a:t>
            </a:r>
            <a:endParaRPr lang="en-IN" sz="1300" dirty="0">
              <a:solidFill>
                <a:schemeClr val="bg1"/>
              </a:solidFill>
            </a:endParaRP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Government  </a:t>
            </a: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Manufacturing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974186" y="4678103"/>
            <a:ext cx="260543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Retail	     </a:t>
            </a: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Manufacturing</a:t>
            </a:r>
            <a:endParaRPr lang="en-IN" sz="1300" dirty="0">
              <a:solidFill>
                <a:schemeClr val="bg1"/>
              </a:solidFill>
            </a:endParaRP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Banking  </a:t>
            </a:r>
          </a:p>
          <a:p>
            <a:pPr marL="0" lvl="1"/>
            <a:r>
              <a:rPr lang="en-US" sz="1300" dirty="0" smtClean="0">
                <a:solidFill>
                  <a:schemeClr val="bg1"/>
                </a:solidFill>
              </a:rPr>
              <a:t>--  Healthcare</a:t>
            </a:r>
          </a:p>
          <a:p>
            <a:pPr marL="0" lvl="1"/>
            <a:endParaRPr lang="en-IN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517" y="6610496"/>
            <a:ext cx="2504902" cy="22167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22773" y="748618"/>
            <a:ext cx="10478028" cy="5905522"/>
            <a:chOff x="1073489" y="497902"/>
            <a:chExt cx="10478028" cy="5905522"/>
          </a:xfrm>
        </p:grpSpPr>
        <p:sp>
          <p:nvSpPr>
            <p:cNvPr id="330" name="Rectangle 329"/>
            <p:cNvSpPr/>
            <p:nvPr/>
          </p:nvSpPr>
          <p:spPr>
            <a:xfrm>
              <a:off x="3782128" y="662753"/>
              <a:ext cx="682956" cy="5320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104192" y="662576"/>
              <a:ext cx="682956" cy="5320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073489" y="1458481"/>
              <a:ext cx="10478028" cy="4944943"/>
              <a:chOff x="1324205" y="1355245"/>
              <a:chExt cx="10478028" cy="4944943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4839421" y="5134829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  <a:gs pos="50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839421" y="2566889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  <a:gs pos="50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854169" y="3024581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  <a:gs pos="50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849249" y="1636522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  <a:gs pos="50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4849249" y="186829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  <a:gs pos="50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4845829" y="1400302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  <a:gs pos="50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4849249" y="210451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  <a:gs pos="50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4849249" y="233311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  <a:gs pos="50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4849249" y="279793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  <a:gs pos="50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4849249" y="327037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  <a:gs pos="50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4849249" y="349897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  <a:gs pos="50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4849249" y="372757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  <a:gs pos="50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4849249" y="396379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  <a:gs pos="50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4849249" y="420001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  <a:gs pos="50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849249" y="443623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  <a:gs pos="50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849249" y="4657709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  <a:gs pos="50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4849249" y="4893929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  <a:gs pos="50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49249" y="536587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  <a:gs pos="50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4849249" y="5594969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  <a:gs pos="50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4849249" y="5824061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  <a:gs pos="50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064370" y="1355245"/>
                <a:ext cx="2045348" cy="4760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</a:pPr>
                <a:r>
                  <a:rPr lang="en-US" sz="1200" dirty="0" smtClean="0"/>
                  <a:t>GOAL</a:t>
                </a:r>
              </a:p>
              <a:p>
                <a:pPr algn="ctr">
                  <a:spcBef>
                    <a:spcPts val="400"/>
                  </a:spcBef>
                </a:pPr>
                <a:r>
                  <a:rPr lang="en-US" sz="1200" dirty="0" smtClean="0"/>
                  <a:t>VALUE</a:t>
                </a:r>
              </a:p>
              <a:p>
                <a:pPr algn="ctr">
                  <a:spcBef>
                    <a:spcPts val="400"/>
                  </a:spcBef>
                </a:pPr>
                <a:r>
                  <a:rPr lang="en-US" sz="1200" dirty="0" smtClean="0"/>
                  <a:t>APPROACH</a:t>
                </a:r>
              </a:p>
              <a:p>
                <a:pPr algn="ctr">
                  <a:spcBef>
                    <a:spcPts val="400"/>
                  </a:spcBef>
                </a:pPr>
                <a:r>
                  <a:rPr lang="en-US" sz="1200" dirty="0" smtClean="0"/>
                  <a:t>GOVERNANCE</a:t>
                </a:r>
              </a:p>
              <a:p>
                <a:pPr algn="ctr">
                  <a:spcBef>
                    <a:spcPts val="400"/>
                  </a:spcBef>
                </a:pPr>
                <a:r>
                  <a:rPr lang="en-US" sz="1200" dirty="0" smtClean="0"/>
                  <a:t>TALENT</a:t>
                </a:r>
              </a:p>
              <a:p>
                <a:pPr algn="ctr">
                  <a:spcBef>
                    <a:spcPts val="400"/>
                  </a:spcBef>
                </a:pPr>
                <a:r>
                  <a:rPr lang="en-US" sz="1200" dirty="0" smtClean="0"/>
                  <a:t>CULTURE</a:t>
                </a:r>
              </a:p>
              <a:p>
                <a:pPr algn="ctr">
                  <a:spcBef>
                    <a:spcPts val="400"/>
                  </a:spcBef>
                </a:pPr>
                <a:r>
                  <a:rPr lang="en-US" sz="1200" dirty="0" smtClean="0"/>
                  <a:t>CYCLE TIMES</a:t>
                </a:r>
              </a:p>
              <a:p>
                <a:pPr algn="ctr">
                  <a:spcBef>
                    <a:spcPts val="400"/>
                  </a:spcBef>
                </a:pPr>
                <a:r>
                  <a:rPr lang="en-US" sz="1200" dirty="0" smtClean="0"/>
                  <a:t>BUSINESS IMPACT</a:t>
                </a:r>
              </a:p>
              <a:p>
                <a:pPr algn="ctr">
                  <a:spcBef>
                    <a:spcPts val="400"/>
                  </a:spcBef>
                </a:pPr>
                <a:r>
                  <a:rPr lang="en-US" sz="1200" dirty="0" smtClean="0"/>
                  <a:t>AUTOMATION</a:t>
                </a:r>
              </a:p>
              <a:p>
                <a:pPr algn="ctr">
                  <a:spcBef>
                    <a:spcPts val="400"/>
                  </a:spcBef>
                </a:pPr>
                <a:r>
                  <a:rPr lang="en-US" sz="1200" dirty="0" smtClean="0"/>
                  <a:t>LIFE-CYCLE</a:t>
                </a:r>
              </a:p>
              <a:p>
                <a:pPr algn="ctr">
                  <a:spcBef>
                    <a:spcPts val="400"/>
                  </a:spcBef>
                </a:pPr>
                <a:r>
                  <a:rPr lang="en-US" sz="1200" dirty="0" smtClean="0"/>
                  <a:t>FOCUS</a:t>
                </a:r>
              </a:p>
              <a:p>
                <a:pPr algn="ctr">
                  <a:spcBef>
                    <a:spcPts val="400"/>
                  </a:spcBef>
                </a:pPr>
                <a:r>
                  <a:rPr lang="en-US" sz="1200" dirty="0" smtClean="0"/>
                  <a:t>SOURCE</a:t>
                </a:r>
              </a:p>
              <a:p>
                <a:pPr algn="ctr">
                  <a:spcBef>
                    <a:spcPts val="400"/>
                  </a:spcBef>
                </a:pPr>
                <a:r>
                  <a:rPr lang="en-US" sz="1200" dirty="0" smtClean="0"/>
                  <a:t>APPROACH</a:t>
                </a:r>
              </a:p>
              <a:p>
                <a:pPr algn="ctr">
                  <a:spcBef>
                    <a:spcPts val="400"/>
                  </a:spcBef>
                </a:pPr>
                <a:r>
                  <a:rPr lang="en-US" sz="1200" dirty="0" smtClean="0"/>
                  <a:t>PLATFORMS</a:t>
                </a:r>
              </a:p>
              <a:p>
                <a:pPr algn="ctr">
                  <a:spcBef>
                    <a:spcPts val="400"/>
                  </a:spcBef>
                </a:pPr>
                <a:r>
                  <a:rPr lang="en-US" sz="1200" dirty="0" smtClean="0"/>
                  <a:t>ORGANIZATION</a:t>
                </a:r>
              </a:p>
              <a:p>
                <a:pPr algn="ctr">
                  <a:spcBef>
                    <a:spcPts val="400"/>
                  </a:spcBef>
                </a:pPr>
                <a:r>
                  <a:rPr lang="en-US" sz="1200" dirty="0" smtClean="0"/>
                  <a:t>TOOLS STRATEGY</a:t>
                </a:r>
              </a:p>
              <a:p>
                <a:pPr algn="ctr">
                  <a:spcBef>
                    <a:spcPts val="400"/>
                  </a:spcBef>
                </a:pPr>
                <a:r>
                  <a:rPr lang="en-US" sz="1200" dirty="0" smtClean="0"/>
                  <a:t>CUSTOMER PRIORITY</a:t>
                </a:r>
              </a:p>
              <a:p>
                <a:pPr algn="ctr">
                  <a:spcBef>
                    <a:spcPts val="400"/>
                  </a:spcBef>
                </a:pPr>
                <a:r>
                  <a:rPr lang="en-US" sz="1200" dirty="0" smtClean="0"/>
                  <a:t>DEGREE OF ENGINEERING</a:t>
                </a:r>
              </a:p>
              <a:p>
                <a:pPr algn="ctr">
                  <a:spcBef>
                    <a:spcPts val="400"/>
                  </a:spcBef>
                </a:pPr>
                <a:r>
                  <a:rPr lang="en-US" sz="1200" dirty="0" smtClean="0"/>
                  <a:t>QUALITY</a:t>
                </a:r>
              </a:p>
              <a:p>
                <a:pPr algn="ctr">
                  <a:spcBef>
                    <a:spcPts val="400"/>
                  </a:spcBef>
                </a:pPr>
                <a:r>
                  <a:rPr lang="en-US" sz="1200" dirty="0" smtClean="0"/>
                  <a:t>ASSURANCE PRIORITIES</a:t>
                </a: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7327808" y="5134829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6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7327808" y="2566889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6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7342556" y="3024581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6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7337636" y="1636522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6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7337636" y="186829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6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7334216" y="1400302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6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7337636" y="210451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6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7337636" y="233311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6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7337636" y="279793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6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7337636" y="326275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6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7337636" y="349897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6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7337636" y="372757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6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7337636" y="396379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6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7337636" y="420001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6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7337636" y="443623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6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7337636" y="4657709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6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7337636" y="4893929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6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7337636" y="536587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6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7337636" y="5594969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6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7337636" y="5824061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6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7354908" y="1355245"/>
                <a:ext cx="4447325" cy="4760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Agility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Revenue, Brand, Customer Experience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Agile,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Kanban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low-ceremony IID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Emperical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continuous, process-based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Good at new and uncertain projects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Business centric, close to customer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Short (days, weeks)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Upstream driven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API for function, GUI for the form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Continuous testing with parallel API driven development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Technical level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Design, Code and Analytics driven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Progressive/in-sprint automation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New age platforms built from scratch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Dedicated Scrum teams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Appetite for Open Source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Time to Market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Medium-High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Next gen QA or Quality Engineering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Test as you build (speed), Experience, Iterative Development (MVP)</a:t>
                </a:r>
                <a:endPara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2322433" y="5139749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27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2322433" y="2571809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27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2337181" y="3029501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27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2332261" y="1641442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27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332261" y="187321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27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328841" y="1405222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27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2332261" y="210943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27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2332261" y="233803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27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2332261" y="280285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27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2332261" y="326767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27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2332261" y="350389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27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2332261" y="373249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27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2332261" y="396871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27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2332261" y="420493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27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2332261" y="444115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27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2332261" y="4662629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27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2332261" y="4898849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27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2332261" y="5370797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27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2332261" y="5599889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27000">
                    <a:srgbClr val="92D05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2332261" y="5828981"/>
                <a:ext cx="2479010" cy="18659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27000">
                    <a:srgbClr val="FFFF00">
                      <a:alpha val="3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1324205" y="1355245"/>
                <a:ext cx="3460725" cy="4944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Reliability</a:t>
                </a:r>
              </a:p>
              <a:p>
                <a:pPr algn="r"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Price for Performance</a:t>
                </a:r>
              </a:p>
              <a:p>
                <a:pPr algn="r"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Waterfall, V-Model, High-ceremony IID</a:t>
                </a:r>
              </a:p>
              <a:p>
                <a:pPr algn="r"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Plan driven, Approval based</a:t>
                </a:r>
              </a:p>
              <a:p>
                <a:pPr algn="r"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Good at conventional process and projects</a:t>
                </a:r>
              </a:p>
              <a:p>
                <a:pPr algn="r"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IT centric, removed from customer</a:t>
                </a:r>
              </a:p>
              <a:p>
                <a:pPr algn="r"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Long (Months)</a:t>
                </a:r>
              </a:p>
              <a:p>
                <a:pPr algn="r"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Downstream driven</a:t>
                </a:r>
              </a:p>
              <a:p>
                <a:pPr algn="r"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GUI based</a:t>
                </a:r>
              </a:p>
              <a:p>
                <a:pPr algn="r">
                  <a:spcBef>
                    <a:spcPts val="400"/>
                  </a:spcBef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Seperate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testing phase/Time boxed agile</a:t>
                </a:r>
              </a:p>
              <a:p>
                <a:pPr algn="r"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Functional level</a:t>
                </a:r>
              </a:p>
              <a:p>
                <a:pPr algn="r"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Requirements driven</a:t>
                </a:r>
              </a:p>
              <a:p>
                <a:pPr algn="r"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Regression automation</a:t>
                </a:r>
              </a:p>
              <a:p>
                <a:pPr algn="r"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Legacy Platform, Enterprise Applications</a:t>
                </a:r>
              </a:p>
              <a:p>
                <a:pPr algn="r"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Consolidation, Centralization</a:t>
                </a:r>
              </a:p>
              <a:p>
                <a:pPr algn="r"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Tried and Tested commercial tools</a:t>
                </a:r>
              </a:p>
              <a:p>
                <a:pPr algn="r"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Cost efficiency</a:t>
                </a:r>
              </a:p>
              <a:p>
                <a:pPr algn="r"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Low-Medium</a:t>
                </a:r>
              </a:p>
              <a:p>
                <a:pPr algn="r"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Traditional QA</a:t>
                </a:r>
              </a:p>
              <a:p>
                <a:pPr algn="r">
                  <a:spcBef>
                    <a:spcPts val="4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Time boxed phases, Cost, Quality (98% DRE)</a:t>
                </a:r>
                <a:endPara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" name="Chevron 2"/>
              <p:cNvSpPr/>
              <p:nvPr/>
            </p:nvSpPr>
            <p:spPr>
              <a:xfrm>
                <a:off x="6947508" y="1439647"/>
                <a:ext cx="106546" cy="117201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7" name="Chevron 286"/>
              <p:cNvSpPr/>
              <p:nvPr/>
            </p:nvSpPr>
            <p:spPr>
              <a:xfrm>
                <a:off x="6947508" y="1673121"/>
                <a:ext cx="106546" cy="117201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8" name="Chevron 287"/>
              <p:cNvSpPr/>
              <p:nvPr/>
            </p:nvSpPr>
            <p:spPr>
              <a:xfrm>
                <a:off x="6947508" y="1906595"/>
                <a:ext cx="106546" cy="117201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9" name="Chevron 288"/>
              <p:cNvSpPr/>
              <p:nvPr/>
            </p:nvSpPr>
            <p:spPr>
              <a:xfrm>
                <a:off x="6947508" y="2140069"/>
                <a:ext cx="106546" cy="117201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0" name="Chevron 289"/>
              <p:cNvSpPr/>
              <p:nvPr/>
            </p:nvSpPr>
            <p:spPr>
              <a:xfrm>
                <a:off x="6947508" y="2373543"/>
                <a:ext cx="106546" cy="117201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1" name="Chevron 290"/>
              <p:cNvSpPr/>
              <p:nvPr/>
            </p:nvSpPr>
            <p:spPr>
              <a:xfrm>
                <a:off x="6947508" y="2607017"/>
                <a:ext cx="106546" cy="117201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2" name="Chevron 291"/>
              <p:cNvSpPr/>
              <p:nvPr/>
            </p:nvSpPr>
            <p:spPr>
              <a:xfrm>
                <a:off x="6947508" y="2840491"/>
                <a:ext cx="106546" cy="117201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3" name="Chevron 292"/>
              <p:cNvSpPr/>
              <p:nvPr/>
            </p:nvSpPr>
            <p:spPr>
              <a:xfrm>
                <a:off x="6947508" y="3073965"/>
                <a:ext cx="106546" cy="117201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4" name="Chevron 293"/>
              <p:cNvSpPr/>
              <p:nvPr/>
            </p:nvSpPr>
            <p:spPr>
              <a:xfrm>
                <a:off x="6947508" y="3307439"/>
                <a:ext cx="106546" cy="117201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5" name="Chevron 294"/>
              <p:cNvSpPr/>
              <p:nvPr/>
            </p:nvSpPr>
            <p:spPr>
              <a:xfrm>
                <a:off x="6947508" y="3540913"/>
                <a:ext cx="106546" cy="117201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6" name="Chevron 295"/>
              <p:cNvSpPr/>
              <p:nvPr/>
            </p:nvSpPr>
            <p:spPr>
              <a:xfrm>
                <a:off x="6947508" y="3774387"/>
                <a:ext cx="106546" cy="117201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7" name="Chevron 296"/>
              <p:cNvSpPr/>
              <p:nvPr/>
            </p:nvSpPr>
            <p:spPr>
              <a:xfrm>
                <a:off x="6947508" y="4007861"/>
                <a:ext cx="106546" cy="117201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8" name="Chevron 297"/>
              <p:cNvSpPr/>
              <p:nvPr/>
            </p:nvSpPr>
            <p:spPr>
              <a:xfrm>
                <a:off x="6947508" y="4241335"/>
                <a:ext cx="106546" cy="117201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9" name="Chevron 298"/>
              <p:cNvSpPr/>
              <p:nvPr/>
            </p:nvSpPr>
            <p:spPr>
              <a:xfrm>
                <a:off x="6947508" y="4474809"/>
                <a:ext cx="106546" cy="117201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0" name="Chevron 299"/>
              <p:cNvSpPr/>
              <p:nvPr/>
            </p:nvSpPr>
            <p:spPr>
              <a:xfrm>
                <a:off x="6947508" y="4708283"/>
                <a:ext cx="106546" cy="117201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1" name="Chevron 300"/>
              <p:cNvSpPr/>
              <p:nvPr/>
            </p:nvSpPr>
            <p:spPr>
              <a:xfrm>
                <a:off x="6947508" y="4941757"/>
                <a:ext cx="106546" cy="117201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2" name="Chevron 301"/>
              <p:cNvSpPr/>
              <p:nvPr/>
            </p:nvSpPr>
            <p:spPr>
              <a:xfrm>
                <a:off x="6947508" y="5175231"/>
                <a:ext cx="106546" cy="117201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3" name="Chevron 302"/>
              <p:cNvSpPr/>
              <p:nvPr/>
            </p:nvSpPr>
            <p:spPr>
              <a:xfrm>
                <a:off x="6947508" y="5408705"/>
                <a:ext cx="106546" cy="117201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4" name="Chevron 303"/>
              <p:cNvSpPr/>
              <p:nvPr/>
            </p:nvSpPr>
            <p:spPr>
              <a:xfrm>
                <a:off x="6947508" y="5627431"/>
                <a:ext cx="106546" cy="117201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5" name="Chevron 304"/>
              <p:cNvSpPr/>
              <p:nvPr/>
            </p:nvSpPr>
            <p:spPr>
              <a:xfrm>
                <a:off x="6947508" y="5860905"/>
                <a:ext cx="106546" cy="117201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 flipH="1">
                <a:off x="5055208" y="1438171"/>
                <a:ext cx="106546" cy="4538459"/>
                <a:chOff x="7099908" y="1592047"/>
                <a:chExt cx="106546" cy="4538459"/>
              </a:xfrm>
            </p:grpSpPr>
            <p:sp>
              <p:nvSpPr>
                <p:cNvPr id="307" name="Chevron 306"/>
                <p:cNvSpPr/>
                <p:nvPr/>
              </p:nvSpPr>
              <p:spPr>
                <a:xfrm>
                  <a:off x="7099908" y="1592047"/>
                  <a:ext cx="106546" cy="117201"/>
                </a:xfrm>
                <a:prstGeom prst="chevr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8" name="Chevron 307"/>
                <p:cNvSpPr/>
                <p:nvPr/>
              </p:nvSpPr>
              <p:spPr>
                <a:xfrm>
                  <a:off x="7099908" y="1825521"/>
                  <a:ext cx="106546" cy="117201"/>
                </a:xfrm>
                <a:prstGeom prst="chevr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9" name="Chevron 308"/>
                <p:cNvSpPr/>
                <p:nvPr/>
              </p:nvSpPr>
              <p:spPr>
                <a:xfrm>
                  <a:off x="7099908" y="2058995"/>
                  <a:ext cx="106546" cy="117201"/>
                </a:xfrm>
                <a:prstGeom prst="chevr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0" name="Chevron 309"/>
                <p:cNvSpPr/>
                <p:nvPr/>
              </p:nvSpPr>
              <p:spPr>
                <a:xfrm>
                  <a:off x="7099908" y="2292469"/>
                  <a:ext cx="106546" cy="117201"/>
                </a:xfrm>
                <a:prstGeom prst="chevr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1" name="Chevron 310"/>
                <p:cNvSpPr/>
                <p:nvPr/>
              </p:nvSpPr>
              <p:spPr>
                <a:xfrm>
                  <a:off x="7099908" y="2525943"/>
                  <a:ext cx="106546" cy="117201"/>
                </a:xfrm>
                <a:prstGeom prst="chevr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2" name="Chevron 311"/>
                <p:cNvSpPr/>
                <p:nvPr/>
              </p:nvSpPr>
              <p:spPr>
                <a:xfrm>
                  <a:off x="7099908" y="2759417"/>
                  <a:ext cx="106546" cy="117201"/>
                </a:xfrm>
                <a:prstGeom prst="chevr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3" name="Chevron 312"/>
                <p:cNvSpPr/>
                <p:nvPr/>
              </p:nvSpPr>
              <p:spPr>
                <a:xfrm>
                  <a:off x="7099908" y="2992891"/>
                  <a:ext cx="106546" cy="117201"/>
                </a:xfrm>
                <a:prstGeom prst="chevr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4" name="Chevron 313"/>
                <p:cNvSpPr/>
                <p:nvPr/>
              </p:nvSpPr>
              <p:spPr>
                <a:xfrm>
                  <a:off x="7099908" y="3226365"/>
                  <a:ext cx="106546" cy="117201"/>
                </a:xfrm>
                <a:prstGeom prst="chevr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5" name="Chevron 314"/>
                <p:cNvSpPr/>
                <p:nvPr/>
              </p:nvSpPr>
              <p:spPr>
                <a:xfrm>
                  <a:off x="7099908" y="3459839"/>
                  <a:ext cx="106546" cy="117201"/>
                </a:xfrm>
                <a:prstGeom prst="chevr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6" name="Chevron 315"/>
                <p:cNvSpPr/>
                <p:nvPr/>
              </p:nvSpPr>
              <p:spPr>
                <a:xfrm>
                  <a:off x="7099908" y="3693313"/>
                  <a:ext cx="106546" cy="117201"/>
                </a:xfrm>
                <a:prstGeom prst="chevr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7" name="Chevron 316"/>
                <p:cNvSpPr/>
                <p:nvPr/>
              </p:nvSpPr>
              <p:spPr>
                <a:xfrm>
                  <a:off x="7099908" y="3926787"/>
                  <a:ext cx="106546" cy="117201"/>
                </a:xfrm>
                <a:prstGeom prst="chevr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8" name="Chevron 317"/>
                <p:cNvSpPr/>
                <p:nvPr/>
              </p:nvSpPr>
              <p:spPr>
                <a:xfrm>
                  <a:off x="7099908" y="4160261"/>
                  <a:ext cx="106546" cy="117201"/>
                </a:xfrm>
                <a:prstGeom prst="chevr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9" name="Chevron 318"/>
                <p:cNvSpPr/>
                <p:nvPr/>
              </p:nvSpPr>
              <p:spPr>
                <a:xfrm>
                  <a:off x="7099908" y="4393735"/>
                  <a:ext cx="106546" cy="117201"/>
                </a:xfrm>
                <a:prstGeom prst="chevr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0" name="Chevron 319"/>
                <p:cNvSpPr/>
                <p:nvPr/>
              </p:nvSpPr>
              <p:spPr>
                <a:xfrm>
                  <a:off x="7099908" y="4614509"/>
                  <a:ext cx="106546" cy="117201"/>
                </a:xfrm>
                <a:prstGeom prst="chevr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1" name="Chevron 320"/>
                <p:cNvSpPr/>
                <p:nvPr/>
              </p:nvSpPr>
              <p:spPr>
                <a:xfrm>
                  <a:off x="7099908" y="4860683"/>
                  <a:ext cx="106546" cy="117201"/>
                </a:xfrm>
                <a:prstGeom prst="chevr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2" name="Chevron 321"/>
                <p:cNvSpPr/>
                <p:nvPr/>
              </p:nvSpPr>
              <p:spPr>
                <a:xfrm>
                  <a:off x="7099908" y="5094157"/>
                  <a:ext cx="106546" cy="117201"/>
                </a:xfrm>
                <a:prstGeom prst="chevr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3" name="Chevron 322"/>
                <p:cNvSpPr/>
                <p:nvPr/>
              </p:nvSpPr>
              <p:spPr>
                <a:xfrm>
                  <a:off x="7099908" y="5327631"/>
                  <a:ext cx="106546" cy="117201"/>
                </a:xfrm>
                <a:prstGeom prst="chevr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4" name="Chevron 323"/>
                <p:cNvSpPr/>
                <p:nvPr/>
              </p:nvSpPr>
              <p:spPr>
                <a:xfrm>
                  <a:off x="7099908" y="5561105"/>
                  <a:ext cx="106546" cy="117201"/>
                </a:xfrm>
                <a:prstGeom prst="chevr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5" name="Chevron 324"/>
                <p:cNvSpPr/>
                <p:nvPr/>
              </p:nvSpPr>
              <p:spPr>
                <a:xfrm>
                  <a:off x="7099908" y="5779831"/>
                  <a:ext cx="106546" cy="117201"/>
                </a:xfrm>
                <a:prstGeom prst="chevr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6" name="Chevron 325"/>
                <p:cNvSpPr/>
                <p:nvPr/>
              </p:nvSpPr>
              <p:spPr>
                <a:xfrm>
                  <a:off x="7099908" y="6013305"/>
                  <a:ext cx="106546" cy="117201"/>
                </a:xfrm>
                <a:prstGeom prst="chevr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29" name="TextBox 328"/>
            <p:cNvSpPr txBox="1"/>
            <p:nvPr/>
          </p:nvSpPr>
          <p:spPr>
            <a:xfrm>
              <a:off x="4361847" y="497902"/>
              <a:ext cx="2932726" cy="59481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BOTH MODES ARE ESSENTIAL</a:t>
              </a: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1162140" y="886096"/>
              <a:ext cx="349005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 THINKING LIKE A MARATHON RUNNER </a:t>
              </a:r>
              <a:r>
                <a:rPr lang="en-US" sz="1600" dirty="0" smtClean="0"/>
                <a:t/>
              </a:r>
              <a:br>
                <a:rPr lang="en-US" sz="1600" dirty="0" smtClean="0"/>
              </a:br>
              <a:r>
                <a:rPr lang="en-US" sz="1600" dirty="0" smtClean="0"/>
                <a:t>(</a:t>
              </a:r>
              <a:r>
                <a:rPr lang="en-US" sz="1600" dirty="0"/>
                <a:t>TRADITIONAL)</a:t>
              </a:r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6988604" y="883490"/>
              <a:ext cx="247856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THINKING LIKE A SPRINTER </a:t>
              </a:r>
              <a:r>
                <a:rPr lang="en-US" sz="1600" dirty="0" smtClean="0"/>
                <a:t/>
              </a:r>
              <a:br>
                <a:rPr lang="en-US" sz="1600" dirty="0" smtClean="0"/>
              </a:br>
              <a:r>
                <a:rPr lang="en-US" sz="1600" dirty="0" smtClean="0"/>
                <a:t>(</a:t>
              </a:r>
              <a:r>
                <a:rPr lang="en-US" sz="1600" dirty="0"/>
                <a:t>DIGITAL)</a:t>
              </a:r>
            </a:p>
          </p:txBody>
        </p:sp>
      </p:grpSp>
      <p:sp>
        <p:nvSpPr>
          <p:cNvPr id="331" name="TextBox 330"/>
          <p:cNvSpPr txBox="1"/>
          <p:nvPr/>
        </p:nvSpPr>
        <p:spPr>
          <a:xfrm>
            <a:off x="0" y="151640"/>
            <a:ext cx="1130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A21E7C"/>
                </a:solidFill>
              </a:rPr>
              <a:t>We enable our teams to work in two modes</a:t>
            </a:r>
            <a:endParaRPr lang="en-US" sz="2800" dirty="0">
              <a:solidFill>
                <a:srgbClr val="A21E7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1" t="19226" r="24047" b="28082"/>
          <a:stretch/>
        </p:blipFill>
        <p:spPr>
          <a:xfrm flipH="1">
            <a:off x="9860026" y="4100546"/>
            <a:ext cx="2055884" cy="20397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7" t="10917" r="25143" b="18522"/>
          <a:stretch/>
        </p:blipFill>
        <p:spPr>
          <a:xfrm flipH="1">
            <a:off x="338557" y="3807632"/>
            <a:ext cx="1086815" cy="248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2524686" y="2333589"/>
            <a:ext cx="6972743" cy="4320393"/>
            <a:chOff x="2524686" y="2333589"/>
            <a:chExt cx="6972743" cy="4320393"/>
          </a:xfrm>
        </p:grpSpPr>
        <p:sp>
          <p:nvSpPr>
            <p:cNvPr id="62" name="Freeform 61"/>
            <p:cNvSpPr/>
            <p:nvPr/>
          </p:nvSpPr>
          <p:spPr>
            <a:xfrm>
              <a:off x="4144297" y="3126658"/>
              <a:ext cx="1873045" cy="3465871"/>
            </a:xfrm>
            <a:custGeom>
              <a:avLst/>
              <a:gdLst>
                <a:gd name="connsiteX0" fmla="*/ 412955 w 1873045"/>
                <a:gd name="connsiteY0" fmla="*/ 0 h 3465871"/>
                <a:gd name="connsiteX1" fmla="*/ 1873045 w 1873045"/>
                <a:gd name="connsiteY1" fmla="*/ 3465871 h 3465871"/>
                <a:gd name="connsiteX2" fmla="*/ 0 w 1873045"/>
                <a:gd name="connsiteY2" fmla="*/ 58994 h 3465871"/>
                <a:gd name="connsiteX3" fmla="*/ 412955 w 1873045"/>
                <a:gd name="connsiteY3" fmla="*/ 0 h 346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45" h="3465871">
                  <a:moveTo>
                    <a:pt x="412955" y="0"/>
                  </a:moveTo>
                  <a:lnTo>
                    <a:pt x="1873045" y="3465871"/>
                  </a:lnTo>
                  <a:lnTo>
                    <a:pt x="0" y="58994"/>
                  </a:lnTo>
                  <a:lnTo>
                    <a:pt x="412955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flipH="1">
              <a:off x="6017342" y="3131574"/>
              <a:ext cx="1873046" cy="3465871"/>
            </a:xfrm>
            <a:custGeom>
              <a:avLst/>
              <a:gdLst>
                <a:gd name="connsiteX0" fmla="*/ 412955 w 1873045"/>
                <a:gd name="connsiteY0" fmla="*/ 0 h 3465871"/>
                <a:gd name="connsiteX1" fmla="*/ 1873045 w 1873045"/>
                <a:gd name="connsiteY1" fmla="*/ 3465871 h 3465871"/>
                <a:gd name="connsiteX2" fmla="*/ 0 w 1873045"/>
                <a:gd name="connsiteY2" fmla="*/ 58994 h 3465871"/>
                <a:gd name="connsiteX3" fmla="*/ 412955 w 1873045"/>
                <a:gd name="connsiteY3" fmla="*/ 0 h 346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45" h="3465871">
                  <a:moveTo>
                    <a:pt x="412955" y="0"/>
                  </a:moveTo>
                  <a:lnTo>
                    <a:pt x="1873045" y="3465871"/>
                  </a:lnTo>
                  <a:lnTo>
                    <a:pt x="0" y="58994"/>
                  </a:lnTo>
                  <a:lnTo>
                    <a:pt x="412955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 flipH="1">
              <a:off x="6034270" y="4859594"/>
              <a:ext cx="3463159" cy="1794388"/>
            </a:xfrm>
            <a:custGeom>
              <a:avLst/>
              <a:gdLst>
                <a:gd name="connsiteX0" fmla="*/ 412955 w 1873045"/>
                <a:gd name="connsiteY0" fmla="*/ 0 h 3465871"/>
                <a:gd name="connsiteX1" fmla="*/ 1873045 w 1873045"/>
                <a:gd name="connsiteY1" fmla="*/ 3465871 h 3465871"/>
                <a:gd name="connsiteX2" fmla="*/ 0 w 1873045"/>
                <a:gd name="connsiteY2" fmla="*/ 58994 h 3465871"/>
                <a:gd name="connsiteX3" fmla="*/ 412955 w 1873045"/>
                <a:gd name="connsiteY3" fmla="*/ 0 h 346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45" h="3465871">
                  <a:moveTo>
                    <a:pt x="412955" y="0"/>
                  </a:moveTo>
                  <a:lnTo>
                    <a:pt x="1873045" y="3465871"/>
                  </a:lnTo>
                  <a:lnTo>
                    <a:pt x="0" y="58994"/>
                  </a:lnTo>
                  <a:lnTo>
                    <a:pt x="412955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524686" y="4842385"/>
              <a:ext cx="3463160" cy="1794388"/>
            </a:xfrm>
            <a:custGeom>
              <a:avLst/>
              <a:gdLst>
                <a:gd name="connsiteX0" fmla="*/ 412955 w 1873045"/>
                <a:gd name="connsiteY0" fmla="*/ 0 h 3465871"/>
                <a:gd name="connsiteX1" fmla="*/ 1873045 w 1873045"/>
                <a:gd name="connsiteY1" fmla="*/ 3465871 h 3465871"/>
                <a:gd name="connsiteX2" fmla="*/ 0 w 1873045"/>
                <a:gd name="connsiteY2" fmla="*/ 58994 h 3465871"/>
                <a:gd name="connsiteX3" fmla="*/ 412955 w 1873045"/>
                <a:gd name="connsiteY3" fmla="*/ 0 h 346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45" h="3465871">
                  <a:moveTo>
                    <a:pt x="412955" y="0"/>
                  </a:moveTo>
                  <a:lnTo>
                    <a:pt x="1873045" y="3465871"/>
                  </a:lnTo>
                  <a:lnTo>
                    <a:pt x="0" y="58994"/>
                  </a:lnTo>
                  <a:lnTo>
                    <a:pt x="412955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494117">
              <a:off x="4873770" y="2333589"/>
              <a:ext cx="2110634" cy="4046948"/>
            </a:xfrm>
            <a:custGeom>
              <a:avLst/>
              <a:gdLst>
                <a:gd name="connsiteX0" fmla="*/ 412955 w 1873045"/>
                <a:gd name="connsiteY0" fmla="*/ 0 h 3465871"/>
                <a:gd name="connsiteX1" fmla="*/ 1873045 w 1873045"/>
                <a:gd name="connsiteY1" fmla="*/ 3465871 h 3465871"/>
                <a:gd name="connsiteX2" fmla="*/ 0 w 1873045"/>
                <a:gd name="connsiteY2" fmla="*/ 58994 h 3465871"/>
                <a:gd name="connsiteX3" fmla="*/ 412955 w 1873045"/>
                <a:gd name="connsiteY3" fmla="*/ 0 h 346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45" h="3465871">
                  <a:moveTo>
                    <a:pt x="412955" y="0"/>
                  </a:moveTo>
                  <a:lnTo>
                    <a:pt x="1873045" y="3465871"/>
                  </a:lnTo>
                  <a:lnTo>
                    <a:pt x="0" y="58994"/>
                  </a:lnTo>
                  <a:lnTo>
                    <a:pt x="412955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Oval 55"/>
          <p:cNvSpPr/>
          <p:nvPr/>
        </p:nvSpPr>
        <p:spPr>
          <a:xfrm>
            <a:off x="2524686" y="2352365"/>
            <a:ext cx="2718068" cy="1135626"/>
          </a:xfrm>
          <a:prstGeom prst="ellipse">
            <a:avLst/>
          </a:prstGeom>
          <a:solidFill>
            <a:srgbClr val="8A676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426229" y="3792794"/>
            <a:ext cx="2718068" cy="1135626"/>
          </a:xfrm>
          <a:prstGeom prst="ellipse">
            <a:avLst/>
          </a:prstGeom>
          <a:solidFill>
            <a:srgbClr val="488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860598" y="2352365"/>
            <a:ext cx="2718068" cy="1135626"/>
          </a:xfrm>
          <a:prstGeom prst="ellipse">
            <a:avLst/>
          </a:prstGeom>
          <a:solidFill>
            <a:srgbClr val="EA9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824841" y="3792794"/>
            <a:ext cx="2718068" cy="1135626"/>
          </a:xfrm>
          <a:prstGeom prst="ellipse">
            <a:avLst/>
          </a:prstGeom>
          <a:solidFill>
            <a:srgbClr val="839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675239" y="1049593"/>
            <a:ext cx="2718068" cy="1425678"/>
          </a:xfrm>
          <a:prstGeom prst="ellipse">
            <a:avLst/>
          </a:prstGeom>
          <a:solidFill>
            <a:srgbClr val="C14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087539" y="1431022"/>
            <a:ext cx="1893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IN" dirty="0" smtClean="0">
                <a:solidFill>
                  <a:schemeClr val="bg1"/>
                </a:solidFill>
              </a:rPr>
              <a:t>Global </a:t>
            </a:r>
            <a:br>
              <a:rPr lang="en-IN" dirty="0" smtClean="0">
                <a:solidFill>
                  <a:schemeClr val="bg1"/>
                </a:solidFill>
              </a:rPr>
            </a:br>
            <a:r>
              <a:rPr lang="en-IN" dirty="0" smtClean="0">
                <a:solidFill>
                  <a:schemeClr val="bg1"/>
                </a:solidFill>
              </a:rPr>
              <a:t>exposure of brand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25474" y="2729744"/>
            <a:ext cx="16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2pPr marL="0" lvl="1" algn="ctr">
              <a:defRPr>
                <a:solidFill>
                  <a:schemeClr val="bg1"/>
                </a:solidFill>
              </a:defRPr>
            </a:lvl2pPr>
          </a:lstStyle>
          <a:p>
            <a:pPr lvl="1"/>
            <a:r>
              <a:rPr lang="en-IN" dirty="0"/>
              <a:t>Need for Speed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733166" y="4078141"/>
            <a:ext cx="2061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IN" dirty="0">
                <a:solidFill>
                  <a:schemeClr val="bg1"/>
                </a:solidFill>
              </a:rPr>
              <a:t>Hybrid provisioning </a:t>
            </a:r>
            <a:r>
              <a:rPr lang="en-IN" dirty="0" smtClean="0">
                <a:solidFill>
                  <a:schemeClr val="bg1"/>
                </a:solidFill>
              </a:rPr>
              <a:t/>
            </a:r>
            <a:br>
              <a:rPr lang="en-IN" dirty="0" smtClean="0">
                <a:solidFill>
                  <a:schemeClr val="bg1"/>
                </a:solidFill>
              </a:rPr>
            </a:br>
            <a:r>
              <a:rPr lang="en-IN" dirty="0">
                <a:solidFill>
                  <a:schemeClr val="bg1"/>
                </a:solidFill>
              </a:rPr>
              <a:t>infrastructure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103496" y="2547000"/>
            <a:ext cx="217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IN" dirty="0">
                <a:solidFill>
                  <a:schemeClr val="bg1"/>
                </a:solidFill>
              </a:rPr>
              <a:t>Unified </a:t>
            </a:r>
            <a:r>
              <a:rPr lang="en-IN" dirty="0" smtClean="0">
                <a:solidFill>
                  <a:schemeClr val="bg1"/>
                </a:solidFill>
              </a:rPr>
              <a:t/>
            </a:r>
            <a:br>
              <a:rPr lang="en-IN" dirty="0" smtClean="0">
                <a:solidFill>
                  <a:schemeClr val="bg1"/>
                </a:solidFill>
              </a:rPr>
            </a:br>
            <a:r>
              <a:rPr lang="en-IN" dirty="0" smtClean="0">
                <a:solidFill>
                  <a:schemeClr val="bg1"/>
                </a:solidFill>
              </a:rPr>
              <a:t>Customer </a:t>
            </a:r>
            <a:r>
              <a:rPr lang="en-IN" dirty="0">
                <a:solidFill>
                  <a:schemeClr val="bg1"/>
                </a:solidFill>
              </a:rPr>
              <a:t>Experience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015921" y="4140677"/>
            <a:ext cx="238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IN" dirty="0">
                <a:solidFill>
                  <a:schemeClr val="bg1"/>
                </a:solidFill>
              </a:rPr>
              <a:t>Expectation of Ubiquity</a:t>
            </a:r>
          </a:p>
        </p:txBody>
      </p:sp>
      <p:sp>
        <p:nvSpPr>
          <p:cNvPr id="76" name="Oval 75"/>
          <p:cNvSpPr/>
          <p:nvPr/>
        </p:nvSpPr>
        <p:spPr>
          <a:xfrm>
            <a:off x="4798788" y="3588846"/>
            <a:ext cx="2470971" cy="1135626"/>
          </a:xfrm>
          <a:prstGeom prst="ellipse">
            <a:avLst/>
          </a:prstGeom>
          <a:solidFill>
            <a:srgbClr val="BBB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5372470" y="3796007"/>
            <a:ext cx="134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IN" dirty="0">
                <a:solidFill>
                  <a:schemeClr val="bg1"/>
                </a:solidFill>
              </a:rPr>
              <a:t>Expectation </a:t>
            </a:r>
            <a:r>
              <a:rPr lang="en-IN" dirty="0" smtClean="0">
                <a:solidFill>
                  <a:schemeClr val="bg1"/>
                </a:solidFill>
              </a:rPr>
              <a:t/>
            </a:r>
            <a:br>
              <a:rPr lang="en-IN" dirty="0" smtClean="0">
                <a:solidFill>
                  <a:schemeClr val="bg1"/>
                </a:solidFill>
              </a:rPr>
            </a:br>
            <a:r>
              <a:rPr lang="en-IN" dirty="0" smtClean="0">
                <a:solidFill>
                  <a:schemeClr val="bg1"/>
                </a:solidFill>
              </a:rPr>
              <a:t>of </a:t>
            </a:r>
            <a:r>
              <a:rPr lang="en-IN" dirty="0">
                <a:solidFill>
                  <a:schemeClr val="bg1"/>
                </a:solidFill>
              </a:rPr>
              <a:t>Ubiquity</a:t>
            </a:r>
          </a:p>
        </p:txBody>
      </p:sp>
      <p:sp>
        <p:nvSpPr>
          <p:cNvPr id="91" name="Freeform 90"/>
          <p:cNvSpPr/>
          <p:nvPr/>
        </p:nvSpPr>
        <p:spPr>
          <a:xfrm rot="20698470" flipH="1">
            <a:off x="5715906" y="4511125"/>
            <a:ext cx="3148326" cy="1794388"/>
          </a:xfrm>
          <a:custGeom>
            <a:avLst/>
            <a:gdLst>
              <a:gd name="connsiteX0" fmla="*/ 412955 w 1873045"/>
              <a:gd name="connsiteY0" fmla="*/ 0 h 3465871"/>
              <a:gd name="connsiteX1" fmla="*/ 1873045 w 1873045"/>
              <a:gd name="connsiteY1" fmla="*/ 3465871 h 3465871"/>
              <a:gd name="connsiteX2" fmla="*/ 0 w 1873045"/>
              <a:gd name="connsiteY2" fmla="*/ 58994 h 3465871"/>
              <a:gd name="connsiteX3" fmla="*/ 412955 w 1873045"/>
              <a:gd name="connsiteY3" fmla="*/ 0 h 346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045" h="3465871">
                <a:moveTo>
                  <a:pt x="412955" y="0"/>
                </a:moveTo>
                <a:lnTo>
                  <a:pt x="1873045" y="3465871"/>
                </a:lnTo>
                <a:lnTo>
                  <a:pt x="0" y="58994"/>
                </a:lnTo>
                <a:lnTo>
                  <a:pt x="412955" y="0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 rot="20939440">
            <a:off x="4348706" y="5027537"/>
            <a:ext cx="1581623" cy="1794388"/>
          </a:xfrm>
          <a:custGeom>
            <a:avLst/>
            <a:gdLst>
              <a:gd name="connsiteX0" fmla="*/ 412955 w 1873045"/>
              <a:gd name="connsiteY0" fmla="*/ 0 h 3465871"/>
              <a:gd name="connsiteX1" fmla="*/ 1873045 w 1873045"/>
              <a:gd name="connsiteY1" fmla="*/ 3465871 h 3465871"/>
              <a:gd name="connsiteX2" fmla="*/ 0 w 1873045"/>
              <a:gd name="connsiteY2" fmla="*/ 58994 h 3465871"/>
              <a:gd name="connsiteX3" fmla="*/ 412955 w 1873045"/>
              <a:gd name="connsiteY3" fmla="*/ 0 h 346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045" h="3465871">
                <a:moveTo>
                  <a:pt x="412955" y="0"/>
                </a:moveTo>
                <a:lnTo>
                  <a:pt x="1873045" y="3465871"/>
                </a:lnTo>
                <a:lnTo>
                  <a:pt x="0" y="58994"/>
                </a:lnTo>
                <a:lnTo>
                  <a:pt x="412955" y="0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240445" y="151640"/>
            <a:ext cx="835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A21E7C"/>
                </a:solidFill>
              </a:rPr>
              <a:t>Points of failures are constantly increasing</a:t>
            </a:r>
            <a:endParaRPr lang="en-US" sz="3600" dirty="0">
              <a:solidFill>
                <a:srgbClr val="A21E7C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5441212" y="6268464"/>
            <a:ext cx="1152725" cy="361845"/>
          </a:xfrm>
          <a:prstGeom prst="ellipse">
            <a:avLst/>
          </a:prstGeom>
          <a:gradFill flip="none" rotWithShape="1">
            <a:gsLst>
              <a:gs pos="0">
                <a:srgbClr val="EA9D29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79" y="311728"/>
            <a:ext cx="6819035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9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957" y="2340551"/>
            <a:ext cx="5161550" cy="13927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114809"/>
            <a:ext cx="12192000" cy="604684"/>
          </a:xfrm>
          <a:prstGeom prst="rect">
            <a:avLst/>
          </a:prstGeom>
          <a:gradFill>
            <a:gsLst>
              <a:gs pos="49000">
                <a:schemeClr val="bg1"/>
              </a:gs>
              <a:gs pos="100000">
                <a:srgbClr val="FFC000"/>
              </a:gs>
              <a:gs pos="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335" y="4168640"/>
            <a:ext cx="1217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DIGITAL READY EXECUTION APPROACH &amp; MODEL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95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3304" y="358280"/>
            <a:ext cx="12053303" cy="4545792"/>
            <a:chOff x="-9819" y="1932029"/>
            <a:chExt cx="12212120" cy="4437561"/>
          </a:xfrm>
        </p:grpSpPr>
        <p:sp>
          <p:nvSpPr>
            <p:cNvPr id="16" name="Rectangle 15"/>
            <p:cNvSpPr/>
            <p:nvPr/>
          </p:nvSpPr>
          <p:spPr>
            <a:xfrm>
              <a:off x="-9819" y="3253090"/>
              <a:ext cx="2389812" cy="3116500"/>
            </a:xfrm>
            <a:prstGeom prst="rect">
              <a:avLst/>
            </a:prstGeom>
            <a:solidFill>
              <a:srgbClr val="117388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812489" y="3248380"/>
              <a:ext cx="2389812" cy="3119503"/>
            </a:xfrm>
            <a:prstGeom prst="rect">
              <a:avLst/>
            </a:prstGeom>
            <a:solidFill>
              <a:srgbClr val="9940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37503" y="3249457"/>
              <a:ext cx="2389812" cy="3116500"/>
            </a:xfrm>
            <a:prstGeom prst="rect">
              <a:avLst/>
            </a:prstGeom>
            <a:solidFill>
              <a:srgbClr val="F1662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65167" y="3236755"/>
              <a:ext cx="2389812" cy="3114649"/>
            </a:xfrm>
            <a:prstGeom prst="rect">
              <a:avLst/>
            </a:prstGeom>
            <a:solidFill>
              <a:srgbClr val="2A8B8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754979" y="3249457"/>
              <a:ext cx="2682042" cy="3116500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87" y="1932029"/>
              <a:ext cx="12197714" cy="131261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78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flipV="1">
              <a:off x="604683" y="2934926"/>
              <a:ext cx="1120878" cy="530942"/>
            </a:xfrm>
            <a:prstGeom prst="triangle">
              <a:avLst/>
            </a:prstGeom>
            <a:gradFill flip="none" rotWithShape="1">
              <a:gsLst>
                <a:gs pos="58000">
                  <a:schemeClr val="bg1">
                    <a:lumMod val="82000"/>
                  </a:schemeClr>
                </a:gs>
                <a:gs pos="99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 flipV="1">
              <a:off x="2969580" y="2940599"/>
              <a:ext cx="1120878" cy="530942"/>
            </a:xfrm>
            <a:prstGeom prst="triangle">
              <a:avLst/>
            </a:prstGeom>
            <a:gradFill flip="none" rotWithShape="1">
              <a:gsLst>
                <a:gs pos="58000">
                  <a:schemeClr val="bg1">
                    <a:lumMod val="82000"/>
                  </a:schemeClr>
                </a:gs>
                <a:gs pos="99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 flipV="1">
              <a:off x="5540949" y="2946272"/>
              <a:ext cx="1120878" cy="530942"/>
            </a:xfrm>
            <a:prstGeom prst="triangle">
              <a:avLst/>
            </a:prstGeom>
            <a:gradFill flip="none" rotWithShape="1">
              <a:gsLst>
                <a:gs pos="58000">
                  <a:schemeClr val="bg1">
                    <a:lumMod val="82000"/>
                  </a:schemeClr>
                </a:gs>
                <a:gs pos="99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 flipV="1">
              <a:off x="8068074" y="2951945"/>
              <a:ext cx="1120878" cy="530942"/>
            </a:xfrm>
            <a:prstGeom prst="triangle">
              <a:avLst/>
            </a:prstGeom>
            <a:gradFill flip="none" rotWithShape="1">
              <a:gsLst>
                <a:gs pos="58000">
                  <a:schemeClr val="bg1">
                    <a:lumMod val="82000"/>
                  </a:schemeClr>
                </a:gs>
                <a:gs pos="99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 flipV="1">
              <a:off x="10491963" y="2957618"/>
              <a:ext cx="1120878" cy="530942"/>
            </a:xfrm>
            <a:prstGeom prst="triangle">
              <a:avLst/>
            </a:prstGeom>
            <a:gradFill flip="none" rotWithShape="1">
              <a:gsLst>
                <a:gs pos="58000">
                  <a:schemeClr val="bg1">
                    <a:lumMod val="82000"/>
                  </a:schemeClr>
                </a:gs>
                <a:gs pos="99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1618" y="3497490"/>
              <a:ext cx="13821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/>
                  </a:solidFill>
                </a:rPr>
                <a:t>23%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42321" y="3487662"/>
              <a:ext cx="15888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/>
                  </a:solidFill>
                </a:rPr>
                <a:t>1000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64294" y="3477834"/>
              <a:ext cx="88678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/>
                  </a:solidFill>
                </a:rPr>
                <a:t>22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66805" y="3468006"/>
              <a:ext cx="5293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/>
                  </a:solidFill>
                </a:rPr>
                <a:t>#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785898" y="3458178"/>
              <a:ext cx="5357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/>
                  </a:solidFill>
                </a:rPr>
                <a:t>6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3096" y="4425866"/>
              <a:ext cx="14561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 smtClean="0">
                  <a:solidFill>
                    <a:srgbClr val="FFFFFF"/>
                  </a:solidFill>
                </a:rPr>
                <a:t>CAGR </a:t>
              </a:r>
              <a:br>
                <a:rPr lang="en-IN" dirty="0" smtClean="0">
                  <a:solidFill>
                    <a:srgbClr val="FFFFFF"/>
                  </a:solidFill>
                </a:rPr>
              </a:br>
              <a:r>
                <a:rPr lang="en-IN" dirty="0" smtClean="0">
                  <a:solidFill>
                    <a:srgbClr val="FFFFFF"/>
                  </a:solidFill>
                </a:rPr>
                <a:t>growth </a:t>
              </a:r>
            </a:p>
            <a:p>
              <a:pPr algn="ctr"/>
              <a:r>
                <a:rPr lang="en-IN" dirty="0" smtClean="0">
                  <a:solidFill>
                    <a:srgbClr val="FFFFFF"/>
                  </a:solidFill>
                </a:rPr>
                <a:t>in </a:t>
              </a:r>
              <a:r>
                <a:rPr lang="en-IN" dirty="0">
                  <a:solidFill>
                    <a:srgbClr val="FFFFFF"/>
                  </a:solidFill>
                </a:rPr>
                <a:t>last 3 </a:t>
              </a:r>
              <a:r>
                <a:rPr lang="en-IN" dirty="0" smtClean="0">
                  <a:solidFill>
                    <a:srgbClr val="FFFFFF"/>
                  </a:solidFill>
                </a:rPr>
                <a:t>years</a:t>
              </a: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54642" y="4401290"/>
              <a:ext cx="179170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en-US" dirty="0"/>
                <a:t>Average 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work </a:t>
              </a:r>
              <a:r>
                <a:rPr lang="en-US" dirty="0"/>
                <a:t>experience 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of </a:t>
              </a:r>
              <a:r>
                <a:rPr lang="en-US" dirty="0"/>
                <a:t>6 years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64889" y="4420820"/>
              <a:ext cx="168559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en-IN" dirty="0" smtClean="0"/>
                <a:t>Years of </a:t>
              </a:r>
            </a:p>
            <a:p>
              <a:r>
                <a:rPr lang="en-IN" dirty="0" smtClean="0"/>
                <a:t>servicing </a:t>
              </a:r>
              <a:r>
                <a:rPr lang="en-IN" dirty="0"/>
                <a:t>global </a:t>
              </a:r>
              <a:endParaRPr lang="en-IN" dirty="0" smtClean="0"/>
            </a:p>
            <a:p>
              <a:r>
                <a:rPr lang="en-IN" dirty="0" smtClean="0"/>
                <a:t>customers</a:t>
              </a:r>
              <a:endParaRPr lang="en-IN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06892" y="4440350"/>
              <a:ext cx="222208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en-IN" dirty="0"/>
                <a:t>Multiple CSR </a:t>
              </a:r>
              <a:r>
                <a:rPr lang="en-IN" dirty="0" smtClean="0"/>
                <a:t/>
              </a:r>
              <a:br>
                <a:rPr lang="en-IN" dirty="0" smtClean="0"/>
              </a:br>
              <a:r>
                <a:rPr lang="en-IN" dirty="0" smtClean="0"/>
                <a:t>Globally and Member</a:t>
              </a:r>
            </a:p>
            <a:p>
              <a:r>
                <a:rPr lang="en-IN" dirty="0" smtClean="0"/>
                <a:t>SCCE</a:t>
              </a:r>
              <a:endParaRPr lang="en-IN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434844" y="4440716"/>
              <a:ext cx="136287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en-IN" dirty="0" smtClean="0"/>
                <a:t>Offices </a:t>
              </a:r>
              <a:br>
                <a:rPr lang="en-IN" dirty="0" smtClean="0"/>
              </a:br>
              <a:r>
                <a:rPr lang="en-IN" dirty="0" smtClean="0"/>
                <a:t>in </a:t>
              </a:r>
              <a:br>
                <a:rPr lang="en-IN" dirty="0" smtClean="0"/>
              </a:br>
              <a:r>
                <a:rPr lang="en-IN" dirty="0" smtClean="0"/>
                <a:t>US </a:t>
              </a:r>
              <a:r>
                <a:rPr lang="en-IN" dirty="0"/>
                <a:t>and India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10709" y="1932029"/>
              <a:ext cx="1120878" cy="102558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alpha val="6000"/>
                  </a:schemeClr>
                </a:gs>
                <a:gs pos="171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969580" y="1932029"/>
              <a:ext cx="1120878" cy="102558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alpha val="6000"/>
                  </a:schemeClr>
                </a:gs>
                <a:gs pos="171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423257" y="1932029"/>
              <a:ext cx="1356263" cy="102558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alpha val="6000"/>
                  </a:schemeClr>
                </a:gs>
                <a:gs pos="171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071970" y="1932029"/>
              <a:ext cx="1120878" cy="102558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alpha val="6000"/>
                  </a:schemeClr>
                </a:gs>
                <a:gs pos="171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493836" y="1932029"/>
              <a:ext cx="1120878" cy="102558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alpha val="6000"/>
                  </a:schemeClr>
                </a:gs>
                <a:gs pos="171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9126" y="2176681"/>
              <a:ext cx="9519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7030A0"/>
                  </a:solidFill>
                </a:rPr>
                <a:t>Sustained </a:t>
              </a:r>
            </a:p>
            <a:p>
              <a:pPr algn="ctr"/>
              <a:r>
                <a:rPr lang="en-US" sz="1400" b="1" dirty="0" smtClean="0">
                  <a:solidFill>
                    <a:srgbClr val="7030A0"/>
                  </a:solidFill>
                </a:rPr>
                <a:t>Growth</a:t>
              </a:r>
              <a:endParaRPr lang="en-US" sz="1400" b="1" dirty="0">
                <a:solidFill>
                  <a:srgbClr val="7030A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55182" y="2176680"/>
              <a:ext cx="1149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7030A0"/>
                  </a:solidFill>
                </a:rPr>
                <a:t>High Quality </a:t>
              </a:r>
              <a:br>
                <a:rPr lang="en-US" sz="1400" b="1" dirty="0">
                  <a:solidFill>
                    <a:srgbClr val="7030A0"/>
                  </a:solidFill>
                </a:rPr>
              </a:br>
              <a:r>
                <a:rPr lang="en-US" sz="1400" b="1" dirty="0">
                  <a:solidFill>
                    <a:srgbClr val="7030A0"/>
                  </a:solidFill>
                </a:rPr>
                <a:t>Talent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48161" y="2070588"/>
              <a:ext cx="129567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rgbClr val="7030A0"/>
                  </a:solidFill>
                </a:defRPr>
              </a:lvl1pPr>
            </a:lstStyle>
            <a:p>
              <a:r>
                <a:rPr lang="en-US" dirty="0"/>
                <a:t>Long term </a:t>
              </a:r>
              <a:br>
                <a:rPr lang="en-US" dirty="0"/>
              </a:br>
              <a:r>
                <a:rPr lang="en-US" dirty="0"/>
                <a:t>player &amp; value </a:t>
              </a:r>
              <a:br>
                <a:rPr lang="en-US" dirty="0"/>
              </a:br>
              <a:r>
                <a:rPr lang="en-US" dirty="0"/>
                <a:t>creator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68744" y="2073048"/>
              <a:ext cx="112139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7030A0"/>
                  </a:solidFill>
                </a:rPr>
                <a:t>Socially </a:t>
              </a:r>
              <a:r>
                <a:rPr lang="en-US" sz="1400" b="1" dirty="0" smtClean="0">
                  <a:solidFill>
                    <a:srgbClr val="7030A0"/>
                  </a:solidFill>
                </a:rPr>
                <a:t/>
              </a:r>
              <a:br>
                <a:rPr lang="en-US" sz="1400" b="1" dirty="0" smtClean="0">
                  <a:solidFill>
                    <a:srgbClr val="7030A0"/>
                  </a:solidFill>
                </a:rPr>
              </a:br>
              <a:r>
                <a:rPr lang="en-US" sz="1400" b="1" dirty="0" smtClean="0">
                  <a:solidFill>
                    <a:srgbClr val="7030A0"/>
                  </a:solidFill>
                </a:rPr>
                <a:t>Responsible </a:t>
              </a:r>
              <a:r>
                <a:rPr lang="en-US" sz="1400" b="1" dirty="0">
                  <a:solidFill>
                    <a:srgbClr val="7030A0"/>
                  </a:solidFill>
                </a:rPr>
                <a:t/>
              </a:r>
              <a:br>
                <a:rPr lang="en-US" sz="1400" b="1" dirty="0">
                  <a:solidFill>
                    <a:srgbClr val="7030A0"/>
                  </a:solidFill>
                </a:rPr>
              </a:br>
              <a:r>
                <a:rPr lang="en-US" sz="1400" b="1" dirty="0" smtClean="0">
                  <a:solidFill>
                    <a:srgbClr val="7030A0"/>
                  </a:solidFill>
                </a:rPr>
                <a:t>and </a:t>
              </a:r>
              <a:r>
                <a:rPr lang="en-US" sz="1400" b="1" dirty="0">
                  <a:solidFill>
                    <a:srgbClr val="7030A0"/>
                  </a:solidFill>
                </a:rPr>
                <a:t>Ethical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24432" y="2176674"/>
              <a:ext cx="8559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7030A0"/>
                  </a:solidFill>
                </a:rPr>
                <a:t>Global </a:t>
              </a:r>
            </a:p>
            <a:p>
              <a:pPr algn="ctr"/>
              <a:r>
                <a:rPr lang="en-US" sz="1400" b="1" dirty="0">
                  <a:solidFill>
                    <a:srgbClr val="7030A0"/>
                  </a:solidFill>
                </a:rPr>
                <a:t>Presence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4885443"/>
            <a:ext cx="12166797" cy="422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4873" y="4985461"/>
            <a:ext cx="12131921" cy="329674"/>
          </a:xfrm>
          <a:prstGeom prst="rect">
            <a:avLst/>
          </a:prstGeom>
          <a:solidFill>
            <a:srgbClr val="FF8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4876" y="5359081"/>
            <a:ext cx="12131921" cy="32967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4875" y="5732701"/>
            <a:ext cx="12131921" cy="3296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4874" y="6106321"/>
            <a:ext cx="12131921" cy="329674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65721" y="5000209"/>
            <a:ext cx="11282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Passionate about Customer Success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0641" y="5359081"/>
            <a:ext cx="11282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Providing Engaging Workplaces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5561" y="5747449"/>
            <a:ext cx="11282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Utmost importance to Cost Effectiveness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5733" y="6106321"/>
            <a:ext cx="11282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Helping enterprises transcend digital generations through digital </a:t>
            </a:r>
            <a:r>
              <a:rPr lang="en-US" sz="1400" b="1" dirty="0">
                <a:solidFill>
                  <a:schemeClr val="bg1"/>
                </a:solidFill>
              </a:rPr>
              <a:t>e</a:t>
            </a:r>
            <a:r>
              <a:rPr lang="en-US" sz="1400" b="1" dirty="0" smtClean="0">
                <a:solidFill>
                  <a:schemeClr val="bg1"/>
                </a:solidFill>
              </a:rPr>
              <a:t>xcellence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910580" y="1328217"/>
            <a:ext cx="4512153" cy="4512153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4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94735" y="1533313"/>
            <a:ext cx="4101957" cy="41019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0445" y="151640"/>
            <a:ext cx="83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A21E7C"/>
                </a:solidFill>
              </a:rPr>
              <a:t>Digital Adaptability is key for IT services companies</a:t>
            </a:r>
            <a:endParaRPr lang="en-US" sz="2800" dirty="0">
              <a:solidFill>
                <a:srgbClr val="A21E7C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11417" y="3259396"/>
            <a:ext cx="6518787" cy="678425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73963" y="1608431"/>
            <a:ext cx="3941844" cy="3941844"/>
          </a:xfrm>
          <a:prstGeom prst="ellipse">
            <a:avLst/>
          </a:prstGeom>
          <a:gradFill flip="none" rotWithShape="1">
            <a:gsLst>
              <a:gs pos="52000">
                <a:srgbClr val="00ACB1"/>
              </a:gs>
              <a:gs pos="50000">
                <a:schemeClr val="accent4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770651" y="3133011"/>
            <a:ext cx="227929" cy="9144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837175" y="3208087"/>
            <a:ext cx="116963" cy="6245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412899" y="3036998"/>
            <a:ext cx="275794" cy="1106424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491075" y="3142509"/>
            <a:ext cx="141525" cy="7557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447547" y="3337328"/>
            <a:ext cx="4897661" cy="1220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55099" y="2106594"/>
            <a:ext cx="284045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500" dirty="0">
                <a:solidFill>
                  <a:schemeClr val="bg1"/>
                </a:solidFill>
              </a:rPr>
              <a:t>We should continuously </a:t>
            </a:r>
            <a:r>
              <a:rPr lang="en-IN" sz="1500" dirty="0" smtClean="0">
                <a:solidFill>
                  <a:schemeClr val="bg1"/>
                </a:solidFill>
              </a:rPr>
              <a:t/>
            </a:r>
            <a:br>
              <a:rPr lang="en-IN" sz="1500" dirty="0" smtClean="0">
                <a:solidFill>
                  <a:schemeClr val="bg1"/>
                </a:solidFill>
              </a:rPr>
            </a:br>
            <a:r>
              <a:rPr lang="en-IN" sz="1500" dirty="0" smtClean="0">
                <a:solidFill>
                  <a:schemeClr val="bg1"/>
                </a:solidFill>
              </a:rPr>
              <a:t>enable </a:t>
            </a:r>
            <a:r>
              <a:rPr lang="en-IN" sz="1500" dirty="0">
                <a:solidFill>
                  <a:schemeClr val="bg1"/>
                </a:solidFill>
              </a:rPr>
              <a:t>our team to perform </a:t>
            </a:r>
            <a:r>
              <a:rPr lang="en-IN" sz="1500" dirty="0" smtClean="0">
                <a:solidFill>
                  <a:schemeClr val="bg1"/>
                </a:solidFill>
              </a:rPr>
              <a:t/>
            </a:r>
            <a:br>
              <a:rPr lang="en-IN" sz="1500" dirty="0" smtClean="0">
                <a:solidFill>
                  <a:schemeClr val="bg1"/>
                </a:solidFill>
              </a:rPr>
            </a:br>
            <a:r>
              <a:rPr lang="en-IN" sz="1500" dirty="0" smtClean="0">
                <a:solidFill>
                  <a:schemeClr val="bg1"/>
                </a:solidFill>
              </a:rPr>
              <a:t>at </a:t>
            </a:r>
            <a:r>
              <a:rPr lang="en-IN" sz="1500" dirty="0">
                <a:solidFill>
                  <a:schemeClr val="bg1"/>
                </a:solidFill>
              </a:rPr>
              <a:t>the base level and next level to </a:t>
            </a:r>
            <a:r>
              <a:rPr lang="en-IN" sz="1500" dirty="0" smtClean="0">
                <a:solidFill>
                  <a:schemeClr val="bg1"/>
                </a:solidFill>
              </a:rPr>
              <a:t/>
            </a:r>
            <a:br>
              <a:rPr lang="en-IN" sz="1500" dirty="0" smtClean="0">
                <a:solidFill>
                  <a:schemeClr val="bg1"/>
                </a:solidFill>
              </a:rPr>
            </a:br>
            <a:r>
              <a:rPr lang="en-IN" sz="1500" dirty="0" smtClean="0">
                <a:solidFill>
                  <a:schemeClr val="bg1"/>
                </a:solidFill>
              </a:rPr>
              <a:t>support </a:t>
            </a:r>
            <a:r>
              <a:rPr lang="en-IN" sz="1500" dirty="0">
                <a:solidFill>
                  <a:schemeClr val="bg1"/>
                </a:solidFill>
              </a:rPr>
              <a:t>customers’ </a:t>
            </a:r>
            <a:r>
              <a:rPr lang="en-IN" sz="1500" dirty="0" smtClean="0">
                <a:solidFill>
                  <a:schemeClr val="bg1"/>
                </a:solidFill>
              </a:rPr>
              <a:t/>
            </a:r>
            <a:br>
              <a:rPr lang="en-IN" sz="1500" dirty="0" smtClean="0">
                <a:solidFill>
                  <a:schemeClr val="bg1"/>
                </a:solidFill>
              </a:rPr>
            </a:br>
            <a:r>
              <a:rPr lang="en-IN" sz="1500" dirty="0" smtClean="0">
                <a:solidFill>
                  <a:schemeClr val="bg1"/>
                </a:solidFill>
              </a:rPr>
              <a:t>digital transformation</a:t>
            </a:r>
            <a:endParaRPr lang="en-IN" sz="15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89515" y="3807534"/>
            <a:ext cx="28292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dirty="0">
                <a:solidFill>
                  <a:schemeClr val="bg1"/>
                </a:solidFill>
              </a:rPr>
              <a:t>Digital adaptability doesn’t </a:t>
            </a:r>
            <a:r>
              <a:rPr lang="en-IN" sz="1600" dirty="0" smtClean="0">
                <a:solidFill>
                  <a:schemeClr val="bg1"/>
                </a:solidFill>
              </a:rPr>
              <a:t/>
            </a:r>
            <a:br>
              <a:rPr lang="en-IN" sz="1600" dirty="0" smtClean="0">
                <a:solidFill>
                  <a:schemeClr val="bg1"/>
                </a:solidFill>
              </a:rPr>
            </a:br>
            <a:r>
              <a:rPr lang="en-IN" sz="1600" dirty="0" smtClean="0">
                <a:solidFill>
                  <a:schemeClr val="bg1"/>
                </a:solidFill>
              </a:rPr>
              <a:t>mean </a:t>
            </a:r>
            <a:r>
              <a:rPr lang="en-IN" sz="1600" dirty="0">
                <a:solidFill>
                  <a:schemeClr val="bg1"/>
                </a:solidFill>
              </a:rPr>
              <a:t>a separate team focusing </a:t>
            </a:r>
            <a:r>
              <a:rPr lang="en-IN" sz="1600" dirty="0" smtClean="0">
                <a:solidFill>
                  <a:schemeClr val="bg1"/>
                </a:solidFill>
              </a:rPr>
              <a:t/>
            </a:r>
            <a:br>
              <a:rPr lang="en-IN" sz="1600" dirty="0" smtClean="0">
                <a:solidFill>
                  <a:schemeClr val="bg1"/>
                </a:solidFill>
              </a:rPr>
            </a:br>
            <a:r>
              <a:rPr lang="en-IN" sz="1600" dirty="0" smtClean="0">
                <a:solidFill>
                  <a:schemeClr val="bg1"/>
                </a:solidFill>
              </a:rPr>
              <a:t>only </a:t>
            </a:r>
            <a:r>
              <a:rPr lang="en-IN" sz="1600" dirty="0">
                <a:solidFill>
                  <a:schemeClr val="bg1"/>
                </a:solidFill>
              </a:rPr>
              <a:t>on new technologies/new </a:t>
            </a:r>
            <a:r>
              <a:rPr lang="en-IN" sz="1600" dirty="0" smtClean="0">
                <a:solidFill>
                  <a:schemeClr val="bg1"/>
                </a:solidFill>
              </a:rPr>
              <a:t/>
            </a:r>
            <a:br>
              <a:rPr lang="en-IN" sz="1600" dirty="0" smtClean="0">
                <a:solidFill>
                  <a:schemeClr val="bg1"/>
                </a:solidFill>
              </a:rPr>
            </a:br>
            <a:r>
              <a:rPr lang="en-IN" sz="1600" dirty="0" smtClean="0">
                <a:solidFill>
                  <a:schemeClr val="bg1"/>
                </a:solidFill>
              </a:rPr>
              <a:t>ways </a:t>
            </a:r>
            <a:r>
              <a:rPr lang="en-IN" sz="1600" dirty="0">
                <a:solidFill>
                  <a:schemeClr val="bg1"/>
                </a:solidFill>
              </a:rPr>
              <a:t>of working/new skillsets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701" y="2395617"/>
            <a:ext cx="822714" cy="8227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 descr="C:\Pavan\10_InHouse\Corporate_Presentation\images\b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191" y="2379031"/>
            <a:ext cx="845486" cy="8454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Pavan\10_InHouse\Corporate_Presentation\images\coe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595" y="2339655"/>
            <a:ext cx="883594" cy="88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Pavan\10_InHouse\Corporate_Presentation\images\drd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964" y="2344188"/>
            <a:ext cx="906559" cy="90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52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51" y="296980"/>
            <a:ext cx="7719288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5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20" y="311727"/>
            <a:ext cx="7918559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0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2" y="311728"/>
            <a:ext cx="7481455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31" y="223240"/>
            <a:ext cx="5484937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829" y="1430292"/>
            <a:ext cx="3780341" cy="3780341"/>
          </a:xfrm>
          <a:prstGeom prst="rect">
            <a:avLst/>
          </a:prstGeom>
          <a:effectLst>
            <a:outerShdw blurRad="850900" sx="102000" sy="102000" algn="ctr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86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0445" y="151640"/>
            <a:ext cx="83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A21E7C"/>
                </a:solidFill>
              </a:rPr>
              <a:t>Tetra Talent Academy</a:t>
            </a:r>
            <a:endParaRPr lang="en-US" sz="2800" dirty="0">
              <a:solidFill>
                <a:srgbClr val="A21E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207" y="1197448"/>
            <a:ext cx="4714477" cy="4729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reflect </a:t>
            </a:r>
            <a:r>
              <a:rPr lang="en-US" sz="1575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Tetrasoft’s</a:t>
            </a:r>
            <a:r>
              <a:rPr lang="en-US" sz="157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commitment to employees and customers </a:t>
            </a:r>
            <a:r>
              <a:rPr lang="en-US" sz="15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ensuring </a:t>
            </a:r>
            <a:r>
              <a:rPr lang="en-US" sz="1575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continuous learning and development </a:t>
            </a:r>
            <a:r>
              <a:rPr lang="en-US" sz="15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talent pool.</a:t>
            </a:r>
          </a:p>
          <a:p>
            <a:pPr>
              <a:lnSpc>
                <a:spcPct val="150000"/>
              </a:lnSpc>
            </a:pPr>
            <a:endParaRPr lang="en-US" sz="157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57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Areas nurtured: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5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Digital Competence</a:t>
            </a: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Technological</a:t>
            </a: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Expertise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Functional</a:t>
            </a: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Skillsets</a:t>
            </a: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Behavioral</a:t>
            </a: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Leadership</a:t>
            </a:r>
          </a:p>
          <a:p>
            <a:pPr lvl="1">
              <a:lnSpc>
                <a:spcPct val="150000"/>
              </a:lnSpc>
            </a:pPr>
            <a:endParaRPr lang="en-US" sz="157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57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Objectives: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5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Knowledge Management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5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Continuous Learning</a:t>
            </a:r>
          </a:p>
        </p:txBody>
      </p:sp>
      <p:grpSp>
        <p:nvGrpSpPr>
          <p:cNvPr id="10" name="Group 118"/>
          <p:cNvGrpSpPr>
            <a:grpSpLocks/>
          </p:cNvGrpSpPr>
          <p:nvPr/>
        </p:nvGrpSpPr>
        <p:grpSpPr bwMode="auto">
          <a:xfrm>
            <a:off x="6829791" y="1841341"/>
            <a:ext cx="4900245" cy="3430171"/>
            <a:chOff x="3887" y="2640"/>
            <a:chExt cx="1451" cy="1231"/>
          </a:xfrm>
        </p:grpSpPr>
        <p:sp>
          <p:nvSpPr>
            <p:cNvPr id="11" name="Freeform 102"/>
            <p:cNvSpPr>
              <a:spLocks/>
            </p:cNvSpPr>
            <p:nvPr/>
          </p:nvSpPr>
          <p:spPr bwMode="auto">
            <a:xfrm>
              <a:off x="4203" y="2798"/>
              <a:ext cx="805" cy="949"/>
            </a:xfrm>
            <a:custGeom>
              <a:avLst/>
              <a:gdLst>
                <a:gd name="T0" fmla="*/ 305 w 762"/>
                <a:gd name="T1" fmla="*/ 132 h 834"/>
                <a:gd name="T2" fmla="*/ 295 w 762"/>
                <a:gd name="T3" fmla="*/ 63 h 834"/>
                <a:gd name="T4" fmla="*/ 332 w 762"/>
                <a:gd name="T5" fmla="*/ 7 h 834"/>
                <a:gd name="T6" fmla="*/ 417 w 762"/>
                <a:gd name="T7" fmla="*/ 1 h 834"/>
                <a:gd name="T8" fmla="*/ 459 w 762"/>
                <a:gd name="T9" fmla="*/ 33 h 834"/>
                <a:gd name="T10" fmla="*/ 469 w 762"/>
                <a:gd name="T11" fmla="*/ 90 h 834"/>
                <a:gd name="T12" fmla="*/ 461 w 762"/>
                <a:gd name="T13" fmla="*/ 151 h 834"/>
                <a:gd name="T14" fmla="*/ 502 w 762"/>
                <a:gd name="T15" fmla="*/ 188 h 834"/>
                <a:gd name="T16" fmla="*/ 564 w 762"/>
                <a:gd name="T17" fmla="*/ 203 h 834"/>
                <a:gd name="T18" fmla="*/ 591 w 762"/>
                <a:gd name="T19" fmla="*/ 231 h 834"/>
                <a:gd name="T20" fmla="*/ 592 w 762"/>
                <a:gd name="T21" fmla="*/ 272 h 834"/>
                <a:gd name="T22" fmla="*/ 616 w 762"/>
                <a:gd name="T23" fmla="*/ 308 h 834"/>
                <a:gd name="T24" fmla="*/ 666 w 762"/>
                <a:gd name="T25" fmla="*/ 315 h 834"/>
                <a:gd name="T26" fmla="*/ 720 w 762"/>
                <a:gd name="T27" fmla="*/ 312 h 834"/>
                <a:gd name="T28" fmla="*/ 752 w 762"/>
                <a:gd name="T29" fmla="*/ 330 h 834"/>
                <a:gd name="T30" fmla="*/ 760 w 762"/>
                <a:gd name="T31" fmla="*/ 393 h 834"/>
                <a:gd name="T32" fmla="*/ 752 w 762"/>
                <a:gd name="T33" fmla="*/ 478 h 834"/>
                <a:gd name="T34" fmla="*/ 719 w 762"/>
                <a:gd name="T35" fmla="*/ 498 h 834"/>
                <a:gd name="T36" fmla="*/ 661 w 762"/>
                <a:gd name="T37" fmla="*/ 495 h 834"/>
                <a:gd name="T38" fmla="*/ 618 w 762"/>
                <a:gd name="T39" fmla="*/ 502 h 834"/>
                <a:gd name="T40" fmla="*/ 593 w 762"/>
                <a:gd name="T41" fmla="*/ 526 h 834"/>
                <a:gd name="T42" fmla="*/ 591 w 762"/>
                <a:gd name="T43" fmla="*/ 574 h 834"/>
                <a:gd name="T44" fmla="*/ 563 w 762"/>
                <a:gd name="T45" fmla="*/ 607 h 834"/>
                <a:gd name="T46" fmla="*/ 513 w 762"/>
                <a:gd name="T47" fmla="*/ 619 h 834"/>
                <a:gd name="T48" fmla="*/ 469 w 762"/>
                <a:gd name="T49" fmla="*/ 642 h 834"/>
                <a:gd name="T50" fmla="*/ 459 w 762"/>
                <a:gd name="T51" fmla="*/ 688 h 834"/>
                <a:gd name="T52" fmla="*/ 469 w 762"/>
                <a:gd name="T53" fmla="*/ 746 h 834"/>
                <a:gd name="T54" fmla="*/ 448 w 762"/>
                <a:gd name="T55" fmla="*/ 800 h 834"/>
                <a:gd name="T56" fmla="*/ 411 w 762"/>
                <a:gd name="T57" fmla="*/ 829 h 834"/>
                <a:gd name="T58" fmla="*/ 354 w 762"/>
                <a:gd name="T59" fmla="*/ 832 h 834"/>
                <a:gd name="T60" fmla="*/ 312 w 762"/>
                <a:gd name="T61" fmla="*/ 811 h 834"/>
                <a:gd name="T62" fmla="*/ 292 w 762"/>
                <a:gd name="T63" fmla="*/ 769 h 834"/>
                <a:gd name="T64" fmla="*/ 297 w 762"/>
                <a:gd name="T65" fmla="*/ 721 h 834"/>
                <a:gd name="T66" fmla="*/ 300 w 762"/>
                <a:gd name="T67" fmla="*/ 679 h 834"/>
                <a:gd name="T68" fmla="*/ 271 w 762"/>
                <a:gd name="T69" fmla="*/ 648 h 834"/>
                <a:gd name="T70" fmla="*/ 225 w 762"/>
                <a:gd name="T71" fmla="*/ 636 h 834"/>
                <a:gd name="T72" fmla="*/ 180 w 762"/>
                <a:gd name="T73" fmla="*/ 618 h 834"/>
                <a:gd name="T74" fmla="*/ 168 w 762"/>
                <a:gd name="T75" fmla="*/ 570 h 834"/>
                <a:gd name="T76" fmla="*/ 154 w 762"/>
                <a:gd name="T77" fmla="*/ 530 h 834"/>
                <a:gd name="T78" fmla="*/ 109 w 762"/>
                <a:gd name="T79" fmla="*/ 516 h 834"/>
                <a:gd name="T80" fmla="*/ 63 w 762"/>
                <a:gd name="T81" fmla="*/ 520 h 834"/>
                <a:gd name="T82" fmla="*/ 14 w 762"/>
                <a:gd name="T83" fmla="*/ 508 h 834"/>
                <a:gd name="T84" fmla="*/ 0 w 762"/>
                <a:gd name="T85" fmla="*/ 451 h 834"/>
                <a:gd name="T86" fmla="*/ 3 w 762"/>
                <a:gd name="T87" fmla="*/ 372 h 834"/>
                <a:gd name="T88" fmla="*/ 18 w 762"/>
                <a:gd name="T89" fmla="*/ 324 h 834"/>
                <a:gd name="T90" fmla="*/ 56 w 762"/>
                <a:gd name="T91" fmla="*/ 312 h 834"/>
                <a:gd name="T92" fmla="*/ 112 w 762"/>
                <a:gd name="T93" fmla="*/ 315 h 834"/>
                <a:gd name="T94" fmla="*/ 162 w 762"/>
                <a:gd name="T95" fmla="*/ 297 h 834"/>
                <a:gd name="T96" fmla="*/ 171 w 762"/>
                <a:gd name="T97" fmla="*/ 252 h 834"/>
                <a:gd name="T98" fmla="*/ 189 w 762"/>
                <a:gd name="T99" fmla="*/ 208 h 834"/>
                <a:gd name="T100" fmla="*/ 241 w 762"/>
                <a:gd name="T101" fmla="*/ 193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62" h="834">
                  <a:moveTo>
                    <a:pt x="289" y="174"/>
                  </a:moveTo>
                  <a:lnTo>
                    <a:pt x="297" y="164"/>
                  </a:lnTo>
                  <a:lnTo>
                    <a:pt x="302" y="155"/>
                  </a:lnTo>
                  <a:lnTo>
                    <a:pt x="305" y="145"/>
                  </a:lnTo>
                  <a:lnTo>
                    <a:pt x="305" y="132"/>
                  </a:lnTo>
                  <a:lnTo>
                    <a:pt x="301" y="117"/>
                  </a:lnTo>
                  <a:lnTo>
                    <a:pt x="298" y="105"/>
                  </a:lnTo>
                  <a:lnTo>
                    <a:pt x="295" y="90"/>
                  </a:lnTo>
                  <a:lnTo>
                    <a:pt x="292" y="73"/>
                  </a:lnTo>
                  <a:lnTo>
                    <a:pt x="295" y="63"/>
                  </a:lnTo>
                  <a:lnTo>
                    <a:pt x="298" y="51"/>
                  </a:lnTo>
                  <a:lnTo>
                    <a:pt x="304" y="37"/>
                  </a:lnTo>
                  <a:lnTo>
                    <a:pt x="312" y="25"/>
                  </a:lnTo>
                  <a:lnTo>
                    <a:pt x="323" y="15"/>
                  </a:lnTo>
                  <a:lnTo>
                    <a:pt x="332" y="7"/>
                  </a:lnTo>
                  <a:lnTo>
                    <a:pt x="345" y="3"/>
                  </a:lnTo>
                  <a:lnTo>
                    <a:pt x="360" y="0"/>
                  </a:lnTo>
                  <a:lnTo>
                    <a:pt x="377" y="0"/>
                  </a:lnTo>
                  <a:lnTo>
                    <a:pt x="399" y="0"/>
                  </a:lnTo>
                  <a:lnTo>
                    <a:pt x="417" y="1"/>
                  </a:lnTo>
                  <a:lnTo>
                    <a:pt x="427" y="5"/>
                  </a:lnTo>
                  <a:lnTo>
                    <a:pt x="435" y="9"/>
                  </a:lnTo>
                  <a:lnTo>
                    <a:pt x="443" y="15"/>
                  </a:lnTo>
                  <a:lnTo>
                    <a:pt x="452" y="23"/>
                  </a:lnTo>
                  <a:lnTo>
                    <a:pt x="459" y="33"/>
                  </a:lnTo>
                  <a:lnTo>
                    <a:pt x="465" y="43"/>
                  </a:lnTo>
                  <a:lnTo>
                    <a:pt x="468" y="51"/>
                  </a:lnTo>
                  <a:lnTo>
                    <a:pt x="471" y="66"/>
                  </a:lnTo>
                  <a:lnTo>
                    <a:pt x="471" y="78"/>
                  </a:lnTo>
                  <a:lnTo>
                    <a:pt x="469" y="90"/>
                  </a:lnTo>
                  <a:lnTo>
                    <a:pt x="466" y="100"/>
                  </a:lnTo>
                  <a:lnTo>
                    <a:pt x="464" y="115"/>
                  </a:lnTo>
                  <a:lnTo>
                    <a:pt x="459" y="132"/>
                  </a:lnTo>
                  <a:lnTo>
                    <a:pt x="458" y="141"/>
                  </a:lnTo>
                  <a:lnTo>
                    <a:pt x="461" y="151"/>
                  </a:lnTo>
                  <a:lnTo>
                    <a:pt x="464" y="159"/>
                  </a:lnTo>
                  <a:lnTo>
                    <a:pt x="471" y="168"/>
                  </a:lnTo>
                  <a:lnTo>
                    <a:pt x="480" y="176"/>
                  </a:lnTo>
                  <a:lnTo>
                    <a:pt x="489" y="183"/>
                  </a:lnTo>
                  <a:lnTo>
                    <a:pt x="502" y="188"/>
                  </a:lnTo>
                  <a:lnTo>
                    <a:pt x="515" y="191"/>
                  </a:lnTo>
                  <a:lnTo>
                    <a:pt x="528" y="194"/>
                  </a:lnTo>
                  <a:lnTo>
                    <a:pt x="540" y="196"/>
                  </a:lnTo>
                  <a:lnTo>
                    <a:pt x="554" y="199"/>
                  </a:lnTo>
                  <a:lnTo>
                    <a:pt x="564" y="203"/>
                  </a:lnTo>
                  <a:lnTo>
                    <a:pt x="573" y="207"/>
                  </a:lnTo>
                  <a:lnTo>
                    <a:pt x="579" y="212"/>
                  </a:lnTo>
                  <a:lnTo>
                    <a:pt x="585" y="217"/>
                  </a:lnTo>
                  <a:lnTo>
                    <a:pt x="588" y="224"/>
                  </a:lnTo>
                  <a:lnTo>
                    <a:pt x="591" y="231"/>
                  </a:lnTo>
                  <a:lnTo>
                    <a:pt x="592" y="238"/>
                  </a:lnTo>
                  <a:lnTo>
                    <a:pt x="593" y="245"/>
                  </a:lnTo>
                  <a:lnTo>
                    <a:pt x="593" y="254"/>
                  </a:lnTo>
                  <a:lnTo>
                    <a:pt x="592" y="264"/>
                  </a:lnTo>
                  <a:lnTo>
                    <a:pt x="592" y="272"/>
                  </a:lnTo>
                  <a:lnTo>
                    <a:pt x="594" y="281"/>
                  </a:lnTo>
                  <a:lnTo>
                    <a:pt x="598" y="289"/>
                  </a:lnTo>
                  <a:lnTo>
                    <a:pt x="603" y="297"/>
                  </a:lnTo>
                  <a:lnTo>
                    <a:pt x="609" y="302"/>
                  </a:lnTo>
                  <a:lnTo>
                    <a:pt x="616" y="308"/>
                  </a:lnTo>
                  <a:lnTo>
                    <a:pt x="624" y="312"/>
                  </a:lnTo>
                  <a:lnTo>
                    <a:pt x="636" y="314"/>
                  </a:lnTo>
                  <a:lnTo>
                    <a:pt x="646" y="315"/>
                  </a:lnTo>
                  <a:lnTo>
                    <a:pt x="655" y="315"/>
                  </a:lnTo>
                  <a:lnTo>
                    <a:pt x="666" y="315"/>
                  </a:lnTo>
                  <a:lnTo>
                    <a:pt x="679" y="314"/>
                  </a:lnTo>
                  <a:lnTo>
                    <a:pt x="689" y="313"/>
                  </a:lnTo>
                  <a:lnTo>
                    <a:pt x="700" y="312"/>
                  </a:lnTo>
                  <a:lnTo>
                    <a:pt x="709" y="312"/>
                  </a:lnTo>
                  <a:lnTo>
                    <a:pt x="720" y="312"/>
                  </a:lnTo>
                  <a:lnTo>
                    <a:pt x="726" y="313"/>
                  </a:lnTo>
                  <a:lnTo>
                    <a:pt x="733" y="315"/>
                  </a:lnTo>
                  <a:lnTo>
                    <a:pt x="739" y="318"/>
                  </a:lnTo>
                  <a:lnTo>
                    <a:pt x="747" y="324"/>
                  </a:lnTo>
                  <a:lnTo>
                    <a:pt x="752" y="330"/>
                  </a:lnTo>
                  <a:lnTo>
                    <a:pt x="756" y="339"/>
                  </a:lnTo>
                  <a:lnTo>
                    <a:pt x="758" y="346"/>
                  </a:lnTo>
                  <a:lnTo>
                    <a:pt x="759" y="356"/>
                  </a:lnTo>
                  <a:lnTo>
                    <a:pt x="761" y="373"/>
                  </a:lnTo>
                  <a:lnTo>
                    <a:pt x="760" y="393"/>
                  </a:lnTo>
                  <a:lnTo>
                    <a:pt x="761" y="414"/>
                  </a:lnTo>
                  <a:lnTo>
                    <a:pt x="758" y="439"/>
                  </a:lnTo>
                  <a:lnTo>
                    <a:pt x="757" y="457"/>
                  </a:lnTo>
                  <a:lnTo>
                    <a:pt x="755" y="470"/>
                  </a:lnTo>
                  <a:lnTo>
                    <a:pt x="752" y="478"/>
                  </a:lnTo>
                  <a:lnTo>
                    <a:pt x="748" y="485"/>
                  </a:lnTo>
                  <a:lnTo>
                    <a:pt x="742" y="490"/>
                  </a:lnTo>
                  <a:lnTo>
                    <a:pt x="735" y="494"/>
                  </a:lnTo>
                  <a:lnTo>
                    <a:pt x="727" y="496"/>
                  </a:lnTo>
                  <a:lnTo>
                    <a:pt x="719" y="498"/>
                  </a:lnTo>
                  <a:lnTo>
                    <a:pt x="705" y="499"/>
                  </a:lnTo>
                  <a:lnTo>
                    <a:pt x="691" y="498"/>
                  </a:lnTo>
                  <a:lnTo>
                    <a:pt x="681" y="496"/>
                  </a:lnTo>
                  <a:lnTo>
                    <a:pt x="672" y="496"/>
                  </a:lnTo>
                  <a:lnTo>
                    <a:pt x="661" y="495"/>
                  </a:lnTo>
                  <a:lnTo>
                    <a:pt x="652" y="495"/>
                  </a:lnTo>
                  <a:lnTo>
                    <a:pt x="643" y="496"/>
                  </a:lnTo>
                  <a:lnTo>
                    <a:pt x="634" y="496"/>
                  </a:lnTo>
                  <a:lnTo>
                    <a:pt x="624" y="499"/>
                  </a:lnTo>
                  <a:lnTo>
                    <a:pt x="618" y="502"/>
                  </a:lnTo>
                  <a:lnTo>
                    <a:pt x="613" y="504"/>
                  </a:lnTo>
                  <a:lnTo>
                    <a:pt x="605" y="508"/>
                  </a:lnTo>
                  <a:lnTo>
                    <a:pt x="600" y="514"/>
                  </a:lnTo>
                  <a:lnTo>
                    <a:pt x="597" y="520"/>
                  </a:lnTo>
                  <a:lnTo>
                    <a:pt x="593" y="526"/>
                  </a:lnTo>
                  <a:lnTo>
                    <a:pt x="591" y="533"/>
                  </a:lnTo>
                  <a:lnTo>
                    <a:pt x="591" y="540"/>
                  </a:lnTo>
                  <a:lnTo>
                    <a:pt x="591" y="547"/>
                  </a:lnTo>
                  <a:lnTo>
                    <a:pt x="591" y="561"/>
                  </a:lnTo>
                  <a:lnTo>
                    <a:pt x="591" y="574"/>
                  </a:lnTo>
                  <a:lnTo>
                    <a:pt x="587" y="584"/>
                  </a:lnTo>
                  <a:lnTo>
                    <a:pt x="584" y="592"/>
                  </a:lnTo>
                  <a:lnTo>
                    <a:pt x="579" y="598"/>
                  </a:lnTo>
                  <a:lnTo>
                    <a:pt x="570" y="603"/>
                  </a:lnTo>
                  <a:lnTo>
                    <a:pt x="563" y="607"/>
                  </a:lnTo>
                  <a:lnTo>
                    <a:pt x="554" y="610"/>
                  </a:lnTo>
                  <a:lnTo>
                    <a:pt x="543" y="612"/>
                  </a:lnTo>
                  <a:lnTo>
                    <a:pt x="534" y="615"/>
                  </a:lnTo>
                  <a:lnTo>
                    <a:pt x="522" y="617"/>
                  </a:lnTo>
                  <a:lnTo>
                    <a:pt x="513" y="619"/>
                  </a:lnTo>
                  <a:lnTo>
                    <a:pt x="502" y="621"/>
                  </a:lnTo>
                  <a:lnTo>
                    <a:pt x="494" y="625"/>
                  </a:lnTo>
                  <a:lnTo>
                    <a:pt x="484" y="629"/>
                  </a:lnTo>
                  <a:lnTo>
                    <a:pt x="475" y="634"/>
                  </a:lnTo>
                  <a:lnTo>
                    <a:pt x="469" y="642"/>
                  </a:lnTo>
                  <a:lnTo>
                    <a:pt x="463" y="650"/>
                  </a:lnTo>
                  <a:lnTo>
                    <a:pt x="458" y="660"/>
                  </a:lnTo>
                  <a:lnTo>
                    <a:pt x="457" y="669"/>
                  </a:lnTo>
                  <a:lnTo>
                    <a:pt x="458" y="679"/>
                  </a:lnTo>
                  <a:lnTo>
                    <a:pt x="459" y="688"/>
                  </a:lnTo>
                  <a:lnTo>
                    <a:pt x="462" y="698"/>
                  </a:lnTo>
                  <a:lnTo>
                    <a:pt x="465" y="709"/>
                  </a:lnTo>
                  <a:lnTo>
                    <a:pt x="466" y="720"/>
                  </a:lnTo>
                  <a:lnTo>
                    <a:pt x="469" y="733"/>
                  </a:lnTo>
                  <a:lnTo>
                    <a:pt x="469" y="746"/>
                  </a:lnTo>
                  <a:lnTo>
                    <a:pt x="466" y="759"/>
                  </a:lnTo>
                  <a:lnTo>
                    <a:pt x="463" y="769"/>
                  </a:lnTo>
                  <a:lnTo>
                    <a:pt x="459" y="779"/>
                  </a:lnTo>
                  <a:lnTo>
                    <a:pt x="455" y="788"/>
                  </a:lnTo>
                  <a:lnTo>
                    <a:pt x="448" y="800"/>
                  </a:lnTo>
                  <a:lnTo>
                    <a:pt x="441" y="808"/>
                  </a:lnTo>
                  <a:lnTo>
                    <a:pt x="435" y="814"/>
                  </a:lnTo>
                  <a:lnTo>
                    <a:pt x="427" y="820"/>
                  </a:lnTo>
                  <a:lnTo>
                    <a:pt x="419" y="826"/>
                  </a:lnTo>
                  <a:lnTo>
                    <a:pt x="411" y="829"/>
                  </a:lnTo>
                  <a:lnTo>
                    <a:pt x="404" y="830"/>
                  </a:lnTo>
                  <a:lnTo>
                    <a:pt x="392" y="832"/>
                  </a:lnTo>
                  <a:lnTo>
                    <a:pt x="379" y="833"/>
                  </a:lnTo>
                  <a:lnTo>
                    <a:pt x="362" y="832"/>
                  </a:lnTo>
                  <a:lnTo>
                    <a:pt x="354" y="832"/>
                  </a:lnTo>
                  <a:lnTo>
                    <a:pt x="344" y="830"/>
                  </a:lnTo>
                  <a:lnTo>
                    <a:pt x="334" y="827"/>
                  </a:lnTo>
                  <a:lnTo>
                    <a:pt x="324" y="822"/>
                  </a:lnTo>
                  <a:lnTo>
                    <a:pt x="318" y="817"/>
                  </a:lnTo>
                  <a:lnTo>
                    <a:pt x="312" y="811"/>
                  </a:lnTo>
                  <a:lnTo>
                    <a:pt x="306" y="805"/>
                  </a:lnTo>
                  <a:lnTo>
                    <a:pt x="301" y="796"/>
                  </a:lnTo>
                  <a:lnTo>
                    <a:pt x="297" y="789"/>
                  </a:lnTo>
                  <a:lnTo>
                    <a:pt x="293" y="780"/>
                  </a:lnTo>
                  <a:lnTo>
                    <a:pt x="292" y="769"/>
                  </a:lnTo>
                  <a:lnTo>
                    <a:pt x="291" y="762"/>
                  </a:lnTo>
                  <a:lnTo>
                    <a:pt x="291" y="751"/>
                  </a:lnTo>
                  <a:lnTo>
                    <a:pt x="292" y="742"/>
                  </a:lnTo>
                  <a:lnTo>
                    <a:pt x="295" y="733"/>
                  </a:lnTo>
                  <a:lnTo>
                    <a:pt x="297" y="721"/>
                  </a:lnTo>
                  <a:lnTo>
                    <a:pt x="300" y="711"/>
                  </a:lnTo>
                  <a:lnTo>
                    <a:pt x="301" y="701"/>
                  </a:lnTo>
                  <a:lnTo>
                    <a:pt x="302" y="693"/>
                  </a:lnTo>
                  <a:lnTo>
                    <a:pt x="301" y="685"/>
                  </a:lnTo>
                  <a:lnTo>
                    <a:pt x="300" y="679"/>
                  </a:lnTo>
                  <a:lnTo>
                    <a:pt x="295" y="670"/>
                  </a:lnTo>
                  <a:lnTo>
                    <a:pt x="290" y="664"/>
                  </a:lnTo>
                  <a:lnTo>
                    <a:pt x="284" y="657"/>
                  </a:lnTo>
                  <a:lnTo>
                    <a:pt x="278" y="652"/>
                  </a:lnTo>
                  <a:lnTo>
                    <a:pt x="271" y="648"/>
                  </a:lnTo>
                  <a:lnTo>
                    <a:pt x="262" y="644"/>
                  </a:lnTo>
                  <a:lnTo>
                    <a:pt x="253" y="642"/>
                  </a:lnTo>
                  <a:lnTo>
                    <a:pt x="243" y="640"/>
                  </a:lnTo>
                  <a:lnTo>
                    <a:pt x="233" y="638"/>
                  </a:lnTo>
                  <a:lnTo>
                    <a:pt x="225" y="636"/>
                  </a:lnTo>
                  <a:lnTo>
                    <a:pt x="214" y="634"/>
                  </a:lnTo>
                  <a:lnTo>
                    <a:pt x="205" y="630"/>
                  </a:lnTo>
                  <a:lnTo>
                    <a:pt x="194" y="627"/>
                  </a:lnTo>
                  <a:lnTo>
                    <a:pt x="186" y="623"/>
                  </a:lnTo>
                  <a:lnTo>
                    <a:pt x="180" y="618"/>
                  </a:lnTo>
                  <a:lnTo>
                    <a:pt x="174" y="611"/>
                  </a:lnTo>
                  <a:lnTo>
                    <a:pt x="171" y="602"/>
                  </a:lnTo>
                  <a:lnTo>
                    <a:pt x="168" y="590"/>
                  </a:lnTo>
                  <a:lnTo>
                    <a:pt x="167" y="580"/>
                  </a:lnTo>
                  <a:lnTo>
                    <a:pt x="168" y="570"/>
                  </a:lnTo>
                  <a:lnTo>
                    <a:pt x="169" y="562"/>
                  </a:lnTo>
                  <a:lnTo>
                    <a:pt x="168" y="552"/>
                  </a:lnTo>
                  <a:lnTo>
                    <a:pt x="165" y="544"/>
                  </a:lnTo>
                  <a:lnTo>
                    <a:pt x="160" y="536"/>
                  </a:lnTo>
                  <a:lnTo>
                    <a:pt x="154" y="530"/>
                  </a:lnTo>
                  <a:lnTo>
                    <a:pt x="147" y="525"/>
                  </a:lnTo>
                  <a:lnTo>
                    <a:pt x="138" y="522"/>
                  </a:lnTo>
                  <a:lnTo>
                    <a:pt x="129" y="518"/>
                  </a:lnTo>
                  <a:lnTo>
                    <a:pt x="118" y="517"/>
                  </a:lnTo>
                  <a:lnTo>
                    <a:pt x="109" y="516"/>
                  </a:lnTo>
                  <a:lnTo>
                    <a:pt x="99" y="516"/>
                  </a:lnTo>
                  <a:lnTo>
                    <a:pt x="90" y="517"/>
                  </a:lnTo>
                  <a:lnTo>
                    <a:pt x="81" y="517"/>
                  </a:lnTo>
                  <a:lnTo>
                    <a:pt x="72" y="519"/>
                  </a:lnTo>
                  <a:lnTo>
                    <a:pt x="63" y="520"/>
                  </a:lnTo>
                  <a:lnTo>
                    <a:pt x="48" y="520"/>
                  </a:lnTo>
                  <a:lnTo>
                    <a:pt x="39" y="519"/>
                  </a:lnTo>
                  <a:lnTo>
                    <a:pt x="29" y="517"/>
                  </a:lnTo>
                  <a:lnTo>
                    <a:pt x="22" y="514"/>
                  </a:lnTo>
                  <a:lnTo>
                    <a:pt x="14" y="508"/>
                  </a:lnTo>
                  <a:lnTo>
                    <a:pt x="9" y="501"/>
                  </a:lnTo>
                  <a:lnTo>
                    <a:pt x="6" y="494"/>
                  </a:lnTo>
                  <a:lnTo>
                    <a:pt x="1" y="480"/>
                  </a:lnTo>
                  <a:lnTo>
                    <a:pt x="0" y="466"/>
                  </a:lnTo>
                  <a:lnTo>
                    <a:pt x="0" y="451"/>
                  </a:lnTo>
                  <a:lnTo>
                    <a:pt x="0" y="434"/>
                  </a:lnTo>
                  <a:lnTo>
                    <a:pt x="0" y="418"/>
                  </a:lnTo>
                  <a:lnTo>
                    <a:pt x="1" y="402"/>
                  </a:lnTo>
                  <a:lnTo>
                    <a:pt x="2" y="387"/>
                  </a:lnTo>
                  <a:lnTo>
                    <a:pt x="3" y="372"/>
                  </a:lnTo>
                  <a:lnTo>
                    <a:pt x="5" y="360"/>
                  </a:lnTo>
                  <a:lnTo>
                    <a:pt x="6" y="347"/>
                  </a:lnTo>
                  <a:lnTo>
                    <a:pt x="9" y="336"/>
                  </a:lnTo>
                  <a:lnTo>
                    <a:pt x="12" y="330"/>
                  </a:lnTo>
                  <a:lnTo>
                    <a:pt x="18" y="324"/>
                  </a:lnTo>
                  <a:lnTo>
                    <a:pt x="23" y="320"/>
                  </a:lnTo>
                  <a:lnTo>
                    <a:pt x="30" y="315"/>
                  </a:lnTo>
                  <a:lnTo>
                    <a:pt x="36" y="314"/>
                  </a:lnTo>
                  <a:lnTo>
                    <a:pt x="45" y="312"/>
                  </a:lnTo>
                  <a:lnTo>
                    <a:pt x="56" y="312"/>
                  </a:lnTo>
                  <a:lnTo>
                    <a:pt x="65" y="312"/>
                  </a:lnTo>
                  <a:lnTo>
                    <a:pt x="78" y="314"/>
                  </a:lnTo>
                  <a:lnTo>
                    <a:pt x="90" y="314"/>
                  </a:lnTo>
                  <a:lnTo>
                    <a:pt x="99" y="315"/>
                  </a:lnTo>
                  <a:lnTo>
                    <a:pt x="112" y="315"/>
                  </a:lnTo>
                  <a:lnTo>
                    <a:pt x="126" y="314"/>
                  </a:lnTo>
                  <a:lnTo>
                    <a:pt x="137" y="312"/>
                  </a:lnTo>
                  <a:lnTo>
                    <a:pt x="147" y="307"/>
                  </a:lnTo>
                  <a:lnTo>
                    <a:pt x="154" y="303"/>
                  </a:lnTo>
                  <a:lnTo>
                    <a:pt x="162" y="297"/>
                  </a:lnTo>
                  <a:lnTo>
                    <a:pt x="167" y="288"/>
                  </a:lnTo>
                  <a:lnTo>
                    <a:pt x="171" y="280"/>
                  </a:lnTo>
                  <a:lnTo>
                    <a:pt x="172" y="271"/>
                  </a:lnTo>
                  <a:lnTo>
                    <a:pt x="172" y="264"/>
                  </a:lnTo>
                  <a:lnTo>
                    <a:pt x="171" y="252"/>
                  </a:lnTo>
                  <a:lnTo>
                    <a:pt x="172" y="240"/>
                  </a:lnTo>
                  <a:lnTo>
                    <a:pt x="174" y="230"/>
                  </a:lnTo>
                  <a:lnTo>
                    <a:pt x="177" y="222"/>
                  </a:lnTo>
                  <a:lnTo>
                    <a:pt x="181" y="215"/>
                  </a:lnTo>
                  <a:lnTo>
                    <a:pt x="189" y="208"/>
                  </a:lnTo>
                  <a:lnTo>
                    <a:pt x="198" y="204"/>
                  </a:lnTo>
                  <a:lnTo>
                    <a:pt x="209" y="200"/>
                  </a:lnTo>
                  <a:lnTo>
                    <a:pt x="220" y="197"/>
                  </a:lnTo>
                  <a:lnTo>
                    <a:pt x="230" y="195"/>
                  </a:lnTo>
                  <a:lnTo>
                    <a:pt x="241" y="193"/>
                  </a:lnTo>
                  <a:lnTo>
                    <a:pt x="253" y="191"/>
                  </a:lnTo>
                  <a:lnTo>
                    <a:pt x="266" y="187"/>
                  </a:lnTo>
                  <a:lnTo>
                    <a:pt x="278" y="182"/>
                  </a:lnTo>
                  <a:lnTo>
                    <a:pt x="289" y="174"/>
                  </a:lnTo>
                </a:path>
              </a:pathLst>
            </a:custGeom>
            <a:solidFill>
              <a:srgbClr val="00CC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" name="Freeform 104"/>
            <p:cNvSpPr>
              <a:spLocks/>
            </p:cNvSpPr>
            <p:nvPr/>
          </p:nvSpPr>
          <p:spPr bwMode="auto">
            <a:xfrm>
              <a:off x="3888" y="2640"/>
              <a:ext cx="725" cy="634"/>
            </a:xfrm>
            <a:custGeom>
              <a:avLst/>
              <a:gdLst>
                <a:gd name="T0" fmla="*/ 685 w 686"/>
                <a:gd name="T1" fmla="*/ 0 h 557"/>
                <a:gd name="T2" fmla="*/ 0 w 686"/>
                <a:gd name="T3" fmla="*/ 556 h 557"/>
                <a:gd name="T4" fmla="*/ 64 w 686"/>
                <a:gd name="T5" fmla="*/ 545 h 557"/>
                <a:gd name="T6" fmla="*/ 62 w 686"/>
                <a:gd name="T7" fmla="*/ 527 h 557"/>
                <a:gd name="T8" fmla="*/ 55 w 686"/>
                <a:gd name="T9" fmla="*/ 502 h 557"/>
                <a:gd name="T10" fmla="*/ 53 w 686"/>
                <a:gd name="T11" fmla="*/ 482 h 557"/>
                <a:gd name="T12" fmla="*/ 57 w 686"/>
                <a:gd name="T13" fmla="*/ 461 h 557"/>
                <a:gd name="T14" fmla="*/ 72 w 686"/>
                <a:gd name="T15" fmla="*/ 443 h 557"/>
                <a:gd name="T16" fmla="*/ 89 w 686"/>
                <a:gd name="T17" fmla="*/ 430 h 557"/>
                <a:gd name="T18" fmla="*/ 111 w 686"/>
                <a:gd name="T19" fmla="*/ 423 h 557"/>
                <a:gd name="T20" fmla="*/ 141 w 686"/>
                <a:gd name="T21" fmla="*/ 424 h 557"/>
                <a:gd name="T22" fmla="*/ 162 w 686"/>
                <a:gd name="T23" fmla="*/ 429 h 557"/>
                <a:gd name="T24" fmla="*/ 182 w 686"/>
                <a:gd name="T25" fmla="*/ 443 h 557"/>
                <a:gd name="T26" fmla="*/ 195 w 686"/>
                <a:gd name="T27" fmla="*/ 459 h 557"/>
                <a:gd name="T28" fmla="*/ 201 w 686"/>
                <a:gd name="T29" fmla="*/ 478 h 557"/>
                <a:gd name="T30" fmla="*/ 200 w 686"/>
                <a:gd name="T31" fmla="*/ 498 h 557"/>
                <a:gd name="T32" fmla="*/ 195 w 686"/>
                <a:gd name="T33" fmla="*/ 516 h 557"/>
                <a:gd name="T34" fmla="*/ 190 w 686"/>
                <a:gd name="T35" fmla="*/ 535 h 557"/>
                <a:gd name="T36" fmla="*/ 193 w 686"/>
                <a:gd name="T37" fmla="*/ 553 h 557"/>
                <a:gd name="T38" fmla="*/ 306 w 686"/>
                <a:gd name="T39" fmla="*/ 534 h 557"/>
                <a:gd name="T40" fmla="*/ 308 w 686"/>
                <a:gd name="T41" fmla="*/ 509 h 557"/>
                <a:gd name="T42" fmla="*/ 309 w 686"/>
                <a:gd name="T43" fmla="*/ 488 h 557"/>
                <a:gd name="T44" fmla="*/ 315 w 686"/>
                <a:gd name="T45" fmla="*/ 471 h 557"/>
                <a:gd name="T46" fmla="*/ 324 w 686"/>
                <a:gd name="T47" fmla="*/ 459 h 557"/>
                <a:gd name="T48" fmla="*/ 339 w 686"/>
                <a:gd name="T49" fmla="*/ 452 h 557"/>
                <a:gd name="T50" fmla="*/ 355 w 686"/>
                <a:gd name="T51" fmla="*/ 450 h 557"/>
                <a:gd name="T52" fmla="*/ 375 w 686"/>
                <a:gd name="T53" fmla="*/ 451 h 557"/>
                <a:gd name="T54" fmla="*/ 392 w 686"/>
                <a:gd name="T55" fmla="*/ 453 h 557"/>
                <a:gd name="T56" fmla="*/ 414 w 686"/>
                <a:gd name="T57" fmla="*/ 454 h 557"/>
                <a:gd name="T58" fmla="*/ 435 w 686"/>
                <a:gd name="T59" fmla="*/ 451 h 557"/>
                <a:gd name="T60" fmla="*/ 453 w 686"/>
                <a:gd name="T61" fmla="*/ 444 h 557"/>
                <a:gd name="T62" fmla="*/ 467 w 686"/>
                <a:gd name="T63" fmla="*/ 432 h 557"/>
                <a:gd name="T64" fmla="*/ 474 w 686"/>
                <a:gd name="T65" fmla="*/ 417 h 557"/>
                <a:gd name="T66" fmla="*/ 474 w 686"/>
                <a:gd name="T67" fmla="*/ 399 h 557"/>
                <a:gd name="T68" fmla="*/ 474 w 686"/>
                <a:gd name="T69" fmla="*/ 379 h 557"/>
                <a:gd name="T70" fmla="*/ 479 w 686"/>
                <a:gd name="T71" fmla="*/ 363 h 557"/>
                <a:gd name="T72" fmla="*/ 487 w 686"/>
                <a:gd name="T73" fmla="*/ 351 h 557"/>
                <a:gd name="T74" fmla="*/ 504 w 686"/>
                <a:gd name="T75" fmla="*/ 342 h 557"/>
                <a:gd name="T76" fmla="*/ 522 w 686"/>
                <a:gd name="T77" fmla="*/ 336 h 557"/>
                <a:gd name="T78" fmla="*/ 544 w 686"/>
                <a:gd name="T79" fmla="*/ 331 h 557"/>
                <a:gd name="T80" fmla="*/ 564 w 686"/>
                <a:gd name="T81" fmla="*/ 327 h 557"/>
                <a:gd name="T82" fmla="*/ 580 w 686"/>
                <a:gd name="T83" fmla="*/ 320 h 557"/>
                <a:gd name="T84" fmla="*/ 593 w 686"/>
                <a:gd name="T85" fmla="*/ 311 h 557"/>
                <a:gd name="T86" fmla="*/ 603 w 686"/>
                <a:gd name="T87" fmla="*/ 296 h 557"/>
                <a:gd name="T88" fmla="*/ 609 w 686"/>
                <a:gd name="T89" fmla="*/ 277 h 557"/>
                <a:gd name="T90" fmla="*/ 606 w 686"/>
                <a:gd name="T91" fmla="*/ 258 h 557"/>
                <a:gd name="T92" fmla="*/ 600 w 686"/>
                <a:gd name="T93" fmla="*/ 235 h 557"/>
                <a:gd name="T94" fmla="*/ 597 w 686"/>
                <a:gd name="T95" fmla="*/ 215 h 557"/>
                <a:gd name="T96" fmla="*/ 598 w 686"/>
                <a:gd name="T97" fmla="*/ 195 h 557"/>
                <a:gd name="T98" fmla="*/ 604 w 686"/>
                <a:gd name="T99" fmla="*/ 179 h 557"/>
                <a:gd name="T100" fmla="*/ 614 w 686"/>
                <a:gd name="T101" fmla="*/ 164 h 557"/>
                <a:gd name="T102" fmla="*/ 629 w 686"/>
                <a:gd name="T103" fmla="*/ 150 h 557"/>
                <a:gd name="T104" fmla="*/ 646 w 686"/>
                <a:gd name="T105" fmla="*/ 141 h 557"/>
                <a:gd name="T106" fmla="*/ 663 w 686"/>
                <a:gd name="T107" fmla="*/ 138 h 557"/>
                <a:gd name="T108" fmla="*/ 685 w 686"/>
                <a:gd name="T109" fmla="*/ 138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6" h="557">
                  <a:moveTo>
                    <a:pt x="685" y="138"/>
                  </a:moveTo>
                  <a:lnTo>
                    <a:pt x="685" y="0"/>
                  </a:lnTo>
                  <a:lnTo>
                    <a:pt x="0" y="0"/>
                  </a:lnTo>
                  <a:lnTo>
                    <a:pt x="0" y="556"/>
                  </a:lnTo>
                  <a:lnTo>
                    <a:pt x="61" y="556"/>
                  </a:lnTo>
                  <a:lnTo>
                    <a:pt x="64" y="545"/>
                  </a:lnTo>
                  <a:lnTo>
                    <a:pt x="64" y="537"/>
                  </a:lnTo>
                  <a:lnTo>
                    <a:pt x="62" y="527"/>
                  </a:lnTo>
                  <a:lnTo>
                    <a:pt x="58" y="516"/>
                  </a:lnTo>
                  <a:lnTo>
                    <a:pt x="55" y="502"/>
                  </a:lnTo>
                  <a:lnTo>
                    <a:pt x="53" y="491"/>
                  </a:lnTo>
                  <a:lnTo>
                    <a:pt x="53" y="482"/>
                  </a:lnTo>
                  <a:lnTo>
                    <a:pt x="54" y="471"/>
                  </a:lnTo>
                  <a:lnTo>
                    <a:pt x="57" y="461"/>
                  </a:lnTo>
                  <a:lnTo>
                    <a:pt x="64" y="451"/>
                  </a:lnTo>
                  <a:lnTo>
                    <a:pt x="72" y="443"/>
                  </a:lnTo>
                  <a:lnTo>
                    <a:pt x="80" y="435"/>
                  </a:lnTo>
                  <a:lnTo>
                    <a:pt x="89" y="430"/>
                  </a:lnTo>
                  <a:lnTo>
                    <a:pt x="100" y="426"/>
                  </a:lnTo>
                  <a:lnTo>
                    <a:pt x="111" y="423"/>
                  </a:lnTo>
                  <a:lnTo>
                    <a:pt x="125" y="423"/>
                  </a:lnTo>
                  <a:lnTo>
                    <a:pt x="141" y="424"/>
                  </a:lnTo>
                  <a:lnTo>
                    <a:pt x="152" y="426"/>
                  </a:lnTo>
                  <a:lnTo>
                    <a:pt x="162" y="429"/>
                  </a:lnTo>
                  <a:lnTo>
                    <a:pt x="171" y="434"/>
                  </a:lnTo>
                  <a:lnTo>
                    <a:pt x="182" y="443"/>
                  </a:lnTo>
                  <a:lnTo>
                    <a:pt x="189" y="451"/>
                  </a:lnTo>
                  <a:lnTo>
                    <a:pt x="195" y="459"/>
                  </a:lnTo>
                  <a:lnTo>
                    <a:pt x="198" y="469"/>
                  </a:lnTo>
                  <a:lnTo>
                    <a:pt x="201" y="478"/>
                  </a:lnTo>
                  <a:lnTo>
                    <a:pt x="201" y="488"/>
                  </a:lnTo>
                  <a:lnTo>
                    <a:pt x="200" y="498"/>
                  </a:lnTo>
                  <a:lnTo>
                    <a:pt x="198" y="507"/>
                  </a:lnTo>
                  <a:lnTo>
                    <a:pt x="195" y="516"/>
                  </a:lnTo>
                  <a:lnTo>
                    <a:pt x="192" y="526"/>
                  </a:lnTo>
                  <a:lnTo>
                    <a:pt x="190" y="535"/>
                  </a:lnTo>
                  <a:lnTo>
                    <a:pt x="190" y="544"/>
                  </a:lnTo>
                  <a:lnTo>
                    <a:pt x="193" y="553"/>
                  </a:lnTo>
                  <a:lnTo>
                    <a:pt x="308" y="553"/>
                  </a:lnTo>
                  <a:lnTo>
                    <a:pt x="306" y="534"/>
                  </a:lnTo>
                  <a:lnTo>
                    <a:pt x="308" y="519"/>
                  </a:lnTo>
                  <a:lnTo>
                    <a:pt x="308" y="509"/>
                  </a:lnTo>
                  <a:lnTo>
                    <a:pt x="308" y="499"/>
                  </a:lnTo>
                  <a:lnTo>
                    <a:pt x="309" y="488"/>
                  </a:lnTo>
                  <a:lnTo>
                    <a:pt x="312" y="477"/>
                  </a:lnTo>
                  <a:lnTo>
                    <a:pt x="315" y="471"/>
                  </a:lnTo>
                  <a:lnTo>
                    <a:pt x="319" y="464"/>
                  </a:lnTo>
                  <a:lnTo>
                    <a:pt x="324" y="459"/>
                  </a:lnTo>
                  <a:lnTo>
                    <a:pt x="331" y="454"/>
                  </a:lnTo>
                  <a:lnTo>
                    <a:pt x="339" y="452"/>
                  </a:lnTo>
                  <a:lnTo>
                    <a:pt x="347" y="451"/>
                  </a:lnTo>
                  <a:lnTo>
                    <a:pt x="355" y="450"/>
                  </a:lnTo>
                  <a:lnTo>
                    <a:pt x="365" y="450"/>
                  </a:lnTo>
                  <a:lnTo>
                    <a:pt x="375" y="451"/>
                  </a:lnTo>
                  <a:lnTo>
                    <a:pt x="382" y="452"/>
                  </a:lnTo>
                  <a:lnTo>
                    <a:pt x="392" y="453"/>
                  </a:lnTo>
                  <a:lnTo>
                    <a:pt x="403" y="454"/>
                  </a:lnTo>
                  <a:lnTo>
                    <a:pt x="414" y="454"/>
                  </a:lnTo>
                  <a:lnTo>
                    <a:pt x="425" y="453"/>
                  </a:lnTo>
                  <a:lnTo>
                    <a:pt x="435" y="451"/>
                  </a:lnTo>
                  <a:lnTo>
                    <a:pt x="445" y="449"/>
                  </a:lnTo>
                  <a:lnTo>
                    <a:pt x="453" y="444"/>
                  </a:lnTo>
                  <a:lnTo>
                    <a:pt x="462" y="439"/>
                  </a:lnTo>
                  <a:lnTo>
                    <a:pt x="467" y="432"/>
                  </a:lnTo>
                  <a:lnTo>
                    <a:pt x="472" y="424"/>
                  </a:lnTo>
                  <a:lnTo>
                    <a:pt x="474" y="417"/>
                  </a:lnTo>
                  <a:lnTo>
                    <a:pt x="476" y="408"/>
                  </a:lnTo>
                  <a:lnTo>
                    <a:pt x="474" y="399"/>
                  </a:lnTo>
                  <a:lnTo>
                    <a:pt x="474" y="390"/>
                  </a:lnTo>
                  <a:lnTo>
                    <a:pt x="474" y="379"/>
                  </a:lnTo>
                  <a:lnTo>
                    <a:pt x="476" y="372"/>
                  </a:lnTo>
                  <a:lnTo>
                    <a:pt x="479" y="363"/>
                  </a:lnTo>
                  <a:lnTo>
                    <a:pt x="482" y="356"/>
                  </a:lnTo>
                  <a:lnTo>
                    <a:pt x="487" y="351"/>
                  </a:lnTo>
                  <a:lnTo>
                    <a:pt x="495" y="345"/>
                  </a:lnTo>
                  <a:lnTo>
                    <a:pt x="504" y="342"/>
                  </a:lnTo>
                  <a:lnTo>
                    <a:pt x="513" y="339"/>
                  </a:lnTo>
                  <a:lnTo>
                    <a:pt x="522" y="336"/>
                  </a:lnTo>
                  <a:lnTo>
                    <a:pt x="532" y="333"/>
                  </a:lnTo>
                  <a:lnTo>
                    <a:pt x="544" y="331"/>
                  </a:lnTo>
                  <a:lnTo>
                    <a:pt x="554" y="330"/>
                  </a:lnTo>
                  <a:lnTo>
                    <a:pt x="564" y="327"/>
                  </a:lnTo>
                  <a:lnTo>
                    <a:pt x="572" y="324"/>
                  </a:lnTo>
                  <a:lnTo>
                    <a:pt x="580" y="320"/>
                  </a:lnTo>
                  <a:lnTo>
                    <a:pt x="587" y="315"/>
                  </a:lnTo>
                  <a:lnTo>
                    <a:pt x="593" y="311"/>
                  </a:lnTo>
                  <a:lnTo>
                    <a:pt x="600" y="303"/>
                  </a:lnTo>
                  <a:lnTo>
                    <a:pt x="603" y="296"/>
                  </a:lnTo>
                  <a:lnTo>
                    <a:pt x="607" y="288"/>
                  </a:lnTo>
                  <a:lnTo>
                    <a:pt x="609" y="277"/>
                  </a:lnTo>
                  <a:lnTo>
                    <a:pt x="608" y="268"/>
                  </a:lnTo>
                  <a:lnTo>
                    <a:pt x="606" y="258"/>
                  </a:lnTo>
                  <a:lnTo>
                    <a:pt x="603" y="247"/>
                  </a:lnTo>
                  <a:lnTo>
                    <a:pt x="600" y="235"/>
                  </a:lnTo>
                  <a:lnTo>
                    <a:pt x="597" y="224"/>
                  </a:lnTo>
                  <a:lnTo>
                    <a:pt x="597" y="215"/>
                  </a:lnTo>
                  <a:lnTo>
                    <a:pt x="597" y="207"/>
                  </a:lnTo>
                  <a:lnTo>
                    <a:pt x="598" y="195"/>
                  </a:lnTo>
                  <a:lnTo>
                    <a:pt x="601" y="186"/>
                  </a:lnTo>
                  <a:lnTo>
                    <a:pt x="604" y="179"/>
                  </a:lnTo>
                  <a:lnTo>
                    <a:pt x="608" y="171"/>
                  </a:lnTo>
                  <a:lnTo>
                    <a:pt x="614" y="164"/>
                  </a:lnTo>
                  <a:lnTo>
                    <a:pt x="621" y="156"/>
                  </a:lnTo>
                  <a:lnTo>
                    <a:pt x="629" y="150"/>
                  </a:lnTo>
                  <a:lnTo>
                    <a:pt x="638" y="144"/>
                  </a:lnTo>
                  <a:lnTo>
                    <a:pt x="646" y="141"/>
                  </a:lnTo>
                  <a:lnTo>
                    <a:pt x="654" y="139"/>
                  </a:lnTo>
                  <a:lnTo>
                    <a:pt x="663" y="138"/>
                  </a:lnTo>
                  <a:lnTo>
                    <a:pt x="674" y="138"/>
                  </a:lnTo>
                  <a:lnTo>
                    <a:pt x="685" y="138"/>
                  </a:lnTo>
                </a:path>
              </a:pathLst>
            </a:custGeom>
            <a:solidFill>
              <a:srgbClr val="FF99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" name="Rectangle 105"/>
            <p:cNvSpPr>
              <a:spLocks noChangeArrowheads="1"/>
            </p:cNvSpPr>
            <p:nvPr/>
          </p:nvSpPr>
          <p:spPr bwMode="auto">
            <a:xfrm>
              <a:off x="4060" y="2746"/>
              <a:ext cx="244" cy="13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ctr" eaLnBrk="0" hangingPunct="0"/>
              <a:r>
                <a:rPr lang="en-US" sz="2000" b="1" dirty="0" smtClean="0">
                  <a:solidFill>
                    <a:schemeClr val="bg1"/>
                  </a:solidFill>
                  <a:latin typeface="+mj-lt"/>
                </a:rPr>
                <a:t>Digital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Freeform 107"/>
            <p:cNvSpPr>
              <a:spLocks/>
            </p:cNvSpPr>
            <p:nvPr/>
          </p:nvSpPr>
          <p:spPr bwMode="auto">
            <a:xfrm>
              <a:off x="3887" y="3114"/>
              <a:ext cx="723" cy="757"/>
            </a:xfrm>
            <a:custGeom>
              <a:avLst/>
              <a:gdLst>
                <a:gd name="T0" fmla="*/ 682 w 683"/>
                <a:gd name="T1" fmla="*/ 664 h 665"/>
                <a:gd name="T2" fmla="*/ 0 w 683"/>
                <a:gd name="T3" fmla="*/ 134 h 665"/>
                <a:gd name="T4" fmla="*/ 61 w 683"/>
                <a:gd name="T5" fmla="*/ 129 h 665"/>
                <a:gd name="T6" fmla="*/ 63 w 683"/>
                <a:gd name="T7" fmla="*/ 117 h 665"/>
                <a:gd name="T8" fmla="*/ 60 w 683"/>
                <a:gd name="T9" fmla="*/ 102 h 665"/>
                <a:gd name="T10" fmla="*/ 55 w 683"/>
                <a:gd name="T11" fmla="*/ 84 h 665"/>
                <a:gd name="T12" fmla="*/ 52 w 683"/>
                <a:gd name="T13" fmla="*/ 67 h 665"/>
                <a:gd name="T14" fmla="*/ 53 w 683"/>
                <a:gd name="T15" fmla="*/ 51 h 665"/>
                <a:gd name="T16" fmla="*/ 58 w 683"/>
                <a:gd name="T17" fmla="*/ 36 h 665"/>
                <a:gd name="T18" fmla="*/ 69 w 683"/>
                <a:gd name="T19" fmla="*/ 22 h 665"/>
                <a:gd name="T20" fmla="*/ 81 w 683"/>
                <a:gd name="T21" fmla="*/ 12 h 665"/>
                <a:gd name="T22" fmla="*/ 97 w 683"/>
                <a:gd name="T23" fmla="*/ 4 h 665"/>
                <a:gd name="T24" fmla="*/ 117 w 683"/>
                <a:gd name="T25" fmla="*/ 0 h 665"/>
                <a:gd name="T26" fmla="*/ 134 w 683"/>
                <a:gd name="T27" fmla="*/ 0 h 665"/>
                <a:gd name="T28" fmla="*/ 148 w 683"/>
                <a:gd name="T29" fmla="*/ 2 h 665"/>
                <a:gd name="T30" fmla="*/ 164 w 683"/>
                <a:gd name="T31" fmla="*/ 6 h 665"/>
                <a:gd name="T32" fmla="*/ 176 w 683"/>
                <a:gd name="T33" fmla="*/ 15 h 665"/>
                <a:gd name="T34" fmla="*/ 188 w 683"/>
                <a:gd name="T35" fmla="*/ 27 h 665"/>
                <a:gd name="T36" fmla="*/ 198 w 683"/>
                <a:gd name="T37" fmla="*/ 41 h 665"/>
                <a:gd name="T38" fmla="*/ 203 w 683"/>
                <a:gd name="T39" fmla="*/ 60 h 665"/>
                <a:gd name="T40" fmla="*/ 201 w 683"/>
                <a:gd name="T41" fmla="*/ 78 h 665"/>
                <a:gd name="T42" fmla="*/ 195 w 683"/>
                <a:gd name="T43" fmla="*/ 97 h 665"/>
                <a:gd name="T44" fmla="*/ 191 w 683"/>
                <a:gd name="T45" fmla="*/ 117 h 665"/>
                <a:gd name="T46" fmla="*/ 192 w 683"/>
                <a:gd name="T47" fmla="*/ 125 h 665"/>
                <a:gd name="T48" fmla="*/ 307 w 683"/>
                <a:gd name="T49" fmla="*/ 130 h 665"/>
                <a:gd name="T50" fmla="*/ 304 w 683"/>
                <a:gd name="T51" fmla="*/ 165 h 665"/>
                <a:gd name="T52" fmla="*/ 305 w 683"/>
                <a:gd name="T53" fmla="*/ 186 h 665"/>
                <a:gd name="T54" fmla="*/ 308 w 683"/>
                <a:gd name="T55" fmla="*/ 207 h 665"/>
                <a:gd name="T56" fmla="*/ 316 w 683"/>
                <a:gd name="T57" fmla="*/ 220 h 665"/>
                <a:gd name="T58" fmla="*/ 328 w 683"/>
                <a:gd name="T59" fmla="*/ 229 h 665"/>
                <a:gd name="T60" fmla="*/ 344 w 683"/>
                <a:gd name="T61" fmla="*/ 234 h 665"/>
                <a:gd name="T62" fmla="*/ 361 w 683"/>
                <a:gd name="T63" fmla="*/ 234 h 665"/>
                <a:gd name="T64" fmla="*/ 378 w 683"/>
                <a:gd name="T65" fmla="*/ 232 h 665"/>
                <a:gd name="T66" fmla="*/ 400 w 683"/>
                <a:gd name="T67" fmla="*/ 230 h 665"/>
                <a:gd name="T68" fmla="*/ 422 w 683"/>
                <a:gd name="T69" fmla="*/ 231 h 665"/>
                <a:gd name="T70" fmla="*/ 442 w 683"/>
                <a:gd name="T71" fmla="*/ 237 h 665"/>
                <a:gd name="T72" fmla="*/ 459 w 683"/>
                <a:gd name="T73" fmla="*/ 246 h 665"/>
                <a:gd name="T74" fmla="*/ 468 w 683"/>
                <a:gd name="T75" fmla="*/ 260 h 665"/>
                <a:gd name="T76" fmla="*/ 473 w 683"/>
                <a:gd name="T77" fmla="*/ 276 h 665"/>
                <a:gd name="T78" fmla="*/ 471 w 683"/>
                <a:gd name="T79" fmla="*/ 296 h 665"/>
                <a:gd name="T80" fmla="*/ 473 w 683"/>
                <a:gd name="T81" fmla="*/ 313 h 665"/>
                <a:gd name="T82" fmla="*/ 479 w 683"/>
                <a:gd name="T83" fmla="*/ 329 h 665"/>
                <a:gd name="T84" fmla="*/ 491 w 683"/>
                <a:gd name="T85" fmla="*/ 339 h 665"/>
                <a:gd name="T86" fmla="*/ 510 w 683"/>
                <a:gd name="T87" fmla="*/ 346 h 665"/>
                <a:gd name="T88" fmla="*/ 529 w 683"/>
                <a:gd name="T89" fmla="*/ 351 h 665"/>
                <a:gd name="T90" fmla="*/ 551 w 683"/>
                <a:gd name="T91" fmla="*/ 355 h 665"/>
                <a:gd name="T92" fmla="*/ 569 w 683"/>
                <a:gd name="T93" fmla="*/ 360 h 665"/>
                <a:gd name="T94" fmla="*/ 584 w 683"/>
                <a:gd name="T95" fmla="*/ 369 h 665"/>
                <a:gd name="T96" fmla="*/ 597 w 683"/>
                <a:gd name="T97" fmla="*/ 381 h 665"/>
                <a:gd name="T98" fmla="*/ 604 w 683"/>
                <a:gd name="T99" fmla="*/ 396 h 665"/>
                <a:gd name="T100" fmla="*/ 605 w 683"/>
                <a:gd name="T101" fmla="*/ 417 h 665"/>
                <a:gd name="T102" fmla="*/ 600 w 683"/>
                <a:gd name="T103" fmla="*/ 437 h 665"/>
                <a:gd name="T104" fmla="*/ 594 w 683"/>
                <a:gd name="T105" fmla="*/ 461 h 665"/>
                <a:gd name="T106" fmla="*/ 594 w 683"/>
                <a:gd name="T107" fmla="*/ 478 h 665"/>
                <a:gd name="T108" fmla="*/ 597 w 683"/>
                <a:gd name="T109" fmla="*/ 498 h 665"/>
                <a:gd name="T110" fmla="*/ 606 w 683"/>
                <a:gd name="T111" fmla="*/ 513 h 665"/>
                <a:gd name="T112" fmla="*/ 618 w 683"/>
                <a:gd name="T113" fmla="*/ 528 h 665"/>
                <a:gd name="T114" fmla="*/ 634 w 683"/>
                <a:gd name="T115" fmla="*/ 540 h 665"/>
                <a:gd name="T116" fmla="*/ 651 w 683"/>
                <a:gd name="T117" fmla="*/ 546 h 665"/>
                <a:gd name="T118" fmla="*/ 671 w 683"/>
                <a:gd name="T119" fmla="*/ 547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3" h="665">
                  <a:moveTo>
                    <a:pt x="682" y="546"/>
                  </a:moveTo>
                  <a:lnTo>
                    <a:pt x="682" y="664"/>
                  </a:lnTo>
                  <a:lnTo>
                    <a:pt x="0" y="664"/>
                  </a:lnTo>
                  <a:lnTo>
                    <a:pt x="0" y="134"/>
                  </a:lnTo>
                  <a:lnTo>
                    <a:pt x="58" y="134"/>
                  </a:lnTo>
                  <a:lnTo>
                    <a:pt x="61" y="129"/>
                  </a:lnTo>
                  <a:lnTo>
                    <a:pt x="63" y="123"/>
                  </a:lnTo>
                  <a:lnTo>
                    <a:pt x="63" y="117"/>
                  </a:lnTo>
                  <a:lnTo>
                    <a:pt x="62" y="111"/>
                  </a:lnTo>
                  <a:lnTo>
                    <a:pt x="60" y="102"/>
                  </a:lnTo>
                  <a:lnTo>
                    <a:pt x="57" y="92"/>
                  </a:lnTo>
                  <a:lnTo>
                    <a:pt x="55" y="84"/>
                  </a:lnTo>
                  <a:lnTo>
                    <a:pt x="53" y="75"/>
                  </a:lnTo>
                  <a:lnTo>
                    <a:pt x="52" y="67"/>
                  </a:lnTo>
                  <a:lnTo>
                    <a:pt x="52" y="59"/>
                  </a:lnTo>
                  <a:lnTo>
                    <a:pt x="53" y="51"/>
                  </a:lnTo>
                  <a:lnTo>
                    <a:pt x="55" y="43"/>
                  </a:lnTo>
                  <a:lnTo>
                    <a:pt x="58" y="36"/>
                  </a:lnTo>
                  <a:lnTo>
                    <a:pt x="63" y="30"/>
                  </a:lnTo>
                  <a:lnTo>
                    <a:pt x="69" y="22"/>
                  </a:lnTo>
                  <a:lnTo>
                    <a:pt x="75" y="17"/>
                  </a:lnTo>
                  <a:lnTo>
                    <a:pt x="81" y="12"/>
                  </a:lnTo>
                  <a:lnTo>
                    <a:pt x="89" y="7"/>
                  </a:lnTo>
                  <a:lnTo>
                    <a:pt x="97" y="4"/>
                  </a:lnTo>
                  <a:lnTo>
                    <a:pt x="106" y="2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48" y="2"/>
                  </a:lnTo>
                  <a:lnTo>
                    <a:pt x="156" y="4"/>
                  </a:lnTo>
                  <a:lnTo>
                    <a:pt x="164" y="6"/>
                  </a:lnTo>
                  <a:lnTo>
                    <a:pt x="170" y="10"/>
                  </a:lnTo>
                  <a:lnTo>
                    <a:pt x="176" y="15"/>
                  </a:lnTo>
                  <a:lnTo>
                    <a:pt x="182" y="21"/>
                  </a:lnTo>
                  <a:lnTo>
                    <a:pt x="188" y="27"/>
                  </a:lnTo>
                  <a:lnTo>
                    <a:pt x="193" y="33"/>
                  </a:lnTo>
                  <a:lnTo>
                    <a:pt x="198" y="41"/>
                  </a:lnTo>
                  <a:lnTo>
                    <a:pt x="201" y="49"/>
                  </a:lnTo>
                  <a:lnTo>
                    <a:pt x="203" y="60"/>
                  </a:lnTo>
                  <a:lnTo>
                    <a:pt x="203" y="69"/>
                  </a:lnTo>
                  <a:lnTo>
                    <a:pt x="201" y="78"/>
                  </a:lnTo>
                  <a:lnTo>
                    <a:pt x="198" y="88"/>
                  </a:lnTo>
                  <a:lnTo>
                    <a:pt x="195" y="97"/>
                  </a:lnTo>
                  <a:lnTo>
                    <a:pt x="193" y="108"/>
                  </a:lnTo>
                  <a:lnTo>
                    <a:pt x="191" y="117"/>
                  </a:lnTo>
                  <a:lnTo>
                    <a:pt x="191" y="121"/>
                  </a:lnTo>
                  <a:lnTo>
                    <a:pt x="192" y="125"/>
                  </a:lnTo>
                  <a:lnTo>
                    <a:pt x="194" y="130"/>
                  </a:lnTo>
                  <a:lnTo>
                    <a:pt x="307" y="130"/>
                  </a:lnTo>
                  <a:lnTo>
                    <a:pt x="305" y="152"/>
                  </a:lnTo>
                  <a:lnTo>
                    <a:pt x="304" y="165"/>
                  </a:lnTo>
                  <a:lnTo>
                    <a:pt x="305" y="176"/>
                  </a:lnTo>
                  <a:lnTo>
                    <a:pt x="305" y="186"/>
                  </a:lnTo>
                  <a:lnTo>
                    <a:pt x="306" y="196"/>
                  </a:lnTo>
                  <a:lnTo>
                    <a:pt x="308" y="207"/>
                  </a:lnTo>
                  <a:lnTo>
                    <a:pt x="312" y="214"/>
                  </a:lnTo>
                  <a:lnTo>
                    <a:pt x="316" y="220"/>
                  </a:lnTo>
                  <a:lnTo>
                    <a:pt x="321" y="225"/>
                  </a:lnTo>
                  <a:lnTo>
                    <a:pt x="328" y="229"/>
                  </a:lnTo>
                  <a:lnTo>
                    <a:pt x="336" y="232"/>
                  </a:lnTo>
                  <a:lnTo>
                    <a:pt x="344" y="234"/>
                  </a:lnTo>
                  <a:lnTo>
                    <a:pt x="352" y="234"/>
                  </a:lnTo>
                  <a:lnTo>
                    <a:pt x="361" y="234"/>
                  </a:lnTo>
                  <a:lnTo>
                    <a:pt x="372" y="233"/>
                  </a:lnTo>
                  <a:lnTo>
                    <a:pt x="378" y="232"/>
                  </a:lnTo>
                  <a:lnTo>
                    <a:pt x="390" y="231"/>
                  </a:lnTo>
                  <a:lnTo>
                    <a:pt x="400" y="230"/>
                  </a:lnTo>
                  <a:lnTo>
                    <a:pt x="411" y="230"/>
                  </a:lnTo>
                  <a:lnTo>
                    <a:pt x="422" y="231"/>
                  </a:lnTo>
                  <a:lnTo>
                    <a:pt x="432" y="233"/>
                  </a:lnTo>
                  <a:lnTo>
                    <a:pt x="442" y="237"/>
                  </a:lnTo>
                  <a:lnTo>
                    <a:pt x="450" y="240"/>
                  </a:lnTo>
                  <a:lnTo>
                    <a:pt x="459" y="246"/>
                  </a:lnTo>
                  <a:lnTo>
                    <a:pt x="464" y="252"/>
                  </a:lnTo>
                  <a:lnTo>
                    <a:pt x="468" y="260"/>
                  </a:lnTo>
                  <a:lnTo>
                    <a:pt x="471" y="268"/>
                  </a:lnTo>
                  <a:lnTo>
                    <a:pt x="473" y="276"/>
                  </a:lnTo>
                  <a:lnTo>
                    <a:pt x="471" y="286"/>
                  </a:lnTo>
                  <a:lnTo>
                    <a:pt x="471" y="296"/>
                  </a:lnTo>
                  <a:lnTo>
                    <a:pt x="471" y="305"/>
                  </a:lnTo>
                  <a:lnTo>
                    <a:pt x="473" y="313"/>
                  </a:lnTo>
                  <a:lnTo>
                    <a:pt x="476" y="321"/>
                  </a:lnTo>
                  <a:lnTo>
                    <a:pt x="479" y="329"/>
                  </a:lnTo>
                  <a:lnTo>
                    <a:pt x="484" y="334"/>
                  </a:lnTo>
                  <a:lnTo>
                    <a:pt x="491" y="339"/>
                  </a:lnTo>
                  <a:lnTo>
                    <a:pt x="501" y="343"/>
                  </a:lnTo>
                  <a:lnTo>
                    <a:pt x="510" y="346"/>
                  </a:lnTo>
                  <a:lnTo>
                    <a:pt x="519" y="348"/>
                  </a:lnTo>
                  <a:lnTo>
                    <a:pt x="529" y="351"/>
                  </a:lnTo>
                  <a:lnTo>
                    <a:pt x="541" y="353"/>
                  </a:lnTo>
                  <a:lnTo>
                    <a:pt x="551" y="355"/>
                  </a:lnTo>
                  <a:lnTo>
                    <a:pt x="561" y="358"/>
                  </a:lnTo>
                  <a:lnTo>
                    <a:pt x="569" y="360"/>
                  </a:lnTo>
                  <a:lnTo>
                    <a:pt x="577" y="364"/>
                  </a:lnTo>
                  <a:lnTo>
                    <a:pt x="584" y="369"/>
                  </a:lnTo>
                  <a:lnTo>
                    <a:pt x="589" y="374"/>
                  </a:lnTo>
                  <a:lnTo>
                    <a:pt x="597" y="381"/>
                  </a:lnTo>
                  <a:lnTo>
                    <a:pt x="600" y="389"/>
                  </a:lnTo>
                  <a:lnTo>
                    <a:pt x="604" y="396"/>
                  </a:lnTo>
                  <a:lnTo>
                    <a:pt x="606" y="407"/>
                  </a:lnTo>
                  <a:lnTo>
                    <a:pt x="605" y="417"/>
                  </a:lnTo>
                  <a:lnTo>
                    <a:pt x="603" y="426"/>
                  </a:lnTo>
                  <a:lnTo>
                    <a:pt x="600" y="437"/>
                  </a:lnTo>
                  <a:lnTo>
                    <a:pt x="597" y="450"/>
                  </a:lnTo>
                  <a:lnTo>
                    <a:pt x="594" y="461"/>
                  </a:lnTo>
                  <a:lnTo>
                    <a:pt x="594" y="470"/>
                  </a:lnTo>
                  <a:lnTo>
                    <a:pt x="594" y="478"/>
                  </a:lnTo>
                  <a:lnTo>
                    <a:pt x="595" y="489"/>
                  </a:lnTo>
                  <a:lnTo>
                    <a:pt x="597" y="498"/>
                  </a:lnTo>
                  <a:lnTo>
                    <a:pt x="601" y="506"/>
                  </a:lnTo>
                  <a:lnTo>
                    <a:pt x="606" y="513"/>
                  </a:lnTo>
                  <a:lnTo>
                    <a:pt x="611" y="521"/>
                  </a:lnTo>
                  <a:lnTo>
                    <a:pt x="618" y="528"/>
                  </a:lnTo>
                  <a:lnTo>
                    <a:pt x="625" y="534"/>
                  </a:lnTo>
                  <a:lnTo>
                    <a:pt x="634" y="540"/>
                  </a:lnTo>
                  <a:lnTo>
                    <a:pt x="642" y="543"/>
                  </a:lnTo>
                  <a:lnTo>
                    <a:pt x="651" y="546"/>
                  </a:lnTo>
                  <a:lnTo>
                    <a:pt x="660" y="546"/>
                  </a:lnTo>
                  <a:lnTo>
                    <a:pt x="671" y="547"/>
                  </a:lnTo>
                  <a:lnTo>
                    <a:pt x="682" y="546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" name="Rectangle 108"/>
            <p:cNvSpPr>
              <a:spLocks noChangeArrowheads="1"/>
            </p:cNvSpPr>
            <p:nvPr/>
          </p:nvSpPr>
          <p:spPr bwMode="auto">
            <a:xfrm>
              <a:off x="4018" y="3585"/>
              <a:ext cx="377" cy="1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ctr" eaLnBrk="0" hangingPunct="0"/>
              <a:r>
                <a:rPr lang="en-US" sz="2000" b="1" dirty="0" smtClean="0">
                  <a:solidFill>
                    <a:schemeClr val="bg1"/>
                  </a:solidFill>
                  <a:latin typeface="+mj-lt"/>
                </a:rPr>
                <a:t>Behavioral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4613" y="2640"/>
              <a:ext cx="725" cy="757"/>
            </a:xfrm>
            <a:custGeom>
              <a:avLst/>
              <a:gdLst>
                <a:gd name="T0" fmla="*/ 0 w 684"/>
                <a:gd name="T1" fmla="*/ 0 h 665"/>
                <a:gd name="T2" fmla="*/ 683 w 684"/>
                <a:gd name="T3" fmla="*/ 530 h 665"/>
                <a:gd name="T4" fmla="*/ 621 w 684"/>
                <a:gd name="T5" fmla="*/ 534 h 665"/>
                <a:gd name="T6" fmla="*/ 619 w 684"/>
                <a:gd name="T7" fmla="*/ 546 h 665"/>
                <a:gd name="T8" fmla="*/ 622 w 684"/>
                <a:gd name="T9" fmla="*/ 561 h 665"/>
                <a:gd name="T10" fmla="*/ 627 w 684"/>
                <a:gd name="T11" fmla="*/ 579 h 665"/>
                <a:gd name="T12" fmla="*/ 630 w 684"/>
                <a:gd name="T13" fmla="*/ 596 h 665"/>
                <a:gd name="T14" fmla="*/ 628 w 684"/>
                <a:gd name="T15" fmla="*/ 612 h 665"/>
                <a:gd name="T16" fmla="*/ 624 w 684"/>
                <a:gd name="T17" fmla="*/ 628 h 665"/>
                <a:gd name="T18" fmla="*/ 613 w 684"/>
                <a:gd name="T19" fmla="*/ 641 h 665"/>
                <a:gd name="T20" fmla="*/ 600 w 684"/>
                <a:gd name="T21" fmla="*/ 651 h 665"/>
                <a:gd name="T22" fmla="*/ 585 w 684"/>
                <a:gd name="T23" fmla="*/ 659 h 665"/>
                <a:gd name="T24" fmla="*/ 565 w 684"/>
                <a:gd name="T25" fmla="*/ 663 h 665"/>
                <a:gd name="T26" fmla="*/ 548 w 684"/>
                <a:gd name="T27" fmla="*/ 664 h 665"/>
                <a:gd name="T28" fmla="*/ 533 w 684"/>
                <a:gd name="T29" fmla="*/ 662 h 665"/>
                <a:gd name="T30" fmla="*/ 518 w 684"/>
                <a:gd name="T31" fmla="*/ 657 h 665"/>
                <a:gd name="T32" fmla="*/ 505 w 684"/>
                <a:gd name="T33" fmla="*/ 648 h 665"/>
                <a:gd name="T34" fmla="*/ 493 w 684"/>
                <a:gd name="T35" fmla="*/ 636 h 665"/>
                <a:gd name="T36" fmla="*/ 484 w 684"/>
                <a:gd name="T37" fmla="*/ 622 h 665"/>
                <a:gd name="T38" fmla="*/ 479 w 684"/>
                <a:gd name="T39" fmla="*/ 603 h 665"/>
                <a:gd name="T40" fmla="*/ 481 w 684"/>
                <a:gd name="T41" fmla="*/ 585 h 665"/>
                <a:gd name="T42" fmla="*/ 486 w 684"/>
                <a:gd name="T43" fmla="*/ 566 h 665"/>
                <a:gd name="T44" fmla="*/ 490 w 684"/>
                <a:gd name="T45" fmla="*/ 546 h 665"/>
                <a:gd name="T46" fmla="*/ 490 w 684"/>
                <a:gd name="T47" fmla="*/ 538 h 665"/>
                <a:gd name="T48" fmla="*/ 374 w 684"/>
                <a:gd name="T49" fmla="*/ 533 h 665"/>
                <a:gd name="T50" fmla="*/ 375 w 684"/>
                <a:gd name="T51" fmla="*/ 502 h 665"/>
                <a:gd name="T52" fmla="*/ 373 w 684"/>
                <a:gd name="T53" fmla="*/ 481 h 665"/>
                <a:gd name="T54" fmla="*/ 368 w 684"/>
                <a:gd name="T55" fmla="*/ 468 h 665"/>
                <a:gd name="T56" fmla="*/ 358 w 684"/>
                <a:gd name="T57" fmla="*/ 459 h 665"/>
                <a:gd name="T58" fmla="*/ 346 w 684"/>
                <a:gd name="T59" fmla="*/ 452 h 665"/>
                <a:gd name="T60" fmla="*/ 330 w 684"/>
                <a:gd name="T61" fmla="*/ 450 h 665"/>
                <a:gd name="T62" fmla="*/ 306 w 684"/>
                <a:gd name="T63" fmla="*/ 451 h 665"/>
                <a:gd name="T64" fmla="*/ 285 w 684"/>
                <a:gd name="T65" fmla="*/ 453 h 665"/>
                <a:gd name="T66" fmla="*/ 262 w 684"/>
                <a:gd name="T67" fmla="*/ 453 h 665"/>
                <a:gd name="T68" fmla="*/ 240 w 684"/>
                <a:gd name="T69" fmla="*/ 449 h 665"/>
                <a:gd name="T70" fmla="*/ 222 w 684"/>
                <a:gd name="T71" fmla="*/ 439 h 665"/>
                <a:gd name="T72" fmla="*/ 213 w 684"/>
                <a:gd name="T73" fmla="*/ 426 h 665"/>
                <a:gd name="T74" fmla="*/ 208 w 684"/>
                <a:gd name="T75" fmla="*/ 407 h 665"/>
                <a:gd name="T76" fmla="*/ 209 w 684"/>
                <a:gd name="T77" fmla="*/ 387 h 665"/>
                <a:gd name="T78" fmla="*/ 206 w 684"/>
                <a:gd name="T79" fmla="*/ 367 h 665"/>
                <a:gd name="T80" fmla="*/ 201 w 684"/>
                <a:gd name="T81" fmla="*/ 356 h 665"/>
                <a:gd name="T82" fmla="*/ 194 w 684"/>
                <a:gd name="T83" fmla="*/ 348 h 665"/>
                <a:gd name="T84" fmla="*/ 177 w 684"/>
                <a:gd name="T85" fmla="*/ 340 h 665"/>
                <a:gd name="T86" fmla="*/ 156 w 684"/>
                <a:gd name="T87" fmla="*/ 334 h 665"/>
                <a:gd name="T88" fmla="*/ 131 w 684"/>
                <a:gd name="T89" fmla="*/ 330 h 665"/>
                <a:gd name="T90" fmla="*/ 113 w 684"/>
                <a:gd name="T91" fmla="*/ 324 h 665"/>
                <a:gd name="T92" fmla="*/ 97 w 684"/>
                <a:gd name="T93" fmla="*/ 315 h 665"/>
                <a:gd name="T94" fmla="*/ 84 w 684"/>
                <a:gd name="T95" fmla="*/ 303 h 665"/>
                <a:gd name="T96" fmla="*/ 75 w 684"/>
                <a:gd name="T97" fmla="*/ 288 h 665"/>
                <a:gd name="T98" fmla="*/ 75 w 684"/>
                <a:gd name="T99" fmla="*/ 270 h 665"/>
                <a:gd name="T100" fmla="*/ 79 w 684"/>
                <a:gd name="T101" fmla="*/ 252 h 665"/>
                <a:gd name="T102" fmla="*/ 83 w 684"/>
                <a:gd name="T103" fmla="*/ 230 h 665"/>
                <a:gd name="T104" fmla="*/ 87 w 684"/>
                <a:gd name="T105" fmla="*/ 210 h 665"/>
                <a:gd name="T106" fmla="*/ 83 w 684"/>
                <a:gd name="T107" fmla="*/ 190 h 665"/>
                <a:gd name="T108" fmla="*/ 75 w 684"/>
                <a:gd name="T109" fmla="*/ 171 h 665"/>
                <a:gd name="T110" fmla="*/ 66 w 684"/>
                <a:gd name="T111" fmla="*/ 160 h 665"/>
                <a:gd name="T112" fmla="*/ 56 w 684"/>
                <a:gd name="T113" fmla="*/ 150 h 665"/>
                <a:gd name="T114" fmla="*/ 44 w 684"/>
                <a:gd name="T115" fmla="*/ 143 h 665"/>
                <a:gd name="T116" fmla="*/ 27 w 684"/>
                <a:gd name="T117" fmla="*/ 138 h 665"/>
                <a:gd name="T118" fmla="*/ 9 w 684"/>
                <a:gd name="T119" fmla="*/ 138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4" h="665">
                  <a:moveTo>
                    <a:pt x="0" y="138"/>
                  </a:moveTo>
                  <a:lnTo>
                    <a:pt x="0" y="0"/>
                  </a:lnTo>
                  <a:lnTo>
                    <a:pt x="682" y="0"/>
                  </a:lnTo>
                  <a:lnTo>
                    <a:pt x="683" y="530"/>
                  </a:lnTo>
                  <a:lnTo>
                    <a:pt x="623" y="530"/>
                  </a:lnTo>
                  <a:lnTo>
                    <a:pt x="621" y="534"/>
                  </a:lnTo>
                  <a:lnTo>
                    <a:pt x="619" y="541"/>
                  </a:lnTo>
                  <a:lnTo>
                    <a:pt x="619" y="546"/>
                  </a:lnTo>
                  <a:lnTo>
                    <a:pt x="619" y="552"/>
                  </a:lnTo>
                  <a:lnTo>
                    <a:pt x="622" y="561"/>
                  </a:lnTo>
                  <a:lnTo>
                    <a:pt x="625" y="572"/>
                  </a:lnTo>
                  <a:lnTo>
                    <a:pt x="627" y="579"/>
                  </a:lnTo>
                  <a:lnTo>
                    <a:pt x="628" y="588"/>
                  </a:lnTo>
                  <a:lnTo>
                    <a:pt x="630" y="596"/>
                  </a:lnTo>
                  <a:lnTo>
                    <a:pt x="630" y="604"/>
                  </a:lnTo>
                  <a:lnTo>
                    <a:pt x="628" y="612"/>
                  </a:lnTo>
                  <a:lnTo>
                    <a:pt x="627" y="620"/>
                  </a:lnTo>
                  <a:lnTo>
                    <a:pt x="624" y="628"/>
                  </a:lnTo>
                  <a:lnTo>
                    <a:pt x="619" y="633"/>
                  </a:lnTo>
                  <a:lnTo>
                    <a:pt x="613" y="641"/>
                  </a:lnTo>
                  <a:lnTo>
                    <a:pt x="606" y="646"/>
                  </a:lnTo>
                  <a:lnTo>
                    <a:pt x="600" y="651"/>
                  </a:lnTo>
                  <a:lnTo>
                    <a:pt x="593" y="656"/>
                  </a:lnTo>
                  <a:lnTo>
                    <a:pt x="585" y="659"/>
                  </a:lnTo>
                  <a:lnTo>
                    <a:pt x="574" y="662"/>
                  </a:lnTo>
                  <a:lnTo>
                    <a:pt x="565" y="663"/>
                  </a:lnTo>
                  <a:lnTo>
                    <a:pt x="557" y="664"/>
                  </a:lnTo>
                  <a:lnTo>
                    <a:pt x="548" y="664"/>
                  </a:lnTo>
                  <a:lnTo>
                    <a:pt x="540" y="663"/>
                  </a:lnTo>
                  <a:lnTo>
                    <a:pt x="533" y="662"/>
                  </a:lnTo>
                  <a:lnTo>
                    <a:pt x="526" y="659"/>
                  </a:lnTo>
                  <a:lnTo>
                    <a:pt x="518" y="657"/>
                  </a:lnTo>
                  <a:lnTo>
                    <a:pt x="512" y="653"/>
                  </a:lnTo>
                  <a:lnTo>
                    <a:pt x="505" y="648"/>
                  </a:lnTo>
                  <a:lnTo>
                    <a:pt x="499" y="642"/>
                  </a:lnTo>
                  <a:lnTo>
                    <a:pt x="493" y="636"/>
                  </a:lnTo>
                  <a:lnTo>
                    <a:pt x="488" y="630"/>
                  </a:lnTo>
                  <a:lnTo>
                    <a:pt x="484" y="622"/>
                  </a:lnTo>
                  <a:lnTo>
                    <a:pt x="481" y="614"/>
                  </a:lnTo>
                  <a:lnTo>
                    <a:pt x="479" y="603"/>
                  </a:lnTo>
                  <a:lnTo>
                    <a:pt x="479" y="594"/>
                  </a:lnTo>
                  <a:lnTo>
                    <a:pt x="481" y="585"/>
                  </a:lnTo>
                  <a:lnTo>
                    <a:pt x="484" y="575"/>
                  </a:lnTo>
                  <a:lnTo>
                    <a:pt x="486" y="566"/>
                  </a:lnTo>
                  <a:lnTo>
                    <a:pt x="489" y="555"/>
                  </a:lnTo>
                  <a:lnTo>
                    <a:pt x="490" y="546"/>
                  </a:lnTo>
                  <a:lnTo>
                    <a:pt x="490" y="542"/>
                  </a:lnTo>
                  <a:lnTo>
                    <a:pt x="490" y="538"/>
                  </a:lnTo>
                  <a:lnTo>
                    <a:pt x="487" y="533"/>
                  </a:lnTo>
                  <a:lnTo>
                    <a:pt x="374" y="533"/>
                  </a:lnTo>
                  <a:lnTo>
                    <a:pt x="376" y="513"/>
                  </a:lnTo>
                  <a:lnTo>
                    <a:pt x="375" y="502"/>
                  </a:lnTo>
                  <a:lnTo>
                    <a:pt x="374" y="491"/>
                  </a:lnTo>
                  <a:lnTo>
                    <a:pt x="373" y="481"/>
                  </a:lnTo>
                  <a:lnTo>
                    <a:pt x="371" y="474"/>
                  </a:lnTo>
                  <a:lnTo>
                    <a:pt x="368" y="468"/>
                  </a:lnTo>
                  <a:lnTo>
                    <a:pt x="364" y="463"/>
                  </a:lnTo>
                  <a:lnTo>
                    <a:pt x="358" y="459"/>
                  </a:lnTo>
                  <a:lnTo>
                    <a:pt x="352" y="454"/>
                  </a:lnTo>
                  <a:lnTo>
                    <a:pt x="346" y="452"/>
                  </a:lnTo>
                  <a:lnTo>
                    <a:pt x="339" y="451"/>
                  </a:lnTo>
                  <a:lnTo>
                    <a:pt x="330" y="450"/>
                  </a:lnTo>
                  <a:lnTo>
                    <a:pt x="318" y="450"/>
                  </a:lnTo>
                  <a:lnTo>
                    <a:pt x="306" y="451"/>
                  </a:lnTo>
                  <a:lnTo>
                    <a:pt x="294" y="452"/>
                  </a:lnTo>
                  <a:lnTo>
                    <a:pt x="285" y="453"/>
                  </a:lnTo>
                  <a:lnTo>
                    <a:pt x="272" y="454"/>
                  </a:lnTo>
                  <a:lnTo>
                    <a:pt x="262" y="453"/>
                  </a:lnTo>
                  <a:lnTo>
                    <a:pt x="253" y="452"/>
                  </a:lnTo>
                  <a:lnTo>
                    <a:pt x="240" y="449"/>
                  </a:lnTo>
                  <a:lnTo>
                    <a:pt x="231" y="445"/>
                  </a:lnTo>
                  <a:lnTo>
                    <a:pt x="222" y="439"/>
                  </a:lnTo>
                  <a:lnTo>
                    <a:pt x="217" y="432"/>
                  </a:lnTo>
                  <a:lnTo>
                    <a:pt x="213" y="426"/>
                  </a:lnTo>
                  <a:lnTo>
                    <a:pt x="209" y="417"/>
                  </a:lnTo>
                  <a:lnTo>
                    <a:pt x="208" y="407"/>
                  </a:lnTo>
                  <a:lnTo>
                    <a:pt x="208" y="395"/>
                  </a:lnTo>
                  <a:lnTo>
                    <a:pt x="209" y="387"/>
                  </a:lnTo>
                  <a:lnTo>
                    <a:pt x="208" y="378"/>
                  </a:lnTo>
                  <a:lnTo>
                    <a:pt x="206" y="367"/>
                  </a:lnTo>
                  <a:lnTo>
                    <a:pt x="204" y="362"/>
                  </a:lnTo>
                  <a:lnTo>
                    <a:pt x="201" y="356"/>
                  </a:lnTo>
                  <a:lnTo>
                    <a:pt x="198" y="351"/>
                  </a:lnTo>
                  <a:lnTo>
                    <a:pt x="194" y="348"/>
                  </a:lnTo>
                  <a:lnTo>
                    <a:pt x="186" y="345"/>
                  </a:lnTo>
                  <a:lnTo>
                    <a:pt x="177" y="340"/>
                  </a:lnTo>
                  <a:lnTo>
                    <a:pt x="168" y="337"/>
                  </a:lnTo>
                  <a:lnTo>
                    <a:pt x="156" y="334"/>
                  </a:lnTo>
                  <a:lnTo>
                    <a:pt x="144" y="332"/>
                  </a:lnTo>
                  <a:lnTo>
                    <a:pt x="131" y="330"/>
                  </a:lnTo>
                  <a:lnTo>
                    <a:pt x="123" y="327"/>
                  </a:lnTo>
                  <a:lnTo>
                    <a:pt x="113" y="324"/>
                  </a:lnTo>
                  <a:lnTo>
                    <a:pt x="103" y="321"/>
                  </a:lnTo>
                  <a:lnTo>
                    <a:pt x="97" y="315"/>
                  </a:lnTo>
                  <a:lnTo>
                    <a:pt x="89" y="309"/>
                  </a:lnTo>
                  <a:lnTo>
                    <a:pt x="84" y="303"/>
                  </a:lnTo>
                  <a:lnTo>
                    <a:pt x="79" y="296"/>
                  </a:lnTo>
                  <a:lnTo>
                    <a:pt x="75" y="288"/>
                  </a:lnTo>
                  <a:lnTo>
                    <a:pt x="75" y="279"/>
                  </a:lnTo>
                  <a:lnTo>
                    <a:pt x="75" y="270"/>
                  </a:lnTo>
                  <a:lnTo>
                    <a:pt x="76" y="263"/>
                  </a:lnTo>
                  <a:lnTo>
                    <a:pt x="79" y="252"/>
                  </a:lnTo>
                  <a:lnTo>
                    <a:pt x="82" y="240"/>
                  </a:lnTo>
                  <a:lnTo>
                    <a:pt x="83" y="230"/>
                  </a:lnTo>
                  <a:lnTo>
                    <a:pt x="86" y="220"/>
                  </a:lnTo>
                  <a:lnTo>
                    <a:pt x="87" y="210"/>
                  </a:lnTo>
                  <a:lnTo>
                    <a:pt x="86" y="199"/>
                  </a:lnTo>
                  <a:lnTo>
                    <a:pt x="83" y="190"/>
                  </a:lnTo>
                  <a:lnTo>
                    <a:pt x="80" y="180"/>
                  </a:lnTo>
                  <a:lnTo>
                    <a:pt x="75" y="171"/>
                  </a:lnTo>
                  <a:lnTo>
                    <a:pt x="69" y="165"/>
                  </a:lnTo>
                  <a:lnTo>
                    <a:pt x="66" y="160"/>
                  </a:lnTo>
                  <a:lnTo>
                    <a:pt x="61" y="155"/>
                  </a:lnTo>
                  <a:lnTo>
                    <a:pt x="56" y="150"/>
                  </a:lnTo>
                  <a:lnTo>
                    <a:pt x="51" y="147"/>
                  </a:lnTo>
                  <a:lnTo>
                    <a:pt x="44" y="143"/>
                  </a:lnTo>
                  <a:lnTo>
                    <a:pt x="36" y="141"/>
                  </a:lnTo>
                  <a:lnTo>
                    <a:pt x="27" y="138"/>
                  </a:lnTo>
                  <a:lnTo>
                    <a:pt x="18" y="138"/>
                  </a:lnTo>
                  <a:lnTo>
                    <a:pt x="9" y="138"/>
                  </a:lnTo>
                  <a:lnTo>
                    <a:pt x="0" y="138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" name="Rectangle 111"/>
            <p:cNvSpPr>
              <a:spLocks noChangeArrowheads="1"/>
            </p:cNvSpPr>
            <p:nvPr/>
          </p:nvSpPr>
          <p:spPr bwMode="auto">
            <a:xfrm>
              <a:off x="4828" y="2731"/>
              <a:ext cx="39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Technology</a:t>
              </a:r>
            </a:p>
          </p:txBody>
        </p:sp>
        <p:sp>
          <p:nvSpPr>
            <p:cNvPr id="18" name="Freeform 113"/>
            <p:cNvSpPr>
              <a:spLocks/>
            </p:cNvSpPr>
            <p:nvPr/>
          </p:nvSpPr>
          <p:spPr bwMode="auto">
            <a:xfrm>
              <a:off x="4605" y="3235"/>
              <a:ext cx="727" cy="634"/>
            </a:xfrm>
            <a:custGeom>
              <a:avLst/>
              <a:gdLst>
                <a:gd name="T0" fmla="*/ 0 w 687"/>
                <a:gd name="T1" fmla="*/ 556 h 557"/>
                <a:gd name="T2" fmla="*/ 685 w 687"/>
                <a:gd name="T3" fmla="*/ 0 h 557"/>
                <a:gd name="T4" fmla="*/ 621 w 687"/>
                <a:gd name="T5" fmla="*/ 10 h 557"/>
                <a:gd name="T6" fmla="*/ 622 w 687"/>
                <a:gd name="T7" fmla="*/ 28 h 557"/>
                <a:gd name="T8" fmla="*/ 630 w 687"/>
                <a:gd name="T9" fmla="*/ 54 h 557"/>
                <a:gd name="T10" fmla="*/ 631 w 687"/>
                <a:gd name="T11" fmla="*/ 73 h 557"/>
                <a:gd name="T12" fmla="*/ 628 w 687"/>
                <a:gd name="T13" fmla="*/ 94 h 557"/>
                <a:gd name="T14" fmla="*/ 613 w 687"/>
                <a:gd name="T15" fmla="*/ 112 h 557"/>
                <a:gd name="T16" fmla="*/ 595 w 687"/>
                <a:gd name="T17" fmla="*/ 125 h 557"/>
                <a:gd name="T18" fmla="*/ 574 w 687"/>
                <a:gd name="T19" fmla="*/ 132 h 557"/>
                <a:gd name="T20" fmla="*/ 544 w 687"/>
                <a:gd name="T21" fmla="*/ 131 h 557"/>
                <a:gd name="T22" fmla="*/ 523 w 687"/>
                <a:gd name="T23" fmla="*/ 126 h 557"/>
                <a:gd name="T24" fmla="*/ 503 w 687"/>
                <a:gd name="T25" fmla="*/ 112 h 557"/>
                <a:gd name="T26" fmla="*/ 490 w 687"/>
                <a:gd name="T27" fmla="*/ 96 h 557"/>
                <a:gd name="T28" fmla="*/ 484 w 687"/>
                <a:gd name="T29" fmla="*/ 77 h 557"/>
                <a:gd name="T30" fmla="*/ 485 w 687"/>
                <a:gd name="T31" fmla="*/ 57 h 557"/>
                <a:gd name="T32" fmla="*/ 490 w 687"/>
                <a:gd name="T33" fmla="*/ 39 h 557"/>
                <a:gd name="T34" fmla="*/ 494 w 687"/>
                <a:gd name="T35" fmla="*/ 20 h 557"/>
                <a:gd name="T36" fmla="*/ 492 w 687"/>
                <a:gd name="T37" fmla="*/ 2 h 557"/>
                <a:gd name="T38" fmla="*/ 378 w 687"/>
                <a:gd name="T39" fmla="*/ 21 h 557"/>
                <a:gd name="T40" fmla="*/ 376 w 687"/>
                <a:gd name="T41" fmla="*/ 46 h 557"/>
                <a:gd name="T42" fmla="*/ 376 w 687"/>
                <a:gd name="T43" fmla="*/ 67 h 557"/>
                <a:gd name="T44" fmla="*/ 370 w 687"/>
                <a:gd name="T45" fmla="*/ 84 h 557"/>
                <a:gd name="T46" fmla="*/ 360 w 687"/>
                <a:gd name="T47" fmla="*/ 96 h 557"/>
                <a:gd name="T48" fmla="*/ 346 w 687"/>
                <a:gd name="T49" fmla="*/ 103 h 557"/>
                <a:gd name="T50" fmla="*/ 330 w 687"/>
                <a:gd name="T51" fmla="*/ 105 h 557"/>
                <a:gd name="T52" fmla="*/ 310 w 687"/>
                <a:gd name="T53" fmla="*/ 104 h 557"/>
                <a:gd name="T54" fmla="*/ 292 w 687"/>
                <a:gd name="T55" fmla="*/ 102 h 557"/>
                <a:gd name="T56" fmla="*/ 270 w 687"/>
                <a:gd name="T57" fmla="*/ 102 h 557"/>
                <a:gd name="T58" fmla="*/ 249 w 687"/>
                <a:gd name="T59" fmla="*/ 104 h 557"/>
                <a:gd name="T60" fmla="*/ 231 w 687"/>
                <a:gd name="T61" fmla="*/ 111 h 557"/>
                <a:gd name="T62" fmla="*/ 218 w 687"/>
                <a:gd name="T63" fmla="*/ 123 h 557"/>
                <a:gd name="T64" fmla="*/ 210 w 687"/>
                <a:gd name="T65" fmla="*/ 138 h 557"/>
                <a:gd name="T66" fmla="*/ 210 w 687"/>
                <a:gd name="T67" fmla="*/ 156 h 557"/>
                <a:gd name="T68" fmla="*/ 210 w 687"/>
                <a:gd name="T69" fmla="*/ 176 h 557"/>
                <a:gd name="T70" fmla="*/ 206 w 687"/>
                <a:gd name="T71" fmla="*/ 192 h 557"/>
                <a:gd name="T72" fmla="*/ 198 w 687"/>
                <a:gd name="T73" fmla="*/ 205 h 557"/>
                <a:gd name="T74" fmla="*/ 180 w 687"/>
                <a:gd name="T75" fmla="*/ 213 h 557"/>
                <a:gd name="T76" fmla="*/ 162 w 687"/>
                <a:gd name="T77" fmla="*/ 219 h 557"/>
                <a:gd name="T78" fmla="*/ 140 w 687"/>
                <a:gd name="T79" fmla="*/ 224 h 557"/>
                <a:gd name="T80" fmla="*/ 120 w 687"/>
                <a:gd name="T81" fmla="*/ 228 h 557"/>
                <a:gd name="T82" fmla="*/ 104 w 687"/>
                <a:gd name="T83" fmla="*/ 235 h 557"/>
                <a:gd name="T84" fmla="*/ 92 w 687"/>
                <a:gd name="T85" fmla="*/ 244 h 557"/>
                <a:gd name="T86" fmla="*/ 81 w 687"/>
                <a:gd name="T87" fmla="*/ 259 h 557"/>
                <a:gd name="T88" fmla="*/ 75 w 687"/>
                <a:gd name="T89" fmla="*/ 278 h 557"/>
                <a:gd name="T90" fmla="*/ 78 w 687"/>
                <a:gd name="T91" fmla="*/ 297 h 557"/>
                <a:gd name="T92" fmla="*/ 84 w 687"/>
                <a:gd name="T93" fmla="*/ 320 h 557"/>
                <a:gd name="T94" fmla="*/ 87 w 687"/>
                <a:gd name="T95" fmla="*/ 340 h 557"/>
                <a:gd name="T96" fmla="*/ 86 w 687"/>
                <a:gd name="T97" fmla="*/ 360 h 557"/>
                <a:gd name="T98" fmla="*/ 81 w 687"/>
                <a:gd name="T99" fmla="*/ 378 h 557"/>
                <a:gd name="T100" fmla="*/ 72 w 687"/>
                <a:gd name="T101" fmla="*/ 396 h 557"/>
                <a:gd name="T102" fmla="*/ 59 w 687"/>
                <a:gd name="T103" fmla="*/ 415 h 557"/>
                <a:gd name="T104" fmla="*/ 45 w 687"/>
                <a:gd name="T105" fmla="*/ 427 h 557"/>
                <a:gd name="T106" fmla="*/ 31 w 687"/>
                <a:gd name="T107" fmla="*/ 435 h 557"/>
                <a:gd name="T108" fmla="*/ 10 w 687"/>
                <a:gd name="T109" fmla="*/ 439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7" h="557">
                  <a:moveTo>
                    <a:pt x="0" y="439"/>
                  </a:moveTo>
                  <a:lnTo>
                    <a:pt x="0" y="556"/>
                  </a:lnTo>
                  <a:lnTo>
                    <a:pt x="686" y="556"/>
                  </a:lnTo>
                  <a:lnTo>
                    <a:pt x="685" y="0"/>
                  </a:lnTo>
                  <a:lnTo>
                    <a:pt x="624" y="0"/>
                  </a:lnTo>
                  <a:lnTo>
                    <a:pt x="621" y="10"/>
                  </a:lnTo>
                  <a:lnTo>
                    <a:pt x="621" y="18"/>
                  </a:lnTo>
                  <a:lnTo>
                    <a:pt x="622" y="28"/>
                  </a:lnTo>
                  <a:lnTo>
                    <a:pt x="626" y="39"/>
                  </a:lnTo>
                  <a:lnTo>
                    <a:pt x="630" y="54"/>
                  </a:lnTo>
                  <a:lnTo>
                    <a:pt x="631" y="64"/>
                  </a:lnTo>
                  <a:lnTo>
                    <a:pt x="631" y="73"/>
                  </a:lnTo>
                  <a:lnTo>
                    <a:pt x="631" y="84"/>
                  </a:lnTo>
                  <a:lnTo>
                    <a:pt x="628" y="94"/>
                  </a:lnTo>
                  <a:lnTo>
                    <a:pt x="621" y="104"/>
                  </a:lnTo>
                  <a:lnTo>
                    <a:pt x="613" y="112"/>
                  </a:lnTo>
                  <a:lnTo>
                    <a:pt x="605" y="120"/>
                  </a:lnTo>
                  <a:lnTo>
                    <a:pt x="595" y="125"/>
                  </a:lnTo>
                  <a:lnTo>
                    <a:pt x="584" y="129"/>
                  </a:lnTo>
                  <a:lnTo>
                    <a:pt x="574" y="132"/>
                  </a:lnTo>
                  <a:lnTo>
                    <a:pt x="560" y="132"/>
                  </a:lnTo>
                  <a:lnTo>
                    <a:pt x="544" y="131"/>
                  </a:lnTo>
                  <a:lnTo>
                    <a:pt x="532" y="129"/>
                  </a:lnTo>
                  <a:lnTo>
                    <a:pt x="523" y="126"/>
                  </a:lnTo>
                  <a:lnTo>
                    <a:pt x="514" y="121"/>
                  </a:lnTo>
                  <a:lnTo>
                    <a:pt x="503" y="112"/>
                  </a:lnTo>
                  <a:lnTo>
                    <a:pt x="496" y="104"/>
                  </a:lnTo>
                  <a:lnTo>
                    <a:pt x="490" y="96"/>
                  </a:lnTo>
                  <a:lnTo>
                    <a:pt x="486" y="86"/>
                  </a:lnTo>
                  <a:lnTo>
                    <a:pt x="484" y="77"/>
                  </a:lnTo>
                  <a:lnTo>
                    <a:pt x="484" y="67"/>
                  </a:lnTo>
                  <a:lnTo>
                    <a:pt x="485" y="57"/>
                  </a:lnTo>
                  <a:lnTo>
                    <a:pt x="487" y="48"/>
                  </a:lnTo>
                  <a:lnTo>
                    <a:pt x="490" y="39"/>
                  </a:lnTo>
                  <a:lnTo>
                    <a:pt x="493" y="29"/>
                  </a:lnTo>
                  <a:lnTo>
                    <a:pt x="494" y="20"/>
                  </a:lnTo>
                  <a:lnTo>
                    <a:pt x="494" y="12"/>
                  </a:lnTo>
                  <a:lnTo>
                    <a:pt x="492" y="2"/>
                  </a:lnTo>
                  <a:lnTo>
                    <a:pt x="377" y="2"/>
                  </a:lnTo>
                  <a:lnTo>
                    <a:pt x="378" y="21"/>
                  </a:lnTo>
                  <a:lnTo>
                    <a:pt x="377" y="35"/>
                  </a:lnTo>
                  <a:lnTo>
                    <a:pt x="376" y="46"/>
                  </a:lnTo>
                  <a:lnTo>
                    <a:pt x="376" y="57"/>
                  </a:lnTo>
                  <a:lnTo>
                    <a:pt x="376" y="67"/>
                  </a:lnTo>
                  <a:lnTo>
                    <a:pt x="373" y="78"/>
                  </a:lnTo>
                  <a:lnTo>
                    <a:pt x="370" y="84"/>
                  </a:lnTo>
                  <a:lnTo>
                    <a:pt x="366" y="91"/>
                  </a:lnTo>
                  <a:lnTo>
                    <a:pt x="360" y="96"/>
                  </a:lnTo>
                  <a:lnTo>
                    <a:pt x="353" y="101"/>
                  </a:lnTo>
                  <a:lnTo>
                    <a:pt x="346" y="103"/>
                  </a:lnTo>
                  <a:lnTo>
                    <a:pt x="337" y="104"/>
                  </a:lnTo>
                  <a:lnTo>
                    <a:pt x="330" y="105"/>
                  </a:lnTo>
                  <a:lnTo>
                    <a:pt x="319" y="105"/>
                  </a:lnTo>
                  <a:lnTo>
                    <a:pt x="310" y="104"/>
                  </a:lnTo>
                  <a:lnTo>
                    <a:pt x="302" y="103"/>
                  </a:lnTo>
                  <a:lnTo>
                    <a:pt x="292" y="102"/>
                  </a:lnTo>
                  <a:lnTo>
                    <a:pt x="282" y="102"/>
                  </a:lnTo>
                  <a:lnTo>
                    <a:pt x="270" y="102"/>
                  </a:lnTo>
                  <a:lnTo>
                    <a:pt x="260" y="102"/>
                  </a:lnTo>
                  <a:lnTo>
                    <a:pt x="249" y="104"/>
                  </a:lnTo>
                  <a:lnTo>
                    <a:pt x="239" y="107"/>
                  </a:lnTo>
                  <a:lnTo>
                    <a:pt x="231" y="111"/>
                  </a:lnTo>
                  <a:lnTo>
                    <a:pt x="223" y="116"/>
                  </a:lnTo>
                  <a:lnTo>
                    <a:pt x="218" y="123"/>
                  </a:lnTo>
                  <a:lnTo>
                    <a:pt x="213" y="131"/>
                  </a:lnTo>
                  <a:lnTo>
                    <a:pt x="210" y="138"/>
                  </a:lnTo>
                  <a:lnTo>
                    <a:pt x="209" y="147"/>
                  </a:lnTo>
                  <a:lnTo>
                    <a:pt x="210" y="156"/>
                  </a:lnTo>
                  <a:lnTo>
                    <a:pt x="210" y="166"/>
                  </a:lnTo>
                  <a:lnTo>
                    <a:pt x="210" y="176"/>
                  </a:lnTo>
                  <a:lnTo>
                    <a:pt x="208" y="183"/>
                  </a:lnTo>
                  <a:lnTo>
                    <a:pt x="206" y="192"/>
                  </a:lnTo>
                  <a:lnTo>
                    <a:pt x="202" y="199"/>
                  </a:lnTo>
                  <a:lnTo>
                    <a:pt x="198" y="205"/>
                  </a:lnTo>
                  <a:lnTo>
                    <a:pt x="190" y="210"/>
                  </a:lnTo>
                  <a:lnTo>
                    <a:pt x="180" y="213"/>
                  </a:lnTo>
                  <a:lnTo>
                    <a:pt x="171" y="216"/>
                  </a:lnTo>
                  <a:lnTo>
                    <a:pt x="162" y="219"/>
                  </a:lnTo>
                  <a:lnTo>
                    <a:pt x="153" y="222"/>
                  </a:lnTo>
                  <a:lnTo>
                    <a:pt x="140" y="224"/>
                  </a:lnTo>
                  <a:lnTo>
                    <a:pt x="131" y="225"/>
                  </a:lnTo>
                  <a:lnTo>
                    <a:pt x="120" y="228"/>
                  </a:lnTo>
                  <a:lnTo>
                    <a:pt x="112" y="231"/>
                  </a:lnTo>
                  <a:lnTo>
                    <a:pt x="104" y="235"/>
                  </a:lnTo>
                  <a:lnTo>
                    <a:pt x="97" y="240"/>
                  </a:lnTo>
                  <a:lnTo>
                    <a:pt x="92" y="244"/>
                  </a:lnTo>
                  <a:lnTo>
                    <a:pt x="85" y="252"/>
                  </a:lnTo>
                  <a:lnTo>
                    <a:pt x="81" y="259"/>
                  </a:lnTo>
                  <a:lnTo>
                    <a:pt x="78" y="267"/>
                  </a:lnTo>
                  <a:lnTo>
                    <a:pt x="75" y="278"/>
                  </a:lnTo>
                  <a:lnTo>
                    <a:pt x="77" y="287"/>
                  </a:lnTo>
                  <a:lnTo>
                    <a:pt x="78" y="297"/>
                  </a:lnTo>
                  <a:lnTo>
                    <a:pt x="81" y="308"/>
                  </a:lnTo>
                  <a:lnTo>
                    <a:pt x="84" y="320"/>
                  </a:lnTo>
                  <a:lnTo>
                    <a:pt x="86" y="331"/>
                  </a:lnTo>
                  <a:lnTo>
                    <a:pt x="87" y="340"/>
                  </a:lnTo>
                  <a:lnTo>
                    <a:pt x="87" y="348"/>
                  </a:lnTo>
                  <a:lnTo>
                    <a:pt x="86" y="360"/>
                  </a:lnTo>
                  <a:lnTo>
                    <a:pt x="84" y="369"/>
                  </a:lnTo>
                  <a:lnTo>
                    <a:pt x="81" y="378"/>
                  </a:lnTo>
                  <a:lnTo>
                    <a:pt x="78" y="385"/>
                  </a:lnTo>
                  <a:lnTo>
                    <a:pt x="72" y="396"/>
                  </a:lnTo>
                  <a:lnTo>
                    <a:pt x="66" y="407"/>
                  </a:lnTo>
                  <a:lnTo>
                    <a:pt x="59" y="415"/>
                  </a:lnTo>
                  <a:lnTo>
                    <a:pt x="52" y="421"/>
                  </a:lnTo>
                  <a:lnTo>
                    <a:pt x="45" y="427"/>
                  </a:lnTo>
                  <a:lnTo>
                    <a:pt x="39" y="432"/>
                  </a:lnTo>
                  <a:lnTo>
                    <a:pt x="31" y="435"/>
                  </a:lnTo>
                  <a:lnTo>
                    <a:pt x="21" y="438"/>
                  </a:lnTo>
                  <a:lnTo>
                    <a:pt x="10" y="439"/>
                  </a:lnTo>
                  <a:lnTo>
                    <a:pt x="0" y="439"/>
                  </a:lnTo>
                </a:path>
              </a:pathLst>
            </a:custGeom>
            <a:solidFill>
              <a:srgbClr val="339966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9" name="Rectangle 114"/>
            <p:cNvSpPr>
              <a:spLocks noChangeArrowheads="1"/>
            </p:cNvSpPr>
            <p:nvPr/>
          </p:nvSpPr>
          <p:spPr bwMode="auto">
            <a:xfrm>
              <a:off x="4747" y="3563"/>
              <a:ext cx="555" cy="135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9056" tIns="34529" rIns="69056" bIns="34529">
              <a:spAutoFit/>
            </a:bodyPr>
            <a:lstStyle/>
            <a:p>
              <a:pPr algn="ctr" eaLnBrk="0" hangingPunct="0"/>
              <a:r>
                <a:rPr lang="en-US" sz="2000" b="1" dirty="0" smtClean="0">
                  <a:solidFill>
                    <a:schemeClr val="bg1"/>
                  </a:solidFill>
                  <a:latin typeface="+mj-lt"/>
                </a:rPr>
                <a:t>Skillsets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Rectangle 116"/>
            <p:cNvSpPr>
              <a:spLocks noChangeArrowheads="1"/>
            </p:cNvSpPr>
            <p:nvPr/>
          </p:nvSpPr>
          <p:spPr bwMode="auto">
            <a:xfrm>
              <a:off x="4342" y="3163"/>
              <a:ext cx="554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Talent Academy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97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0445" y="151640"/>
            <a:ext cx="83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A21E7C"/>
                </a:solidFill>
              </a:rPr>
              <a:t>Tetra Talent Academy</a:t>
            </a:r>
            <a:endParaRPr lang="en-US" sz="2800" dirty="0">
              <a:solidFill>
                <a:srgbClr val="A21E7C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6355" y="2051510"/>
            <a:ext cx="2224090" cy="1699060"/>
            <a:chOff x="976623" y="2508657"/>
            <a:chExt cx="1838091" cy="1404182"/>
          </a:xfrm>
        </p:grpSpPr>
        <p:sp>
          <p:nvSpPr>
            <p:cNvPr id="22" name="Teardrop 21"/>
            <p:cNvSpPr/>
            <p:nvPr/>
          </p:nvSpPr>
          <p:spPr>
            <a:xfrm rot="8125325">
              <a:off x="1193418" y="2508657"/>
              <a:ext cx="1404500" cy="1404182"/>
            </a:xfrm>
            <a:prstGeom prst="teardrop">
              <a:avLst>
                <a:gd name="adj" fmla="val 97455"/>
              </a:avLst>
            </a:prstGeom>
            <a:gradFill>
              <a:gsLst>
                <a:gs pos="0">
                  <a:srgbClr val="00B0F0"/>
                </a:gs>
                <a:gs pos="100000">
                  <a:srgbClr val="00B0F0">
                    <a:lumMod val="44000"/>
                  </a:srgb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249702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308426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76623" y="2866225"/>
              <a:ext cx="1838091" cy="610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Reflect</a:t>
              </a:r>
              <a:br>
                <a:rPr lang="en-US" sz="1400" dirty="0" smtClean="0"/>
              </a:br>
              <a:r>
                <a:rPr lang="en-US" sz="1400" dirty="0" smtClean="0"/>
                <a:t>on Current</a:t>
              </a:r>
              <a:br>
                <a:rPr lang="en-US" sz="1400" dirty="0" smtClean="0"/>
              </a:br>
              <a:r>
                <a:rPr lang="en-US" sz="1400" dirty="0" smtClean="0"/>
                <a:t>Capability</a:t>
              </a:r>
              <a:endParaRPr lang="en-US" sz="16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56513" y="2051510"/>
            <a:ext cx="2224090" cy="1699060"/>
            <a:chOff x="2636569" y="2508657"/>
            <a:chExt cx="1838091" cy="1404182"/>
          </a:xfrm>
        </p:grpSpPr>
        <p:sp>
          <p:nvSpPr>
            <p:cNvPr id="23" name="Teardrop 22"/>
            <p:cNvSpPr/>
            <p:nvPr/>
          </p:nvSpPr>
          <p:spPr>
            <a:xfrm rot="8125325">
              <a:off x="2853364" y="2508657"/>
              <a:ext cx="1404500" cy="1404182"/>
            </a:xfrm>
            <a:prstGeom prst="teardrop">
              <a:avLst>
                <a:gd name="adj" fmla="val 97455"/>
              </a:avLst>
            </a:prstGeom>
            <a:gradFill flip="none" rotWithShape="1">
              <a:gsLst>
                <a:gs pos="0">
                  <a:srgbClr val="DF8026">
                    <a:shade val="30000"/>
                    <a:satMod val="115000"/>
                  </a:srgbClr>
                </a:gs>
                <a:gs pos="50000">
                  <a:srgbClr val="DF8026">
                    <a:shade val="67500"/>
                    <a:satMod val="115000"/>
                  </a:srgbClr>
                </a:gs>
                <a:gs pos="100000">
                  <a:srgbClr val="DF8026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909648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968372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36569" y="3054764"/>
              <a:ext cx="1838091" cy="254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Aquire</a:t>
              </a:r>
              <a:endParaRPr lang="en-US" sz="1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26167" y="2051510"/>
            <a:ext cx="2224090" cy="1699060"/>
            <a:chOff x="4311263" y="2508657"/>
            <a:chExt cx="1838091" cy="1404182"/>
          </a:xfrm>
        </p:grpSpPr>
        <p:sp>
          <p:nvSpPr>
            <p:cNvPr id="24" name="Teardrop 23"/>
            <p:cNvSpPr/>
            <p:nvPr/>
          </p:nvSpPr>
          <p:spPr>
            <a:xfrm rot="8125325">
              <a:off x="4528058" y="2508657"/>
              <a:ext cx="1404500" cy="1404182"/>
            </a:xfrm>
            <a:prstGeom prst="teardrop">
              <a:avLst>
                <a:gd name="adj" fmla="val 97455"/>
              </a:avLst>
            </a:prstGeom>
            <a:gradFill flip="none" rotWithShape="1">
              <a:gsLst>
                <a:gs pos="0">
                  <a:srgbClr val="7EC234">
                    <a:shade val="30000"/>
                    <a:satMod val="115000"/>
                  </a:srgbClr>
                </a:gs>
                <a:gs pos="50000">
                  <a:srgbClr val="7EC234">
                    <a:shade val="67500"/>
                    <a:satMod val="115000"/>
                  </a:srgbClr>
                </a:gs>
                <a:gs pos="100000">
                  <a:srgbClr val="7EC234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584342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643066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311263" y="3054764"/>
              <a:ext cx="1838091" cy="254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Practice</a:t>
              </a:r>
              <a:endParaRPr lang="en-US" sz="14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840065" y="2051510"/>
            <a:ext cx="2224090" cy="1699060"/>
            <a:chOff x="6000705" y="2508657"/>
            <a:chExt cx="1838091" cy="1404182"/>
          </a:xfrm>
        </p:grpSpPr>
        <p:sp>
          <p:nvSpPr>
            <p:cNvPr id="25" name="Teardrop 24"/>
            <p:cNvSpPr/>
            <p:nvPr/>
          </p:nvSpPr>
          <p:spPr>
            <a:xfrm rot="8125325">
              <a:off x="6217500" y="2508657"/>
              <a:ext cx="1404500" cy="1404182"/>
            </a:xfrm>
            <a:prstGeom prst="teardrop">
              <a:avLst>
                <a:gd name="adj" fmla="val 97455"/>
              </a:avLst>
            </a:prstGeom>
            <a:gradFill flip="none" rotWithShape="1">
              <a:gsLst>
                <a:gs pos="0">
                  <a:srgbClr val="8A6763">
                    <a:shade val="30000"/>
                    <a:satMod val="115000"/>
                  </a:srgbClr>
                </a:gs>
                <a:gs pos="50000">
                  <a:srgbClr val="8A6763">
                    <a:shade val="67500"/>
                    <a:satMod val="115000"/>
                  </a:srgbClr>
                </a:gs>
                <a:gs pos="100000">
                  <a:srgbClr val="8A676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273784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332508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000705" y="3040016"/>
              <a:ext cx="1838091" cy="254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Imbibe</a:t>
              </a:r>
              <a:endParaRPr lang="en-US" sz="14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912955" y="2051510"/>
            <a:ext cx="2224090" cy="1699060"/>
            <a:chOff x="7719643" y="2508657"/>
            <a:chExt cx="1838091" cy="1404182"/>
          </a:xfrm>
        </p:grpSpPr>
        <p:sp>
          <p:nvSpPr>
            <p:cNvPr id="26" name="Teardrop 25"/>
            <p:cNvSpPr/>
            <p:nvPr/>
          </p:nvSpPr>
          <p:spPr>
            <a:xfrm rot="8125325">
              <a:off x="7936438" y="2508657"/>
              <a:ext cx="1404500" cy="1404182"/>
            </a:xfrm>
            <a:prstGeom prst="teardrop">
              <a:avLst>
                <a:gd name="adj" fmla="val 97455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992722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051446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719643" y="2968259"/>
              <a:ext cx="1838091" cy="432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Demonstrate</a:t>
              </a:r>
              <a:br>
                <a:rPr lang="en-US" sz="1400" dirty="0" smtClean="0"/>
              </a:br>
              <a:r>
                <a:rPr lang="en-US" sz="1400" dirty="0" smtClean="0"/>
                <a:t>Components</a:t>
              </a:r>
              <a:endParaRPr lang="en-US" sz="1400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28880" y="4102560"/>
            <a:ext cx="10609964" cy="76944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RAPID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/>
          <p:nvPr/>
        </p:nvSpPr>
        <p:spPr>
          <a:xfrm>
            <a:off x="15240" y="-15240"/>
            <a:ext cx="12192000" cy="6659880"/>
          </a:xfrm>
          <a:custGeom>
            <a:avLst/>
            <a:gdLst>
              <a:gd name="connsiteX0" fmla="*/ 3413760 w 12192000"/>
              <a:gd name="connsiteY0" fmla="*/ 15240 h 6659880"/>
              <a:gd name="connsiteX1" fmla="*/ 0 w 12192000"/>
              <a:gd name="connsiteY1" fmla="*/ 6659880 h 6659880"/>
              <a:gd name="connsiteX2" fmla="*/ 12192000 w 12192000"/>
              <a:gd name="connsiteY2" fmla="*/ 6659880 h 6659880"/>
              <a:gd name="connsiteX3" fmla="*/ 8702040 w 12192000"/>
              <a:gd name="connsiteY3" fmla="*/ 0 h 6659880"/>
              <a:gd name="connsiteX4" fmla="*/ 3413760 w 12192000"/>
              <a:gd name="connsiteY4" fmla="*/ 15240 h 665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659880">
                <a:moveTo>
                  <a:pt x="3413760" y="15240"/>
                </a:moveTo>
                <a:lnTo>
                  <a:pt x="0" y="6659880"/>
                </a:lnTo>
                <a:lnTo>
                  <a:pt x="12192000" y="6659880"/>
                </a:lnTo>
                <a:lnTo>
                  <a:pt x="8702040" y="0"/>
                </a:lnTo>
                <a:lnTo>
                  <a:pt x="3413760" y="152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958840" y="-15240"/>
            <a:ext cx="83820" cy="6628670"/>
          </a:xfrm>
          <a:prstGeom prst="line">
            <a:avLst/>
          </a:prstGeom>
          <a:ln w="152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366112" y="3510036"/>
            <a:ext cx="2422807" cy="2866455"/>
            <a:chOff x="137512" y="2519436"/>
            <a:chExt cx="2422807" cy="2866455"/>
          </a:xfrm>
        </p:grpSpPr>
        <p:sp>
          <p:nvSpPr>
            <p:cNvPr id="53" name="Rectangle 52"/>
            <p:cNvSpPr/>
            <p:nvPr/>
          </p:nvSpPr>
          <p:spPr>
            <a:xfrm>
              <a:off x="344701" y="2519436"/>
              <a:ext cx="2053982" cy="496732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23360" y="2582716"/>
              <a:ext cx="1136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501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44787" y="3016168"/>
              <a:ext cx="2053982" cy="496732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13618" y="3069400"/>
              <a:ext cx="1136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401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9965" y="3493068"/>
              <a:ext cx="2053982" cy="496732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9965" y="3979440"/>
              <a:ext cx="2053982" cy="496732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39964" y="4475343"/>
              <a:ext cx="2053982" cy="496732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7512" y="5016559"/>
              <a:ext cx="2422807" cy="369332"/>
            </a:xfrm>
            <a:prstGeom prst="rect">
              <a:avLst/>
            </a:prstGeom>
            <a:solidFill>
              <a:srgbClr val="DF802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TECHNOLOGY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98968" y="3551000"/>
              <a:ext cx="1136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301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89140" y="4055211"/>
              <a:ext cx="1136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201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79312" y="4544355"/>
              <a:ext cx="1136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101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2253211" y="2881056"/>
              <a:ext cx="156730" cy="13511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2249026" y="3353425"/>
              <a:ext cx="156730" cy="13511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/>
          </p:nvSpPr>
          <p:spPr>
            <a:xfrm>
              <a:off x="2248575" y="3844328"/>
              <a:ext cx="156730" cy="13511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/>
            <p:cNvSpPr/>
            <p:nvPr/>
          </p:nvSpPr>
          <p:spPr>
            <a:xfrm>
              <a:off x="2246714" y="4340231"/>
              <a:ext cx="156730" cy="13511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/>
            <p:cNvSpPr/>
            <p:nvPr/>
          </p:nvSpPr>
          <p:spPr>
            <a:xfrm>
              <a:off x="2253064" y="4846131"/>
              <a:ext cx="156730" cy="13511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90599" y="3510036"/>
            <a:ext cx="2422807" cy="2866455"/>
            <a:chOff x="2894359" y="2519436"/>
            <a:chExt cx="2422807" cy="2866455"/>
          </a:xfrm>
        </p:grpSpPr>
        <p:sp>
          <p:nvSpPr>
            <p:cNvPr id="111" name="Rectangle 110"/>
            <p:cNvSpPr/>
            <p:nvPr/>
          </p:nvSpPr>
          <p:spPr>
            <a:xfrm>
              <a:off x="3079873" y="2519436"/>
              <a:ext cx="2059962" cy="496732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158532" y="2582716"/>
              <a:ext cx="1136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EXPERT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079959" y="3016168"/>
              <a:ext cx="2059962" cy="496732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148790" y="3069400"/>
              <a:ext cx="1833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PROFICIENT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075137" y="3493068"/>
              <a:ext cx="2059962" cy="496732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075137" y="3979440"/>
              <a:ext cx="2059962" cy="496732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075136" y="4475343"/>
              <a:ext cx="2059962" cy="496732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134140" y="3551000"/>
              <a:ext cx="2000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COMPETENT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124312" y="4055211"/>
              <a:ext cx="2010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AD. BEGINNER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114484" y="4544355"/>
              <a:ext cx="1136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NOVICE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1" name="Isosceles Triangle 120"/>
            <p:cNvSpPr/>
            <p:nvPr/>
          </p:nvSpPr>
          <p:spPr>
            <a:xfrm>
              <a:off x="4988383" y="2881056"/>
              <a:ext cx="156730" cy="13511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Isosceles Triangle 121"/>
            <p:cNvSpPr/>
            <p:nvPr/>
          </p:nvSpPr>
          <p:spPr>
            <a:xfrm>
              <a:off x="4984198" y="3353425"/>
              <a:ext cx="156730" cy="13511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Isosceles Triangle 122"/>
            <p:cNvSpPr/>
            <p:nvPr/>
          </p:nvSpPr>
          <p:spPr>
            <a:xfrm>
              <a:off x="4983747" y="3844328"/>
              <a:ext cx="156730" cy="13511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Isosceles Triangle 123"/>
            <p:cNvSpPr/>
            <p:nvPr/>
          </p:nvSpPr>
          <p:spPr>
            <a:xfrm>
              <a:off x="4981886" y="4340231"/>
              <a:ext cx="156730" cy="13511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Isosceles Triangle 124"/>
            <p:cNvSpPr/>
            <p:nvPr/>
          </p:nvSpPr>
          <p:spPr>
            <a:xfrm>
              <a:off x="4988236" y="4846131"/>
              <a:ext cx="156730" cy="13511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894359" y="5016559"/>
              <a:ext cx="2422807" cy="369332"/>
            </a:xfrm>
            <a:prstGeom prst="rect">
              <a:avLst/>
            </a:prstGeom>
            <a:solidFill>
              <a:srgbClr val="BBBC3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DIGITAL SKILLS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139704" y="3498605"/>
            <a:ext cx="2665088" cy="2867241"/>
            <a:chOff x="5625185" y="2518650"/>
            <a:chExt cx="2665088" cy="2867241"/>
          </a:xfrm>
        </p:grpSpPr>
        <p:sp>
          <p:nvSpPr>
            <p:cNvPr id="93" name="Rectangle 92"/>
            <p:cNvSpPr/>
            <p:nvPr/>
          </p:nvSpPr>
          <p:spPr>
            <a:xfrm>
              <a:off x="5906083" y="2518650"/>
              <a:ext cx="2059962" cy="496732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984742" y="2581930"/>
              <a:ext cx="1824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EXECUTIVE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906169" y="3015382"/>
              <a:ext cx="2059962" cy="496732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975000" y="3068614"/>
              <a:ext cx="1136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SENIOR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901347" y="3492282"/>
              <a:ext cx="2059962" cy="496732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901347" y="3978654"/>
              <a:ext cx="2059962" cy="496732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901346" y="4474557"/>
              <a:ext cx="2059962" cy="496732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960350" y="3550214"/>
              <a:ext cx="1848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MID LEVEL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950522" y="4054425"/>
              <a:ext cx="1934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ORGANIZED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940694" y="4543569"/>
              <a:ext cx="1868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FOUNDATION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4" name="Isosceles Triangle 103"/>
            <p:cNvSpPr/>
            <p:nvPr/>
          </p:nvSpPr>
          <p:spPr>
            <a:xfrm>
              <a:off x="7810783" y="2880270"/>
              <a:ext cx="156730" cy="13511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Isosceles Triangle 104"/>
            <p:cNvSpPr/>
            <p:nvPr/>
          </p:nvSpPr>
          <p:spPr>
            <a:xfrm>
              <a:off x="7812948" y="3352639"/>
              <a:ext cx="156730" cy="13511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Isosceles Triangle 105"/>
            <p:cNvSpPr/>
            <p:nvPr/>
          </p:nvSpPr>
          <p:spPr>
            <a:xfrm>
              <a:off x="7812497" y="3843542"/>
              <a:ext cx="156730" cy="13511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Isosceles Triangle 106"/>
            <p:cNvSpPr/>
            <p:nvPr/>
          </p:nvSpPr>
          <p:spPr>
            <a:xfrm>
              <a:off x="7810636" y="4339445"/>
              <a:ext cx="156730" cy="13511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Isosceles Triangle 107"/>
            <p:cNvSpPr/>
            <p:nvPr/>
          </p:nvSpPr>
          <p:spPr>
            <a:xfrm>
              <a:off x="7804286" y="4828835"/>
              <a:ext cx="156730" cy="13511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625185" y="5021054"/>
              <a:ext cx="2665088" cy="36483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BEHAVIORAL LEADERSHIP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92526" y="3490102"/>
            <a:ext cx="2493889" cy="2875623"/>
            <a:chOff x="8526439" y="2510268"/>
            <a:chExt cx="2493889" cy="2875623"/>
          </a:xfrm>
        </p:grpSpPr>
        <p:sp>
          <p:nvSpPr>
            <p:cNvPr id="78" name="Rectangle 77"/>
            <p:cNvSpPr/>
            <p:nvPr/>
          </p:nvSpPr>
          <p:spPr>
            <a:xfrm>
              <a:off x="8684538" y="2510268"/>
              <a:ext cx="2055139" cy="496732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763198" y="2573548"/>
              <a:ext cx="1136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EXPERT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8684624" y="3007000"/>
              <a:ext cx="2055139" cy="496732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753456" y="3060232"/>
              <a:ext cx="1588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PROFICIENT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679802" y="3483900"/>
              <a:ext cx="2055139" cy="496732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679802" y="3970272"/>
              <a:ext cx="2055139" cy="496732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679801" y="4466175"/>
              <a:ext cx="2055139" cy="496732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738806" y="3541832"/>
              <a:ext cx="1803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COMPETENT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728978" y="4046043"/>
              <a:ext cx="2291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AD. BEGINNER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719150" y="4535187"/>
              <a:ext cx="1136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NOVICE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8" name="Isosceles Triangle 87"/>
            <p:cNvSpPr/>
            <p:nvPr/>
          </p:nvSpPr>
          <p:spPr>
            <a:xfrm>
              <a:off x="10593049" y="2871888"/>
              <a:ext cx="156730" cy="13511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Isosceles Triangle 88"/>
            <p:cNvSpPr/>
            <p:nvPr/>
          </p:nvSpPr>
          <p:spPr>
            <a:xfrm>
              <a:off x="10588864" y="3344257"/>
              <a:ext cx="156730" cy="13511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Isosceles Triangle 89"/>
            <p:cNvSpPr/>
            <p:nvPr/>
          </p:nvSpPr>
          <p:spPr>
            <a:xfrm>
              <a:off x="10588413" y="3835160"/>
              <a:ext cx="156730" cy="13511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Isosceles Triangle 90"/>
            <p:cNvSpPr/>
            <p:nvPr/>
          </p:nvSpPr>
          <p:spPr>
            <a:xfrm>
              <a:off x="10586552" y="4331063"/>
              <a:ext cx="156730" cy="13511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91"/>
            <p:cNvSpPr/>
            <p:nvPr/>
          </p:nvSpPr>
          <p:spPr>
            <a:xfrm>
              <a:off x="10592902" y="4836963"/>
              <a:ext cx="156730" cy="13511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526439" y="5016559"/>
              <a:ext cx="2422807" cy="369332"/>
            </a:xfrm>
            <a:prstGeom prst="rect">
              <a:avLst/>
            </a:prstGeom>
            <a:solidFill>
              <a:srgbClr val="839F6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FUNCTIONAL SKILLS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2" name="Picture 1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18" y="77612"/>
            <a:ext cx="2419476" cy="38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7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 flipV="1">
            <a:off x="5958840" y="-15240"/>
            <a:ext cx="83820" cy="6628670"/>
          </a:xfrm>
          <a:prstGeom prst="line">
            <a:avLst/>
          </a:prstGeom>
          <a:ln w="152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479545" y="215186"/>
            <a:ext cx="9053237" cy="6307001"/>
            <a:chOff x="1479545" y="215186"/>
            <a:chExt cx="9053237" cy="6307001"/>
          </a:xfrm>
        </p:grpSpPr>
        <p:sp>
          <p:nvSpPr>
            <p:cNvPr id="130" name="Rectangle 129"/>
            <p:cNvSpPr/>
            <p:nvPr/>
          </p:nvSpPr>
          <p:spPr>
            <a:xfrm>
              <a:off x="1702541" y="225014"/>
              <a:ext cx="2123768" cy="4639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707869" y="693181"/>
              <a:ext cx="2123768" cy="53094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484873" y="904580"/>
              <a:ext cx="2569760" cy="10940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483097" y="2120685"/>
              <a:ext cx="2569760" cy="10940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481321" y="3336217"/>
              <a:ext cx="2569760" cy="14725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479545" y="4924056"/>
              <a:ext cx="2569760" cy="90415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8822" y="284439"/>
              <a:ext cx="1505860" cy="3693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FOCUS AREAS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316059" y="1288028"/>
              <a:ext cx="8513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</a:rPr>
                <a:t>DIGITAL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038412" y="2470435"/>
              <a:ext cx="13532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</a:rPr>
                <a:t>TECHNOLOGY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067716" y="3348357"/>
              <a:ext cx="12997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</a:rPr>
                <a:t>FUNCTIONAL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103593" y="4941260"/>
              <a:ext cx="12866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</a:rPr>
                <a:t>BEHAVIORAL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84874" y="3562252"/>
              <a:ext cx="2564432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eaLnBrk="0" hangingPunct="0">
                <a:lnSpc>
                  <a:spcPct val="150000"/>
                </a:lnSpc>
                <a:buClr>
                  <a:srgbClr val="0033CC"/>
                </a:buClr>
                <a:buSzPct val="85000"/>
                <a:buFont typeface="Arial" pitchFamily="34" charset="0"/>
                <a:buChar char="•"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Methodology</a:t>
              </a:r>
            </a:p>
            <a:p>
              <a:pPr marL="171450" indent="-171450" eaLnBrk="0" hangingPunct="0">
                <a:lnSpc>
                  <a:spcPct val="150000"/>
                </a:lnSpc>
                <a:buClr>
                  <a:srgbClr val="0033CC"/>
                </a:buClr>
                <a:buSzPct val="85000"/>
                <a:buFont typeface="Arial" pitchFamily="34" charset="0"/>
                <a:buChar char="•"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Contractual commitments </a:t>
              </a:r>
            </a:p>
            <a:p>
              <a:pPr marL="171450" indent="-171450" eaLnBrk="0" hangingPunct="0">
                <a:lnSpc>
                  <a:spcPct val="150000"/>
                </a:lnSpc>
                <a:buClr>
                  <a:srgbClr val="0033CC"/>
                </a:buClr>
                <a:buSzPct val="85000"/>
                <a:buFont typeface="Arial" pitchFamily="34" charset="0"/>
                <a:buChar char="•"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Quality processes</a:t>
              </a:r>
            </a:p>
            <a:p>
              <a:pPr marL="171450" indent="-171450" eaLnBrk="0" hangingPunct="0">
                <a:lnSpc>
                  <a:spcPct val="150000"/>
                </a:lnSpc>
                <a:buClr>
                  <a:srgbClr val="0033CC"/>
                </a:buClr>
                <a:buSzPct val="85000"/>
                <a:buFont typeface="Arial" pitchFamily="34" charset="0"/>
                <a:buChar char="•"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Roles &amp; Responsibilities</a:t>
              </a:r>
            </a:p>
            <a:p>
              <a:pPr marL="171450" indent="-171450" eaLnBrk="0" hangingPunct="0">
                <a:lnSpc>
                  <a:spcPct val="150000"/>
                </a:lnSpc>
                <a:buClr>
                  <a:srgbClr val="0033CC"/>
                </a:buClr>
                <a:buSzPct val="85000"/>
                <a:buFont typeface="Arial" pitchFamily="34" charset="0"/>
                <a:buChar char="•"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Transition Skills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479545" y="5218502"/>
              <a:ext cx="25644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eaLnBrk="0" hangingPunct="0">
                <a:lnSpc>
                  <a:spcPct val="150000"/>
                </a:lnSpc>
                <a:buClr>
                  <a:srgbClr val="0033CC"/>
                </a:buClr>
                <a:buSzPct val="85000"/>
                <a:buFont typeface="Arial" pitchFamily="34" charset="0"/>
                <a:buChar char="•"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Cross-cultural skills</a:t>
              </a:r>
            </a:p>
            <a:p>
              <a:pPr marL="171450" indent="-171450" eaLnBrk="0" hangingPunct="0">
                <a:lnSpc>
                  <a:spcPct val="150000"/>
                </a:lnSpc>
                <a:buClr>
                  <a:srgbClr val="0033CC"/>
                </a:buClr>
                <a:buSzPct val="85000"/>
                <a:buFont typeface="Arial" pitchFamily="34" charset="0"/>
                <a:buChar char="•"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Leadership skills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320721" y="215186"/>
              <a:ext cx="2123768" cy="4639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5326049" y="683353"/>
              <a:ext cx="2123768" cy="53094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393088" y="1003472"/>
              <a:ext cx="1930698" cy="994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391312" y="2219577"/>
              <a:ext cx="1930698" cy="994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460554" y="274611"/>
              <a:ext cx="1798762" cy="3693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PRACTICE MECH.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5781478" y="1177590"/>
              <a:ext cx="1143262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hangingPunct="0">
                <a:buClr>
                  <a:srgbClr val="0033CC"/>
                </a:buClr>
                <a:buSzPct val="155000"/>
                <a:buFont typeface="Symbol" pitchFamily="18" charset="2"/>
                <a:buNone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CLASSROOMS</a:t>
              </a:r>
            </a:p>
            <a:p>
              <a:pPr algn="ctr" eaLnBrk="0" hangingPunct="0">
                <a:buClr>
                  <a:srgbClr val="0033CC"/>
                </a:buClr>
                <a:buSzPct val="155000"/>
                <a:buFont typeface="Symbol" pitchFamily="18" charset="2"/>
                <a:buNone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DIGITAL POD</a:t>
              </a:r>
            </a:p>
            <a:p>
              <a:pPr algn="ctr" eaLnBrk="0" hangingPunct="0">
                <a:buClr>
                  <a:srgbClr val="0033CC"/>
                </a:buClr>
                <a:buSzPct val="155000"/>
                <a:buFont typeface="Symbol" pitchFamily="18" charset="2"/>
                <a:buNone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BULLPEN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860398" y="2412252"/>
              <a:ext cx="103541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hangingPunct="0">
                <a:buClr>
                  <a:srgbClr val="0033CC"/>
                </a:buClr>
                <a:buSzPct val="155000"/>
                <a:buFont typeface="Symbol" pitchFamily="18" charset="2"/>
                <a:buNone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E-LEARNING</a:t>
              </a:r>
            </a:p>
            <a:p>
              <a:pPr algn="ctr" eaLnBrk="0" hangingPunct="0">
                <a:buClr>
                  <a:srgbClr val="0033CC"/>
                </a:buClr>
                <a:buSzPct val="155000"/>
                <a:buFont typeface="Symbol" pitchFamily="18" charset="2"/>
                <a:buNone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UDEMY</a:t>
              </a:r>
            </a:p>
            <a:p>
              <a:pPr algn="ctr" eaLnBrk="0" hangingPunct="0">
                <a:buClr>
                  <a:srgbClr val="0033CC"/>
                </a:buClr>
                <a:buSzPct val="155000"/>
                <a:buFont typeface="Symbol" pitchFamily="18" charset="2"/>
                <a:buNone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Etc..</a:t>
              </a: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412756" y="3456560"/>
              <a:ext cx="1930698" cy="994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410980" y="4672665"/>
              <a:ext cx="1930698" cy="994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705855" y="3630678"/>
              <a:ext cx="1305165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hangingPunct="0">
                <a:buClr>
                  <a:srgbClr val="0033CC"/>
                </a:buClr>
                <a:buSzPct val="155000"/>
                <a:buFont typeface="Symbol" pitchFamily="18" charset="2"/>
                <a:buNone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WORKSHOPS,</a:t>
              </a:r>
            </a:p>
            <a:p>
              <a:pPr algn="ctr" eaLnBrk="0" hangingPunct="0">
                <a:buClr>
                  <a:srgbClr val="0033CC"/>
                </a:buClr>
                <a:buSzPct val="155000"/>
                <a:buFont typeface="Symbol" pitchFamily="18" charset="2"/>
                <a:buNone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CASE STUDIES &amp;</a:t>
              </a:r>
            </a:p>
            <a:p>
              <a:pPr algn="ctr" eaLnBrk="0" hangingPunct="0">
                <a:buClr>
                  <a:srgbClr val="0033CC"/>
                </a:buClr>
                <a:buSzPct val="155000"/>
                <a:buFont typeface="Symbol" pitchFamily="18" charset="2"/>
                <a:buNone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ASSIGNMENTS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728022" y="5021010"/>
              <a:ext cx="13001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hangingPunct="0">
                <a:buClr>
                  <a:srgbClr val="0033CC"/>
                </a:buClr>
                <a:buSzPct val="155000"/>
                <a:buFont typeface="Symbol" pitchFamily="18" charset="2"/>
                <a:buNone/>
              </a:pPr>
              <a:r>
                <a:rPr 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CERTIFICATIONS</a:t>
              </a:r>
              <a:endParaRPr lang="en-US" sz="1300" b="1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 rot="5400000">
              <a:off x="2301713" y="2934674"/>
              <a:ext cx="4863006" cy="924063"/>
            </a:xfrm>
            <a:prstGeom prst="triangle">
              <a:avLst>
                <a:gd name="adj" fmla="val 50000"/>
              </a:avLst>
            </a:prstGeom>
            <a:solidFill>
              <a:srgbClr val="488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Text Box 84"/>
            <p:cNvSpPr txBox="1">
              <a:spLocks noChangeArrowheads="1"/>
            </p:cNvSpPr>
            <p:nvPr/>
          </p:nvSpPr>
          <p:spPr bwMode="auto">
            <a:xfrm rot="16200000">
              <a:off x="3476478" y="3205474"/>
              <a:ext cx="2286000" cy="356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2713" indent="-112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hangingPunct="0">
                <a:lnSpc>
                  <a:spcPct val="70000"/>
                </a:lnSpc>
                <a:spcBef>
                  <a:spcPct val="30000"/>
                </a:spcBef>
                <a:buClr>
                  <a:srgbClr val="0033CC"/>
                </a:buClr>
                <a:buSzPct val="85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1"/>
                  </a:solidFill>
                  <a:latin typeface="Arial" charset="0"/>
                </a:rPr>
                <a:t>ROLE BASED TRAINING</a:t>
              </a:r>
            </a:p>
            <a:p>
              <a:pPr algn="ctr" eaLnBrk="0" hangingPunct="0">
                <a:lnSpc>
                  <a:spcPct val="70000"/>
                </a:lnSpc>
                <a:spcBef>
                  <a:spcPct val="30000"/>
                </a:spcBef>
                <a:buClr>
                  <a:srgbClr val="0033CC"/>
                </a:buClr>
                <a:buSzPct val="85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1"/>
                  </a:solidFill>
                  <a:latin typeface="Arial" charset="0"/>
                </a:rPr>
                <a:t> (TRAIN THE TRAINER MODEL)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8409014" y="701870"/>
              <a:ext cx="2123768" cy="4639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8399594" y="1170037"/>
              <a:ext cx="2123768" cy="21256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496129" y="1348807"/>
              <a:ext cx="1930698" cy="51037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8951940" y="761295"/>
              <a:ext cx="992580" cy="3693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OUTPUT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8820528" y="1369314"/>
              <a:ext cx="127124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hangingPunct="0">
                <a:buClr>
                  <a:srgbClr val="0033CC"/>
                </a:buClr>
                <a:buSzPct val="155000"/>
                <a:buFont typeface="Symbol" pitchFamily="18" charset="2"/>
                <a:buNone/>
              </a:pPr>
              <a:r>
                <a:rPr lang="en-US" sz="13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HIGHLY SKILLED</a:t>
              </a:r>
            </a:p>
            <a:p>
              <a:pPr algn="ctr" eaLnBrk="0" hangingPunct="0">
                <a:buClr>
                  <a:srgbClr val="0033CC"/>
                </a:buClr>
                <a:buSzPct val="155000"/>
                <a:buFont typeface="Symbol" pitchFamily="18" charset="2"/>
                <a:buNone/>
              </a:pPr>
              <a:r>
                <a:rPr lang="en-US" sz="13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WORKFORCE</a:t>
              </a: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8501049" y="1973143"/>
              <a:ext cx="1930698" cy="51037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8772839" y="2096886"/>
              <a:ext cx="137646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hangingPunct="0">
                <a:buClr>
                  <a:srgbClr val="0033CC"/>
                </a:buClr>
                <a:buSzPct val="155000"/>
                <a:buFont typeface="Symbol" pitchFamily="18" charset="2"/>
                <a:buNone/>
              </a:pPr>
              <a:r>
                <a:rPr lang="en-US" sz="13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POINT SOLUTION</a:t>
              </a:r>
              <a:endParaRPr lang="en-US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8505969" y="2612227"/>
              <a:ext cx="1930698" cy="51037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8809505" y="2617986"/>
              <a:ext cx="131298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hangingPunct="0">
                <a:buClr>
                  <a:srgbClr val="0033CC"/>
                </a:buClr>
                <a:buSzPct val="155000"/>
                <a:buFont typeface="Symbol" pitchFamily="18" charset="2"/>
                <a:buNone/>
              </a:pPr>
              <a:r>
                <a:rPr lang="en-US" sz="13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KNOWLEDGE</a:t>
              </a:r>
              <a:br>
                <a:rPr lang="en-US" sz="13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</a:br>
              <a:r>
                <a:rPr lang="en-US" sz="13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DISSEMINATION</a:t>
              </a:r>
              <a:endParaRPr lang="en-US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8398619" y="3610856"/>
              <a:ext cx="2123768" cy="4639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8403947" y="4064275"/>
              <a:ext cx="2123768" cy="194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8485734" y="4257793"/>
              <a:ext cx="1930698" cy="51037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8977614" y="3670281"/>
              <a:ext cx="920445" cy="3693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BENIFIT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8933086" y="4278300"/>
              <a:ext cx="102534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hangingPunct="0">
                <a:buClr>
                  <a:srgbClr val="0033CC"/>
                </a:buClr>
                <a:buSzPct val="155000"/>
                <a:buFont typeface="Symbol" pitchFamily="18" charset="2"/>
                <a:buNone/>
              </a:pPr>
              <a:r>
                <a:rPr lang="en-US" sz="13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DIGITAL</a:t>
              </a:r>
              <a:br>
                <a:rPr lang="en-US" sz="13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</a:br>
              <a:r>
                <a:rPr lang="en-US" sz="13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EXCELLENCE</a:t>
              </a:r>
              <a:endParaRPr lang="en-US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8490654" y="4932808"/>
              <a:ext cx="1930698" cy="82195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8447390" y="5005872"/>
              <a:ext cx="2006575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 eaLnBrk="0" hangingPunct="0">
                <a:buClr>
                  <a:srgbClr val="0033CC"/>
                </a:buClr>
                <a:buSzPct val="155000"/>
                <a:buFont typeface="Symbol" pitchFamily="18" charset="2"/>
                <a:buNone/>
                <a:defRPr sz="13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defRPr>
              </a:lvl1pPr>
            </a:lstStyle>
            <a:p>
              <a:r>
                <a:rPr lang="en-US" dirty="0"/>
                <a:t>QUALITY SOLUTIONS</a:t>
              </a:r>
            </a:p>
            <a:p>
              <a:r>
                <a:rPr lang="en-US" dirty="0"/>
                <a:t>CUSTOMER DELIGHT</a:t>
              </a:r>
            </a:p>
            <a:p>
              <a:r>
                <a:rPr lang="en-US" dirty="0"/>
                <a:t>EMPLOYEE  ENGAGEMENT</a:t>
              </a:r>
            </a:p>
          </p:txBody>
        </p:sp>
        <p:sp>
          <p:nvSpPr>
            <p:cNvPr id="200" name="Isosceles Triangle 199"/>
            <p:cNvSpPr/>
            <p:nvPr/>
          </p:nvSpPr>
          <p:spPr>
            <a:xfrm rot="5400000">
              <a:off x="7000112" y="1279779"/>
              <a:ext cx="1874900" cy="763688"/>
            </a:xfrm>
            <a:prstGeom prst="triangle">
              <a:avLst>
                <a:gd name="adj" fmla="val 50000"/>
              </a:avLst>
            </a:prstGeom>
            <a:solidFill>
              <a:srgbClr val="7EC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Isosceles Triangle 200"/>
            <p:cNvSpPr/>
            <p:nvPr/>
          </p:nvSpPr>
          <p:spPr>
            <a:xfrm rot="10800000">
              <a:off x="8524028" y="3347890"/>
              <a:ext cx="1874900" cy="173264"/>
            </a:xfrm>
            <a:prstGeom prst="triangle">
              <a:avLst>
                <a:gd name="adj" fmla="val 50000"/>
              </a:avLst>
            </a:prstGeom>
            <a:solidFill>
              <a:srgbClr val="EA9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Text Box 81"/>
            <p:cNvSpPr txBox="1">
              <a:spLocks noChangeArrowheads="1"/>
            </p:cNvSpPr>
            <p:nvPr/>
          </p:nvSpPr>
          <p:spPr bwMode="auto">
            <a:xfrm>
              <a:off x="1702541" y="6214410"/>
              <a:ext cx="881984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Refine the Framework based on Learning/Feedback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8108661" y="6006437"/>
              <a:ext cx="1329175" cy="361861"/>
            </a:xfrm>
            <a:prstGeom prst="straightConnector1">
              <a:avLst/>
            </a:prstGeom>
            <a:ln w="28575">
              <a:solidFill>
                <a:srgbClr val="EA9D2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3" idx="2"/>
            </p:cNvCxnSpPr>
            <p:nvPr/>
          </p:nvCxnSpPr>
          <p:spPr>
            <a:xfrm flipH="1" flipV="1">
              <a:off x="2769753" y="6002601"/>
              <a:ext cx="1284880" cy="365697"/>
            </a:xfrm>
            <a:prstGeom prst="straightConnector1">
              <a:avLst/>
            </a:prstGeom>
            <a:ln w="28575">
              <a:solidFill>
                <a:srgbClr val="EA9D2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39" idx="2"/>
            </p:cNvCxnSpPr>
            <p:nvPr/>
          </p:nvCxnSpPr>
          <p:spPr>
            <a:xfrm flipV="1">
              <a:off x="6387933" y="5992773"/>
              <a:ext cx="0" cy="221637"/>
            </a:xfrm>
            <a:prstGeom prst="straightConnector1">
              <a:avLst/>
            </a:prstGeom>
            <a:ln w="28575">
              <a:solidFill>
                <a:srgbClr val="EA9D2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167" idx="0"/>
              <a:endCxn id="138" idx="3"/>
            </p:cNvCxnSpPr>
            <p:nvPr/>
          </p:nvCxnSpPr>
          <p:spPr>
            <a:xfrm rot="16200000" flipV="1">
              <a:off x="8330346" y="-438683"/>
              <a:ext cx="254697" cy="2026409"/>
            </a:xfrm>
            <a:prstGeom prst="bentConnector2">
              <a:avLst/>
            </a:prstGeom>
            <a:ln w="28575">
              <a:solidFill>
                <a:srgbClr val="EA9D2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812838" y="274611"/>
              <a:ext cx="128971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Feedback Loop</a:t>
              </a:r>
              <a:endPara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23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4873" y="3763429"/>
            <a:ext cx="1213192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INNOVATION LABS</a:t>
            </a:r>
            <a:endParaRPr lang="en-US" sz="115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17995" y="4070085"/>
            <a:ext cx="12209996" cy="1283808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-3250" y="3831494"/>
            <a:ext cx="12208165" cy="2328213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43000">
                <a:schemeClr val="bg1">
                  <a:alpha val="0"/>
                </a:schemeClr>
              </a:gs>
            </a:gsLst>
            <a:lin ang="54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725572" y="593011"/>
            <a:ext cx="8539316" cy="687052"/>
          </a:xfrm>
          <a:prstGeom prst="rect">
            <a:avLst/>
          </a:prstGeom>
          <a:gradFill>
            <a:gsLst>
              <a:gs pos="100000">
                <a:schemeClr val="tx2">
                  <a:lumMod val="23000"/>
                  <a:lumOff val="77000"/>
                </a:schemeClr>
              </a:gs>
              <a:gs pos="0">
                <a:schemeClr val="bg1">
                  <a:alpha val="0"/>
                  <a:lumMod val="0"/>
                  <a:lumOff val="10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621412" y="337708"/>
            <a:ext cx="150814" cy="269718"/>
          </a:xfrm>
          <a:custGeom>
            <a:avLst/>
            <a:gdLst>
              <a:gd name="connsiteX0" fmla="*/ 0 w 242887"/>
              <a:gd name="connsiteY0" fmla="*/ 247650 h 247650"/>
              <a:gd name="connsiteX1" fmla="*/ 0 w 242887"/>
              <a:gd name="connsiteY1" fmla="*/ 0 h 247650"/>
              <a:gd name="connsiteX2" fmla="*/ 242887 w 242887"/>
              <a:gd name="connsiteY2" fmla="*/ 242887 h 247650"/>
              <a:gd name="connsiteX3" fmla="*/ 0 w 242887"/>
              <a:gd name="connsiteY3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887" h="247650">
                <a:moveTo>
                  <a:pt x="0" y="247650"/>
                </a:moveTo>
                <a:lnTo>
                  <a:pt x="0" y="0"/>
                </a:lnTo>
                <a:lnTo>
                  <a:pt x="242887" y="242887"/>
                </a:lnTo>
                <a:lnTo>
                  <a:pt x="0" y="2476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762647" y="339217"/>
            <a:ext cx="1862394" cy="3528960"/>
          </a:xfrm>
          <a:prstGeom prst="rect">
            <a:avLst/>
          </a:prstGeom>
          <a:gradFill>
            <a:gsLst>
              <a:gs pos="35000">
                <a:schemeClr val="bg1"/>
              </a:gs>
              <a:gs pos="62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937546" y="336200"/>
            <a:ext cx="150814" cy="269718"/>
          </a:xfrm>
          <a:custGeom>
            <a:avLst/>
            <a:gdLst>
              <a:gd name="connsiteX0" fmla="*/ 0 w 242887"/>
              <a:gd name="connsiteY0" fmla="*/ 247650 h 247650"/>
              <a:gd name="connsiteX1" fmla="*/ 0 w 242887"/>
              <a:gd name="connsiteY1" fmla="*/ 0 h 247650"/>
              <a:gd name="connsiteX2" fmla="*/ 242887 w 242887"/>
              <a:gd name="connsiteY2" fmla="*/ 242887 h 247650"/>
              <a:gd name="connsiteX3" fmla="*/ 0 w 242887"/>
              <a:gd name="connsiteY3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887" h="247650">
                <a:moveTo>
                  <a:pt x="0" y="247650"/>
                </a:moveTo>
                <a:lnTo>
                  <a:pt x="0" y="0"/>
                </a:lnTo>
                <a:lnTo>
                  <a:pt x="242887" y="242887"/>
                </a:lnTo>
                <a:lnTo>
                  <a:pt x="0" y="2476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078781" y="337709"/>
            <a:ext cx="1862394" cy="3528960"/>
          </a:xfrm>
          <a:prstGeom prst="rect">
            <a:avLst/>
          </a:prstGeom>
          <a:gradFill>
            <a:gsLst>
              <a:gs pos="35000">
                <a:schemeClr val="bg1"/>
              </a:gs>
              <a:gs pos="62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9275439" y="334692"/>
            <a:ext cx="150814" cy="269718"/>
          </a:xfrm>
          <a:custGeom>
            <a:avLst/>
            <a:gdLst>
              <a:gd name="connsiteX0" fmla="*/ 0 w 242887"/>
              <a:gd name="connsiteY0" fmla="*/ 247650 h 247650"/>
              <a:gd name="connsiteX1" fmla="*/ 0 w 242887"/>
              <a:gd name="connsiteY1" fmla="*/ 0 h 247650"/>
              <a:gd name="connsiteX2" fmla="*/ 242887 w 242887"/>
              <a:gd name="connsiteY2" fmla="*/ 242887 h 247650"/>
              <a:gd name="connsiteX3" fmla="*/ 0 w 242887"/>
              <a:gd name="connsiteY3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887" h="247650">
                <a:moveTo>
                  <a:pt x="0" y="247650"/>
                </a:moveTo>
                <a:lnTo>
                  <a:pt x="0" y="0"/>
                </a:lnTo>
                <a:lnTo>
                  <a:pt x="242887" y="242887"/>
                </a:lnTo>
                <a:lnTo>
                  <a:pt x="0" y="2476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416674" y="336201"/>
            <a:ext cx="1862394" cy="3528960"/>
          </a:xfrm>
          <a:prstGeom prst="rect">
            <a:avLst/>
          </a:prstGeom>
          <a:gradFill>
            <a:gsLst>
              <a:gs pos="35000">
                <a:schemeClr val="bg1"/>
              </a:gs>
              <a:gs pos="62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219724" y="869575"/>
            <a:ext cx="1005840" cy="100584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507058" y="869575"/>
            <a:ext cx="1005840" cy="100584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843137" y="869575"/>
            <a:ext cx="1005840" cy="100584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566247" y="4581164"/>
            <a:ext cx="594955" cy="520792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365594" y="4041595"/>
            <a:ext cx="693780" cy="63015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9428611" y="5093338"/>
            <a:ext cx="839474" cy="762491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647839" y="4979287"/>
            <a:ext cx="519336" cy="471711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0407842" y="4521013"/>
            <a:ext cx="573372" cy="520792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flipH="1">
            <a:off x="4154509" y="3989062"/>
            <a:ext cx="731421" cy="63015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923353" y="4553141"/>
            <a:ext cx="627784" cy="572871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975624" y="4039611"/>
            <a:ext cx="732060" cy="63015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flipH="1">
            <a:off x="1832264" y="5157520"/>
            <a:ext cx="732060" cy="630158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flipH="1">
            <a:off x="3944828" y="4927773"/>
            <a:ext cx="602790" cy="57077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972669" y="4464346"/>
            <a:ext cx="665511" cy="630158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4873" y="2312898"/>
            <a:ext cx="12131921" cy="329674"/>
          </a:xfrm>
          <a:prstGeom prst="rect">
            <a:avLst/>
          </a:prstGeom>
          <a:solidFill>
            <a:srgbClr val="FF8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4876" y="2686518"/>
            <a:ext cx="12131921" cy="32967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4875" y="3060138"/>
            <a:ext cx="12131921" cy="3296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4874" y="3433758"/>
            <a:ext cx="12131921" cy="329674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65721" y="2327646"/>
            <a:ext cx="11282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CONSULTING SERVICES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0641" y="2686518"/>
            <a:ext cx="11282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DIGITAL SERVICES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75561" y="3074886"/>
            <a:ext cx="11282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APPLICATION SERVICES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65733" y="3433758"/>
            <a:ext cx="11282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INFORMATION MANAGEMENT &amp; ANALYTICS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0" y="2100681"/>
            <a:ext cx="2940018" cy="1941447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 flipH="1">
            <a:off x="9201576" y="2128638"/>
            <a:ext cx="2990424" cy="1941447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2762647" y="346149"/>
            <a:ext cx="1858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Banking, Financial Services, Insurance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076442" y="454803"/>
            <a:ext cx="1858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Manufacturing &amp; Hi-Tech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419733" y="356985"/>
            <a:ext cx="1858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Healthcare, Life Science &amp;</a:t>
            </a:r>
            <a:b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371" y="3831494"/>
            <a:ext cx="4125191" cy="2353405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-17995" y="6027726"/>
            <a:ext cx="12209995" cy="40011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42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7332760" y="3991046"/>
            <a:ext cx="630158" cy="630158"/>
          </a:xfrm>
          <a:prstGeom prst="ellipse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48119" y="1905235"/>
            <a:ext cx="10668978" cy="3638150"/>
            <a:chOff x="748119" y="1905235"/>
            <a:chExt cx="10668978" cy="3638150"/>
          </a:xfrm>
        </p:grpSpPr>
        <p:sp>
          <p:nvSpPr>
            <p:cNvPr id="147" name="Rectangle 146"/>
            <p:cNvSpPr/>
            <p:nvPr/>
          </p:nvSpPr>
          <p:spPr>
            <a:xfrm>
              <a:off x="748119" y="1905235"/>
              <a:ext cx="10668978" cy="36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1" name="Elbow Connector 10"/>
            <p:cNvCxnSpPr>
              <a:stCxn id="124" idx="0"/>
              <a:endCxn id="117" idx="1"/>
            </p:cNvCxnSpPr>
            <p:nvPr/>
          </p:nvCxnSpPr>
          <p:spPr>
            <a:xfrm rot="5400000" flipH="1" flipV="1">
              <a:off x="2510290" y="2155607"/>
              <a:ext cx="390327" cy="1077504"/>
            </a:xfrm>
            <a:prstGeom prst="bentConnector2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3172233" y="2884602"/>
              <a:ext cx="1867255" cy="601046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44205" y="2961171"/>
              <a:ext cx="1726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HIGH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172348" y="3485648"/>
              <a:ext cx="1867255" cy="601046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231239" y="3550059"/>
              <a:ext cx="1726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HIGH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165929" y="4062697"/>
              <a:ext cx="1867255" cy="601046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165929" y="4651207"/>
              <a:ext cx="1867255" cy="601046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211740" y="4132795"/>
              <a:ext cx="1726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MEDIUM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198659" y="4742890"/>
              <a:ext cx="1726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BASIC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136413" y="2879195"/>
              <a:ext cx="1867255" cy="601046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208385" y="2955764"/>
              <a:ext cx="1726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HIGH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136528" y="3480241"/>
              <a:ext cx="1867255" cy="601046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195419" y="3544652"/>
              <a:ext cx="1726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EXPERT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130109" y="4057290"/>
              <a:ext cx="1867255" cy="601046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130109" y="4645800"/>
              <a:ext cx="1867255" cy="601046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175920" y="4127388"/>
              <a:ext cx="1726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HIGH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162838" y="4737483"/>
              <a:ext cx="1726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HIGH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100593" y="2873788"/>
              <a:ext cx="1867255" cy="601046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172565" y="2950357"/>
              <a:ext cx="1726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EXPERT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100708" y="3474834"/>
              <a:ext cx="1867255" cy="601046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159599" y="3539245"/>
              <a:ext cx="1726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HIGH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094289" y="4051883"/>
              <a:ext cx="1867255" cy="601046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094289" y="4640393"/>
              <a:ext cx="1867255" cy="601046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140100" y="4121981"/>
              <a:ext cx="1726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MEDIUM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127018" y="4732076"/>
              <a:ext cx="1726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BASIC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9064773" y="2868381"/>
              <a:ext cx="1867255" cy="601046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9136745" y="2944950"/>
              <a:ext cx="1726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EXPERT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9064888" y="3469427"/>
              <a:ext cx="1867255" cy="601046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9123779" y="3533838"/>
              <a:ext cx="1726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HIGH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9058469" y="4046476"/>
              <a:ext cx="1867255" cy="601046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9058469" y="4634986"/>
              <a:ext cx="1867255" cy="601046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9104280" y="4116574"/>
              <a:ext cx="1726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MEDIUM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9091198" y="4726669"/>
              <a:ext cx="1726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BASIC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160341" y="2196366"/>
              <a:ext cx="1867255" cy="601046"/>
            </a:xfrm>
            <a:prstGeom prst="rect">
              <a:avLst/>
            </a:prstGeom>
            <a:solidFill>
              <a:srgbClr val="7EC234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244205" y="2314529"/>
              <a:ext cx="1726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DIGITAL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124521" y="2190959"/>
              <a:ext cx="1867255" cy="601046"/>
            </a:xfrm>
            <a:prstGeom prst="rect">
              <a:avLst/>
            </a:prstGeom>
            <a:solidFill>
              <a:srgbClr val="7EC234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196493" y="2312223"/>
              <a:ext cx="1726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TECHNICAL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088701" y="2185552"/>
              <a:ext cx="1867255" cy="601046"/>
            </a:xfrm>
            <a:prstGeom prst="rect">
              <a:avLst/>
            </a:prstGeom>
            <a:solidFill>
              <a:srgbClr val="7EC234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182004" y="2164743"/>
              <a:ext cx="17262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FUNCTIONAL</a:t>
              </a:r>
              <a:br>
                <a:rPr lang="en-US" b="1" dirty="0" smtClean="0">
                  <a:solidFill>
                    <a:schemeClr val="bg1"/>
                  </a:solidFill>
                </a:rPr>
              </a:br>
              <a:r>
                <a:rPr lang="en-US" b="1" dirty="0" smtClean="0">
                  <a:solidFill>
                    <a:schemeClr val="bg1"/>
                  </a:solidFill>
                </a:rPr>
                <a:t>SKILL SET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9052881" y="2180145"/>
              <a:ext cx="1867255" cy="601046"/>
            </a:xfrm>
            <a:prstGeom prst="rect">
              <a:avLst/>
            </a:prstGeom>
            <a:solidFill>
              <a:srgbClr val="7EC234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9136745" y="2312223"/>
              <a:ext cx="1726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BEHAVIORAL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233073" y="2889522"/>
              <a:ext cx="1867255" cy="601046"/>
            </a:xfrm>
            <a:prstGeom prst="rect">
              <a:avLst/>
            </a:prstGeom>
            <a:solidFill>
              <a:srgbClr val="EA9D29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305045" y="3005379"/>
              <a:ext cx="1726241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L4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233187" y="3490568"/>
              <a:ext cx="1867255" cy="601046"/>
            </a:xfrm>
            <a:prstGeom prst="rect">
              <a:avLst/>
            </a:prstGeom>
            <a:solidFill>
              <a:srgbClr val="EA9D29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292078" y="3606425"/>
              <a:ext cx="1726241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L3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233088" y="4067617"/>
              <a:ext cx="1867255" cy="601046"/>
            </a:xfrm>
            <a:prstGeom prst="rect">
              <a:avLst/>
            </a:prstGeom>
            <a:solidFill>
              <a:srgbClr val="EA9D29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233088" y="4656127"/>
              <a:ext cx="1867255" cy="601046"/>
            </a:xfrm>
            <a:prstGeom prst="rect">
              <a:avLst/>
            </a:prstGeom>
            <a:solidFill>
              <a:srgbClr val="EA9D29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290424" y="4183474"/>
              <a:ext cx="1726241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L2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277343" y="4771984"/>
              <a:ext cx="1726241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L1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240445" y="151640"/>
            <a:ext cx="83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A21E7C"/>
                </a:solidFill>
              </a:rPr>
              <a:t>Skill level mapping</a:t>
            </a:r>
            <a:endParaRPr lang="en-US" sz="2800" dirty="0">
              <a:solidFill>
                <a:srgbClr val="A21E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147"/>
          <p:cNvSpPr txBox="1"/>
          <p:nvPr/>
        </p:nvSpPr>
        <p:spPr>
          <a:xfrm>
            <a:off x="240445" y="151640"/>
            <a:ext cx="83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A21E7C"/>
                </a:solidFill>
              </a:rPr>
              <a:t>Outcomes</a:t>
            </a:r>
            <a:endParaRPr lang="en-US" sz="2800" dirty="0">
              <a:solidFill>
                <a:srgbClr val="A21E7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445" y="781665"/>
            <a:ext cx="11735245" cy="55158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40446" y="797772"/>
            <a:ext cx="1173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KNOWLEDGE SHARING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40447" y="5765068"/>
            <a:ext cx="1173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IMPROVING PRODUCTIVITY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rot="16200000">
            <a:off x="-1986387" y="3440234"/>
            <a:ext cx="4976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PEOPLE DEVELOPMENT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 rot="16200000">
            <a:off x="9208792" y="3440235"/>
            <a:ext cx="4976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WORK SMART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53946" y="1698880"/>
            <a:ext cx="1778470" cy="949575"/>
            <a:chOff x="2233072" y="1616642"/>
            <a:chExt cx="1778470" cy="949575"/>
          </a:xfrm>
        </p:grpSpPr>
        <p:sp>
          <p:nvSpPr>
            <p:cNvPr id="6" name="Rectangle 5"/>
            <p:cNvSpPr/>
            <p:nvPr/>
          </p:nvSpPr>
          <p:spPr>
            <a:xfrm>
              <a:off x="2271279" y="1666565"/>
              <a:ext cx="1740263" cy="899652"/>
            </a:xfrm>
            <a:prstGeom prst="rect">
              <a:avLst/>
            </a:prstGeom>
            <a:solidFill>
              <a:srgbClr val="DF80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 rot="16515104">
              <a:off x="2237539" y="1612175"/>
              <a:ext cx="185673" cy="194607"/>
              <a:chOff x="1621026" y="1525826"/>
              <a:chExt cx="153449" cy="160832"/>
            </a:xfrm>
          </p:grpSpPr>
          <p:sp>
            <p:nvSpPr>
              <p:cNvPr id="8" name="Isosceles Triangle 7"/>
              <p:cNvSpPr/>
              <p:nvPr/>
            </p:nvSpPr>
            <p:spPr>
              <a:xfrm rot="13382669">
                <a:off x="1621026" y="1563885"/>
                <a:ext cx="108124" cy="122773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669972" y="1525826"/>
                <a:ext cx="104503" cy="104503"/>
              </a:xfrm>
              <a:prstGeom prst="ellipse">
                <a:avLst/>
              </a:prstGeom>
              <a:solidFill>
                <a:srgbClr val="F0DC3D"/>
              </a:solidFill>
              <a:ln>
                <a:solidFill>
                  <a:schemeClr val="bg1"/>
                </a:solidFill>
              </a:ln>
              <a:effectLst>
                <a:outerShdw blurRad="50800" sx="102000" sy="102000" algn="ctr" rotWithShape="0">
                  <a:prstClr val="black">
                    <a:alpha val="9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743181" y="1931725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BOK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21215646">
            <a:off x="4053364" y="1752374"/>
            <a:ext cx="1778470" cy="949575"/>
            <a:chOff x="3403083" y="1538460"/>
            <a:chExt cx="1778470" cy="949575"/>
          </a:xfrm>
        </p:grpSpPr>
        <p:sp>
          <p:nvSpPr>
            <p:cNvPr id="70" name="Rectangle 69"/>
            <p:cNvSpPr/>
            <p:nvPr/>
          </p:nvSpPr>
          <p:spPr>
            <a:xfrm>
              <a:off x="3441290" y="1588383"/>
              <a:ext cx="1740263" cy="899652"/>
            </a:xfrm>
            <a:prstGeom prst="rect">
              <a:avLst/>
            </a:prstGeom>
            <a:solidFill>
              <a:srgbClr val="839F6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 rot="16515104">
              <a:off x="3407550" y="1533993"/>
              <a:ext cx="185673" cy="194607"/>
              <a:chOff x="1621026" y="1525826"/>
              <a:chExt cx="153449" cy="160832"/>
            </a:xfrm>
          </p:grpSpPr>
          <p:sp>
            <p:nvSpPr>
              <p:cNvPr id="72" name="Isosceles Triangle 71"/>
              <p:cNvSpPr/>
              <p:nvPr/>
            </p:nvSpPr>
            <p:spPr>
              <a:xfrm rot="13382669">
                <a:off x="1621026" y="1563885"/>
                <a:ext cx="108124" cy="122773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669972" y="1525826"/>
                <a:ext cx="104503" cy="104503"/>
              </a:xfrm>
              <a:prstGeom prst="ellipse">
                <a:avLst/>
              </a:prstGeom>
              <a:solidFill>
                <a:srgbClr val="F0DC3D"/>
              </a:solidFill>
              <a:ln>
                <a:solidFill>
                  <a:schemeClr val="bg1"/>
                </a:solidFill>
              </a:ln>
              <a:effectLst>
                <a:outerShdw blurRad="50800" sx="102000" sy="102000" algn="ctr" rotWithShape="0">
                  <a:prstClr val="black">
                    <a:alpha val="9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751331" y="1711906"/>
              <a:ext cx="11144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TRAINING</a:t>
              </a:r>
              <a:br>
                <a:rPr lang="en-US" dirty="0" smtClean="0">
                  <a:solidFill>
                    <a:schemeClr val="bg1"/>
                  </a:solidFill>
                </a:rPr>
              </a:br>
              <a:r>
                <a:rPr lang="en-US" dirty="0" smtClean="0">
                  <a:solidFill>
                    <a:schemeClr val="bg1"/>
                  </a:solidFill>
                </a:rPr>
                <a:t>SESSIONS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 rot="806486">
            <a:off x="6288318" y="1835142"/>
            <a:ext cx="1778470" cy="949575"/>
            <a:chOff x="3403083" y="1538460"/>
            <a:chExt cx="1778470" cy="949575"/>
          </a:xfrm>
        </p:grpSpPr>
        <p:sp>
          <p:nvSpPr>
            <p:cNvPr id="76" name="Rectangle 75"/>
            <p:cNvSpPr/>
            <p:nvPr/>
          </p:nvSpPr>
          <p:spPr>
            <a:xfrm>
              <a:off x="3441290" y="1588383"/>
              <a:ext cx="1740263" cy="899652"/>
            </a:xfrm>
            <a:prstGeom prst="rect">
              <a:avLst/>
            </a:prstGeom>
            <a:solidFill>
              <a:srgbClr val="C144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 rot="16515104">
              <a:off x="3407550" y="1533993"/>
              <a:ext cx="185673" cy="194607"/>
              <a:chOff x="1621026" y="1525826"/>
              <a:chExt cx="153449" cy="160832"/>
            </a:xfrm>
          </p:grpSpPr>
          <p:sp>
            <p:nvSpPr>
              <p:cNvPr id="79" name="Isosceles Triangle 78"/>
              <p:cNvSpPr/>
              <p:nvPr/>
            </p:nvSpPr>
            <p:spPr>
              <a:xfrm rot="13382669">
                <a:off x="1621026" y="1563885"/>
                <a:ext cx="108124" cy="122773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669972" y="1525826"/>
                <a:ext cx="104503" cy="104503"/>
              </a:xfrm>
              <a:prstGeom prst="ellipse">
                <a:avLst/>
              </a:prstGeom>
              <a:solidFill>
                <a:srgbClr val="F0DC3D"/>
              </a:solidFill>
              <a:ln>
                <a:solidFill>
                  <a:schemeClr val="bg1"/>
                </a:solidFill>
              </a:ln>
              <a:effectLst>
                <a:outerShdw blurRad="50800" sx="102000" sy="102000" algn="ctr" rotWithShape="0">
                  <a:prstClr val="black">
                    <a:alpha val="9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3741381" y="1694767"/>
              <a:ext cx="108984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Enterprise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Architecture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Orientation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 rot="21238957">
            <a:off x="8755707" y="1641603"/>
            <a:ext cx="1778470" cy="949575"/>
            <a:chOff x="3403083" y="1538460"/>
            <a:chExt cx="1778470" cy="949575"/>
          </a:xfrm>
        </p:grpSpPr>
        <p:sp>
          <p:nvSpPr>
            <p:cNvPr id="82" name="Rectangle 81"/>
            <p:cNvSpPr/>
            <p:nvPr/>
          </p:nvSpPr>
          <p:spPr>
            <a:xfrm>
              <a:off x="3441290" y="1588383"/>
              <a:ext cx="1740263" cy="899652"/>
            </a:xfrm>
            <a:prstGeom prst="rect">
              <a:avLst/>
            </a:prstGeom>
            <a:solidFill>
              <a:srgbClr val="EA9D2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/>
            <p:cNvGrpSpPr/>
            <p:nvPr/>
          </p:nvGrpSpPr>
          <p:grpSpPr>
            <a:xfrm rot="16515104">
              <a:off x="3407550" y="1533993"/>
              <a:ext cx="185673" cy="194607"/>
              <a:chOff x="1621026" y="1525826"/>
              <a:chExt cx="153449" cy="160832"/>
            </a:xfrm>
          </p:grpSpPr>
          <p:sp>
            <p:nvSpPr>
              <p:cNvPr id="85" name="Isosceles Triangle 84"/>
              <p:cNvSpPr/>
              <p:nvPr/>
            </p:nvSpPr>
            <p:spPr>
              <a:xfrm rot="13382669">
                <a:off x="1621026" y="1563885"/>
                <a:ext cx="108124" cy="122773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669972" y="1525826"/>
                <a:ext cx="104503" cy="104503"/>
              </a:xfrm>
              <a:prstGeom prst="ellipse">
                <a:avLst/>
              </a:prstGeom>
              <a:solidFill>
                <a:srgbClr val="F0DC3D"/>
              </a:solidFill>
              <a:ln>
                <a:solidFill>
                  <a:schemeClr val="bg1"/>
                </a:solidFill>
              </a:ln>
              <a:effectLst>
                <a:outerShdw blurRad="50800" sx="102000" sy="102000" algn="ctr" rotWithShape="0">
                  <a:prstClr val="black">
                    <a:alpha val="9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3484622" y="1879754"/>
              <a:ext cx="16446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Agile Enablement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38854" y="3059074"/>
            <a:ext cx="1778470" cy="949575"/>
            <a:chOff x="2373867" y="3012119"/>
            <a:chExt cx="1778470" cy="949575"/>
          </a:xfrm>
        </p:grpSpPr>
        <p:sp>
          <p:nvSpPr>
            <p:cNvPr id="130" name="Rectangle 129"/>
            <p:cNvSpPr/>
            <p:nvPr/>
          </p:nvSpPr>
          <p:spPr>
            <a:xfrm>
              <a:off x="2412074" y="3062042"/>
              <a:ext cx="1740263" cy="89965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1" name="Group 130"/>
            <p:cNvGrpSpPr/>
            <p:nvPr/>
          </p:nvGrpSpPr>
          <p:grpSpPr>
            <a:xfrm rot="16515104">
              <a:off x="2378334" y="3007652"/>
              <a:ext cx="185673" cy="194607"/>
              <a:chOff x="1621026" y="1525826"/>
              <a:chExt cx="153449" cy="160832"/>
            </a:xfrm>
          </p:grpSpPr>
          <p:sp>
            <p:nvSpPr>
              <p:cNvPr id="133" name="Isosceles Triangle 132"/>
              <p:cNvSpPr/>
              <p:nvPr/>
            </p:nvSpPr>
            <p:spPr>
              <a:xfrm rot="13382669">
                <a:off x="1621026" y="1563885"/>
                <a:ext cx="108124" cy="122773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669972" y="1525826"/>
                <a:ext cx="104503" cy="104503"/>
              </a:xfrm>
              <a:prstGeom prst="ellipse">
                <a:avLst/>
              </a:prstGeom>
              <a:solidFill>
                <a:srgbClr val="F0DC3D"/>
              </a:solidFill>
              <a:ln>
                <a:solidFill>
                  <a:schemeClr val="bg1"/>
                </a:solidFill>
              </a:ln>
              <a:effectLst>
                <a:outerShdw blurRad="50800" sx="102000" sy="102000" algn="ctr" rotWithShape="0">
                  <a:prstClr val="black">
                    <a:alpha val="9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2822512" y="3150226"/>
              <a:ext cx="99078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Knowledge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Sharing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Repository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 rot="21215646">
            <a:off x="3934284" y="3251890"/>
            <a:ext cx="1778470" cy="949575"/>
            <a:chOff x="3403083" y="1538460"/>
            <a:chExt cx="1778470" cy="949575"/>
          </a:xfrm>
        </p:grpSpPr>
        <p:sp>
          <p:nvSpPr>
            <p:cNvPr id="137" name="Rectangle 136"/>
            <p:cNvSpPr/>
            <p:nvPr/>
          </p:nvSpPr>
          <p:spPr>
            <a:xfrm>
              <a:off x="3441290" y="1588383"/>
              <a:ext cx="1740263" cy="899652"/>
            </a:xfrm>
            <a:prstGeom prst="rect">
              <a:avLst/>
            </a:prstGeom>
            <a:solidFill>
              <a:srgbClr val="48819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8" name="Group 137"/>
            <p:cNvGrpSpPr/>
            <p:nvPr/>
          </p:nvGrpSpPr>
          <p:grpSpPr>
            <a:xfrm rot="16515104">
              <a:off x="3407550" y="1533993"/>
              <a:ext cx="185673" cy="194607"/>
              <a:chOff x="1621026" y="1525826"/>
              <a:chExt cx="153449" cy="160832"/>
            </a:xfrm>
          </p:grpSpPr>
          <p:sp>
            <p:nvSpPr>
              <p:cNvPr id="140" name="Isosceles Triangle 139"/>
              <p:cNvSpPr/>
              <p:nvPr/>
            </p:nvSpPr>
            <p:spPr>
              <a:xfrm rot="13382669">
                <a:off x="1621026" y="1563885"/>
                <a:ext cx="108124" cy="122773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1669972" y="1525826"/>
                <a:ext cx="104503" cy="104503"/>
              </a:xfrm>
              <a:prstGeom prst="ellipse">
                <a:avLst/>
              </a:prstGeom>
              <a:solidFill>
                <a:srgbClr val="F0DC3D"/>
              </a:solidFill>
              <a:ln>
                <a:solidFill>
                  <a:schemeClr val="bg1"/>
                </a:solidFill>
              </a:ln>
              <a:effectLst>
                <a:outerShdw blurRad="50800" sx="102000" sy="102000" algn="ctr" rotWithShape="0">
                  <a:prstClr val="black">
                    <a:alpha val="9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9" name="TextBox 138"/>
            <p:cNvSpPr txBox="1"/>
            <p:nvPr/>
          </p:nvSpPr>
          <p:spPr>
            <a:xfrm>
              <a:off x="3723125" y="1770351"/>
              <a:ext cx="11349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Continuous</a:t>
              </a:r>
              <a:br>
                <a:rPr lang="en-US" sz="1600" dirty="0" smtClean="0">
                  <a:solidFill>
                    <a:schemeClr val="bg1"/>
                  </a:solidFill>
                </a:rPr>
              </a:br>
              <a:r>
                <a:rPr lang="en-US" sz="1600" dirty="0" smtClean="0">
                  <a:solidFill>
                    <a:schemeClr val="bg1"/>
                  </a:solidFill>
                </a:rPr>
                <a:t>Learning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 rot="806486">
            <a:off x="6559316" y="3463353"/>
            <a:ext cx="1778470" cy="949575"/>
            <a:chOff x="3403083" y="1538460"/>
            <a:chExt cx="1778470" cy="949575"/>
          </a:xfrm>
        </p:grpSpPr>
        <p:sp>
          <p:nvSpPr>
            <p:cNvPr id="145" name="Rectangle 144"/>
            <p:cNvSpPr/>
            <p:nvPr/>
          </p:nvSpPr>
          <p:spPr>
            <a:xfrm>
              <a:off x="3441290" y="1588383"/>
              <a:ext cx="1740263" cy="899652"/>
            </a:xfrm>
            <a:prstGeom prst="rect">
              <a:avLst/>
            </a:prstGeom>
            <a:solidFill>
              <a:srgbClr val="BBBC3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6" name="Group 145"/>
            <p:cNvGrpSpPr/>
            <p:nvPr/>
          </p:nvGrpSpPr>
          <p:grpSpPr>
            <a:xfrm rot="16515104">
              <a:off x="3407550" y="1533993"/>
              <a:ext cx="185673" cy="194607"/>
              <a:chOff x="1621026" y="1525826"/>
              <a:chExt cx="153449" cy="160832"/>
            </a:xfrm>
          </p:grpSpPr>
          <p:sp>
            <p:nvSpPr>
              <p:cNvPr id="150" name="Isosceles Triangle 149"/>
              <p:cNvSpPr/>
              <p:nvPr/>
            </p:nvSpPr>
            <p:spPr>
              <a:xfrm rot="13382669">
                <a:off x="1621026" y="1563885"/>
                <a:ext cx="108124" cy="122773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669972" y="1525826"/>
                <a:ext cx="104503" cy="104503"/>
              </a:xfrm>
              <a:prstGeom prst="ellipse">
                <a:avLst/>
              </a:prstGeom>
              <a:solidFill>
                <a:srgbClr val="F0DC3D"/>
              </a:solidFill>
              <a:ln>
                <a:solidFill>
                  <a:schemeClr val="bg1"/>
                </a:solidFill>
              </a:ln>
              <a:effectLst>
                <a:outerShdw blurRad="50800" sx="102000" sy="102000" algn="ctr" rotWithShape="0">
                  <a:prstClr val="black">
                    <a:alpha val="9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TextBox 148"/>
            <p:cNvSpPr txBox="1"/>
            <p:nvPr/>
          </p:nvSpPr>
          <p:spPr>
            <a:xfrm>
              <a:off x="3706352" y="1753941"/>
              <a:ext cx="1181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Share </a:t>
              </a:r>
              <a:br>
                <a:rPr lang="en-US" sz="1600" dirty="0" smtClean="0">
                  <a:solidFill>
                    <a:schemeClr val="bg1"/>
                  </a:solidFill>
                </a:rPr>
              </a:br>
              <a:r>
                <a:rPr lang="en-US" sz="1600" dirty="0" smtClean="0">
                  <a:solidFill>
                    <a:schemeClr val="bg1"/>
                  </a:solidFill>
                </a:rPr>
                <a:t>Experiences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 rot="21238957">
            <a:off x="8683679" y="3162951"/>
            <a:ext cx="1778470" cy="949575"/>
            <a:chOff x="3403083" y="1538460"/>
            <a:chExt cx="1778470" cy="949575"/>
          </a:xfrm>
        </p:grpSpPr>
        <p:sp>
          <p:nvSpPr>
            <p:cNvPr id="153" name="Rectangle 152"/>
            <p:cNvSpPr/>
            <p:nvPr/>
          </p:nvSpPr>
          <p:spPr>
            <a:xfrm>
              <a:off x="3441290" y="1588383"/>
              <a:ext cx="1740263" cy="899652"/>
            </a:xfrm>
            <a:prstGeom prst="rect">
              <a:avLst/>
            </a:prstGeom>
            <a:solidFill>
              <a:srgbClr val="65907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4" name="Group 153"/>
            <p:cNvGrpSpPr/>
            <p:nvPr/>
          </p:nvGrpSpPr>
          <p:grpSpPr>
            <a:xfrm rot="16515104">
              <a:off x="3407550" y="1533993"/>
              <a:ext cx="185673" cy="194607"/>
              <a:chOff x="1621026" y="1525826"/>
              <a:chExt cx="153449" cy="160832"/>
            </a:xfrm>
          </p:grpSpPr>
          <p:sp>
            <p:nvSpPr>
              <p:cNvPr id="156" name="Isosceles Triangle 155"/>
              <p:cNvSpPr/>
              <p:nvPr/>
            </p:nvSpPr>
            <p:spPr>
              <a:xfrm rot="13382669">
                <a:off x="1621026" y="1563885"/>
                <a:ext cx="108124" cy="122773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1669972" y="1525826"/>
                <a:ext cx="104503" cy="104503"/>
              </a:xfrm>
              <a:prstGeom prst="ellipse">
                <a:avLst/>
              </a:prstGeom>
              <a:solidFill>
                <a:srgbClr val="F0DC3D"/>
              </a:solidFill>
              <a:ln>
                <a:solidFill>
                  <a:schemeClr val="bg1"/>
                </a:solidFill>
              </a:ln>
              <a:effectLst>
                <a:outerShdw blurRad="50800" sx="102000" sy="102000" algn="ctr" rotWithShape="0">
                  <a:prstClr val="black">
                    <a:alpha val="9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5" name="TextBox 154"/>
            <p:cNvSpPr txBox="1"/>
            <p:nvPr/>
          </p:nvSpPr>
          <p:spPr>
            <a:xfrm>
              <a:off x="3846111" y="1800542"/>
              <a:ext cx="889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Refresher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Courses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64055" y="4570416"/>
            <a:ext cx="1778470" cy="949575"/>
            <a:chOff x="3001346" y="4392848"/>
            <a:chExt cx="1778470" cy="949575"/>
          </a:xfrm>
        </p:grpSpPr>
        <p:sp>
          <p:nvSpPr>
            <p:cNvPr id="158" name="Rectangle 157"/>
            <p:cNvSpPr/>
            <p:nvPr/>
          </p:nvSpPr>
          <p:spPr>
            <a:xfrm>
              <a:off x="3039553" y="4442771"/>
              <a:ext cx="1740263" cy="89965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9" name="Group 158"/>
            <p:cNvGrpSpPr/>
            <p:nvPr/>
          </p:nvGrpSpPr>
          <p:grpSpPr>
            <a:xfrm rot="16515104">
              <a:off x="3005813" y="4388381"/>
              <a:ext cx="185673" cy="194607"/>
              <a:chOff x="1621026" y="1525826"/>
              <a:chExt cx="153449" cy="160832"/>
            </a:xfrm>
          </p:grpSpPr>
          <p:sp>
            <p:nvSpPr>
              <p:cNvPr id="160" name="Isosceles Triangle 159"/>
              <p:cNvSpPr/>
              <p:nvPr/>
            </p:nvSpPr>
            <p:spPr>
              <a:xfrm rot="13382669">
                <a:off x="1621026" y="1563885"/>
                <a:ext cx="108124" cy="122773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1669972" y="1525826"/>
                <a:ext cx="104503" cy="104503"/>
              </a:xfrm>
              <a:prstGeom prst="ellipse">
                <a:avLst/>
              </a:prstGeom>
              <a:solidFill>
                <a:srgbClr val="F0DC3D"/>
              </a:solidFill>
              <a:ln>
                <a:solidFill>
                  <a:schemeClr val="bg1"/>
                </a:solidFill>
              </a:ln>
              <a:effectLst>
                <a:outerShdw blurRad="50800" sx="102000" sy="102000" algn="ctr" rotWithShape="0">
                  <a:prstClr val="black">
                    <a:alpha val="9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2" name="TextBox 161"/>
            <p:cNvSpPr txBox="1"/>
            <p:nvPr/>
          </p:nvSpPr>
          <p:spPr>
            <a:xfrm>
              <a:off x="3304983" y="4737427"/>
              <a:ext cx="12282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Reuse of Code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 rot="21215646">
            <a:off x="5248427" y="4652698"/>
            <a:ext cx="1778470" cy="949575"/>
            <a:chOff x="3403083" y="1538460"/>
            <a:chExt cx="1778470" cy="949575"/>
          </a:xfrm>
        </p:grpSpPr>
        <p:sp>
          <p:nvSpPr>
            <p:cNvPr id="164" name="Rectangle 163"/>
            <p:cNvSpPr/>
            <p:nvPr/>
          </p:nvSpPr>
          <p:spPr>
            <a:xfrm>
              <a:off x="3441290" y="1588383"/>
              <a:ext cx="1740263" cy="89965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5" name="Group 164"/>
            <p:cNvGrpSpPr/>
            <p:nvPr/>
          </p:nvGrpSpPr>
          <p:grpSpPr>
            <a:xfrm rot="16515104">
              <a:off x="3407550" y="1533993"/>
              <a:ext cx="185673" cy="194607"/>
              <a:chOff x="1621026" y="1525826"/>
              <a:chExt cx="153449" cy="160832"/>
            </a:xfrm>
          </p:grpSpPr>
          <p:sp>
            <p:nvSpPr>
              <p:cNvPr id="167" name="Isosceles Triangle 166"/>
              <p:cNvSpPr/>
              <p:nvPr/>
            </p:nvSpPr>
            <p:spPr>
              <a:xfrm rot="13382669">
                <a:off x="1621026" y="1563885"/>
                <a:ext cx="108124" cy="122773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1669972" y="1525826"/>
                <a:ext cx="104503" cy="104503"/>
              </a:xfrm>
              <a:prstGeom prst="ellipse">
                <a:avLst/>
              </a:prstGeom>
              <a:solidFill>
                <a:srgbClr val="F0DC3D"/>
              </a:solidFill>
              <a:ln>
                <a:solidFill>
                  <a:schemeClr val="bg1"/>
                </a:solidFill>
              </a:ln>
              <a:effectLst>
                <a:outerShdw blurRad="50800" sx="102000" sy="102000" algn="ctr" rotWithShape="0">
                  <a:prstClr val="black">
                    <a:alpha val="9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6" name="TextBox 165"/>
            <p:cNvSpPr txBox="1"/>
            <p:nvPr/>
          </p:nvSpPr>
          <p:spPr>
            <a:xfrm>
              <a:off x="3740886" y="1890902"/>
              <a:ext cx="1044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Tools Usage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 rot="806486">
            <a:off x="8367994" y="4934336"/>
            <a:ext cx="1778470" cy="949575"/>
            <a:chOff x="3403083" y="1538460"/>
            <a:chExt cx="1778470" cy="949575"/>
          </a:xfrm>
        </p:grpSpPr>
        <p:sp>
          <p:nvSpPr>
            <p:cNvPr id="170" name="Rectangle 169"/>
            <p:cNvSpPr/>
            <p:nvPr/>
          </p:nvSpPr>
          <p:spPr>
            <a:xfrm>
              <a:off x="3441290" y="1588383"/>
              <a:ext cx="1740263" cy="899652"/>
            </a:xfrm>
            <a:prstGeom prst="rect">
              <a:avLst/>
            </a:prstGeom>
            <a:solidFill>
              <a:srgbClr val="8A676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1" name="Group 170"/>
            <p:cNvGrpSpPr/>
            <p:nvPr/>
          </p:nvGrpSpPr>
          <p:grpSpPr>
            <a:xfrm rot="16515104">
              <a:off x="3407550" y="1533993"/>
              <a:ext cx="185673" cy="194607"/>
              <a:chOff x="1621026" y="1525826"/>
              <a:chExt cx="153449" cy="160832"/>
            </a:xfrm>
          </p:grpSpPr>
          <p:sp>
            <p:nvSpPr>
              <p:cNvPr id="173" name="Isosceles Triangle 172"/>
              <p:cNvSpPr/>
              <p:nvPr/>
            </p:nvSpPr>
            <p:spPr>
              <a:xfrm rot="13382669">
                <a:off x="1621026" y="1563885"/>
                <a:ext cx="108124" cy="122773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1669972" y="1525826"/>
                <a:ext cx="104503" cy="104503"/>
              </a:xfrm>
              <a:prstGeom prst="ellipse">
                <a:avLst/>
              </a:prstGeom>
              <a:solidFill>
                <a:srgbClr val="F0DC3D"/>
              </a:solidFill>
              <a:ln>
                <a:solidFill>
                  <a:schemeClr val="bg1"/>
                </a:solidFill>
              </a:ln>
              <a:effectLst>
                <a:outerShdw blurRad="50800" sx="102000" sy="102000" algn="ctr" rotWithShape="0">
                  <a:prstClr val="black">
                    <a:alpha val="9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2" name="TextBox 171"/>
            <p:cNvSpPr txBox="1"/>
            <p:nvPr/>
          </p:nvSpPr>
          <p:spPr>
            <a:xfrm>
              <a:off x="3755762" y="1791574"/>
              <a:ext cx="10255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DevOps</a:t>
              </a:r>
              <a:r>
                <a:rPr lang="en-US" sz="1400" dirty="0">
                  <a:solidFill>
                    <a:schemeClr val="bg1"/>
                  </a:solidFill>
                </a:rPr>
                <a:t/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Orientation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9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432008" y="868454"/>
            <a:ext cx="5137394" cy="2075428"/>
            <a:chOff x="4201580" y="418747"/>
            <a:chExt cx="4044424" cy="2075428"/>
          </a:xfrm>
        </p:grpSpPr>
        <p:sp>
          <p:nvSpPr>
            <p:cNvPr id="57" name="Oval 56"/>
            <p:cNvSpPr/>
            <p:nvPr/>
          </p:nvSpPr>
          <p:spPr>
            <a:xfrm>
              <a:off x="4201580" y="418747"/>
              <a:ext cx="4044424" cy="20754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374698" y="477469"/>
              <a:ext cx="3676748" cy="18867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624348" y="2197502"/>
            <a:ext cx="10972800" cy="2448233"/>
          </a:xfrm>
          <a:custGeom>
            <a:avLst/>
            <a:gdLst>
              <a:gd name="connsiteX0" fmla="*/ 176980 w 10972800"/>
              <a:gd name="connsiteY0" fmla="*/ 2448233 h 2448233"/>
              <a:gd name="connsiteX1" fmla="*/ 0 w 10972800"/>
              <a:gd name="connsiteY1" fmla="*/ 0 h 2448233"/>
              <a:gd name="connsiteX2" fmla="*/ 10972800 w 10972800"/>
              <a:gd name="connsiteY2" fmla="*/ 0 h 2448233"/>
              <a:gd name="connsiteX3" fmla="*/ 10781071 w 10972800"/>
              <a:gd name="connsiteY3" fmla="*/ 2418736 h 2448233"/>
              <a:gd name="connsiteX4" fmla="*/ 176980 w 10972800"/>
              <a:gd name="connsiteY4" fmla="*/ 2448233 h 244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0" h="2448233">
                <a:moveTo>
                  <a:pt x="176980" y="2448233"/>
                </a:moveTo>
                <a:lnTo>
                  <a:pt x="0" y="0"/>
                </a:lnTo>
                <a:lnTo>
                  <a:pt x="10972800" y="0"/>
                </a:lnTo>
                <a:lnTo>
                  <a:pt x="10781071" y="2418736"/>
                </a:lnTo>
                <a:lnTo>
                  <a:pt x="176980" y="2448233"/>
                </a:lnTo>
                <a:close/>
              </a:path>
            </a:pathLst>
          </a:custGeom>
          <a:gradFill flip="none" rotWithShape="1">
            <a:gsLst>
              <a:gs pos="29000">
                <a:schemeClr val="bg1">
                  <a:shade val="30000"/>
                  <a:satMod val="115000"/>
                  <a:lumMod val="61000"/>
                  <a:lumOff val="39000"/>
                </a:schemeClr>
              </a:gs>
              <a:gs pos="0">
                <a:srgbClr val="CDCDCD">
                  <a:lumMod val="54000"/>
                </a:srgbClr>
              </a:gs>
              <a:gs pos="100000">
                <a:schemeClr val="bg1">
                  <a:lumMod val="51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8125325">
            <a:off x="1193418" y="2508657"/>
            <a:ext cx="1404500" cy="1404182"/>
          </a:xfrm>
          <a:prstGeom prst="teardrop">
            <a:avLst>
              <a:gd name="adj" fmla="val 97455"/>
            </a:avLst>
          </a:prstGeom>
          <a:gradFill>
            <a:gsLst>
              <a:gs pos="0">
                <a:srgbClr val="00B0F0"/>
              </a:gs>
              <a:gs pos="100000">
                <a:srgbClr val="00B0F0">
                  <a:lumMod val="44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ardrop 30"/>
          <p:cNvSpPr/>
          <p:nvPr/>
        </p:nvSpPr>
        <p:spPr>
          <a:xfrm rot="8125325">
            <a:off x="2853364" y="2508657"/>
            <a:ext cx="1404500" cy="1404182"/>
          </a:xfrm>
          <a:prstGeom prst="teardrop">
            <a:avLst>
              <a:gd name="adj" fmla="val 97455"/>
            </a:avLst>
          </a:prstGeom>
          <a:gradFill flip="none" rotWithShape="1">
            <a:gsLst>
              <a:gs pos="0">
                <a:srgbClr val="DF8026">
                  <a:shade val="30000"/>
                  <a:satMod val="115000"/>
                </a:srgbClr>
              </a:gs>
              <a:gs pos="50000">
                <a:srgbClr val="DF8026">
                  <a:shade val="67500"/>
                  <a:satMod val="115000"/>
                </a:srgbClr>
              </a:gs>
              <a:gs pos="100000">
                <a:srgbClr val="DF8026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ardrop 34"/>
          <p:cNvSpPr/>
          <p:nvPr/>
        </p:nvSpPr>
        <p:spPr>
          <a:xfrm rot="8125325">
            <a:off x="4528058" y="2508657"/>
            <a:ext cx="1404500" cy="1404182"/>
          </a:xfrm>
          <a:prstGeom prst="teardrop">
            <a:avLst>
              <a:gd name="adj" fmla="val 97455"/>
            </a:avLst>
          </a:prstGeom>
          <a:gradFill flip="none" rotWithShape="1">
            <a:gsLst>
              <a:gs pos="0">
                <a:srgbClr val="7EC234">
                  <a:shade val="30000"/>
                  <a:satMod val="115000"/>
                </a:srgbClr>
              </a:gs>
              <a:gs pos="50000">
                <a:srgbClr val="7EC234">
                  <a:shade val="67500"/>
                  <a:satMod val="115000"/>
                </a:srgbClr>
              </a:gs>
              <a:gs pos="100000">
                <a:srgbClr val="7EC23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ardrop 38"/>
          <p:cNvSpPr/>
          <p:nvPr/>
        </p:nvSpPr>
        <p:spPr>
          <a:xfrm rot="8125325">
            <a:off x="6217500" y="2508657"/>
            <a:ext cx="1404500" cy="1404182"/>
          </a:xfrm>
          <a:prstGeom prst="teardrop">
            <a:avLst>
              <a:gd name="adj" fmla="val 97455"/>
            </a:avLst>
          </a:prstGeom>
          <a:gradFill flip="none" rotWithShape="1">
            <a:gsLst>
              <a:gs pos="0">
                <a:srgbClr val="8A6763">
                  <a:shade val="30000"/>
                  <a:satMod val="115000"/>
                </a:srgbClr>
              </a:gs>
              <a:gs pos="50000">
                <a:srgbClr val="8A6763">
                  <a:shade val="67500"/>
                  <a:satMod val="115000"/>
                </a:srgbClr>
              </a:gs>
              <a:gs pos="100000">
                <a:srgbClr val="8A676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ardrop 42"/>
          <p:cNvSpPr/>
          <p:nvPr/>
        </p:nvSpPr>
        <p:spPr>
          <a:xfrm rot="8125325">
            <a:off x="7936438" y="2508657"/>
            <a:ext cx="1404500" cy="1404182"/>
          </a:xfrm>
          <a:prstGeom prst="teardrop">
            <a:avLst>
              <a:gd name="adj" fmla="val 97455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ardrop 47"/>
          <p:cNvSpPr/>
          <p:nvPr/>
        </p:nvSpPr>
        <p:spPr>
          <a:xfrm rot="8125325">
            <a:off x="9729116" y="2508657"/>
            <a:ext cx="1404500" cy="1404182"/>
          </a:xfrm>
          <a:prstGeom prst="teardrop">
            <a:avLst>
              <a:gd name="adj" fmla="val 97455"/>
            </a:avLst>
          </a:prstGeom>
          <a:gradFill flip="none" rotWithShape="1">
            <a:gsLst>
              <a:gs pos="0">
                <a:srgbClr val="488194">
                  <a:shade val="30000"/>
                  <a:satMod val="115000"/>
                </a:srgbClr>
              </a:gs>
              <a:gs pos="50000">
                <a:srgbClr val="488194">
                  <a:shade val="67500"/>
                  <a:satMod val="115000"/>
                </a:srgbClr>
              </a:gs>
              <a:gs pos="100000">
                <a:srgbClr val="48819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432009" y="1266314"/>
            <a:ext cx="5137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Digital Services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95668" y="1870552"/>
            <a:ext cx="8535698" cy="2502360"/>
            <a:chOff x="1895668" y="1870552"/>
            <a:chExt cx="8535698" cy="2502360"/>
          </a:xfrm>
        </p:grpSpPr>
        <p:sp>
          <p:nvSpPr>
            <p:cNvPr id="11" name="Rectangle 10"/>
            <p:cNvSpPr/>
            <p:nvPr/>
          </p:nvSpPr>
          <p:spPr>
            <a:xfrm>
              <a:off x="1895668" y="1870552"/>
              <a:ext cx="8535698" cy="2502360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532696" y="1870552"/>
              <a:ext cx="0" cy="69423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218888" y="1875472"/>
              <a:ext cx="0" cy="69423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905080" y="1880392"/>
              <a:ext cx="0" cy="69423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8591272" y="1885312"/>
              <a:ext cx="0" cy="69423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814395" y="2564782"/>
            <a:ext cx="10609964" cy="2095707"/>
            <a:chOff x="814395" y="2564782"/>
            <a:chExt cx="10609964" cy="2095707"/>
          </a:xfrm>
        </p:grpSpPr>
        <p:sp>
          <p:nvSpPr>
            <p:cNvPr id="27" name="Oval 26"/>
            <p:cNvSpPr/>
            <p:nvPr/>
          </p:nvSpPr>
          <p:spPr>
            <a:xfrm>
              <a:off x="1249702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308426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76623" y="2848292"/>
              <a:ext cx="1838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Digital</a:t>
              </a:r>
            </a:p>
            <a:p>
              <a:pPr algn="ctr"/>
              <a:r>
                <a:rPr lang="en-US" sz="1200" dirty="0" smtClean="0"/>
                <a:t>Marketing</a:t>
              </a:r>
            </a:p>
            <a:p>
              <a:pPr algn="ctr"/>
              <a:r>
                <a:rPr lang="en-US" sz="1200" dirty="0" smtClean="0"/>
                <a:t>UI/UX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909648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968372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36569" y="2848292"/>
              <a:ext cx="1838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Security and</a:t>
              </a:r>
            </a:p>
            <a:p>
              <a:pPr algn="ctr"/>
              <a:r>
                <a:rPr lang="en-US" sz="1200" dirty="0" smtClean="0"/>
                <a:t>Digital</a:t>
              </a:r>
            </a:p>
            <a:p>
              <a:pPr algn="ctr"/>
              <a:r>
                <a:rPr lang="en-US" sz="1200" dirty="0" smtClean="0"/>
                <a:t>Assurance</a:t>
              </a:r>
              <a:endParaRPr lang="en-US" sz="12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584342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643066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11263" y="2848292"/>
              <a:ext cx="1838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Cloud and</a:t>
              </a:r>
            </a:p>
            <a:p>
              <a:pPr algn="ctr"/>
              <a:r>
                <a:rPr lang="en-US" sz="1200" dirty="0" smtClean="0"/>
                <a:t>Automation</a:t>
              </a:r>
              <a:endParaRPr lang="en-US" sz="12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6273784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332508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00705" y="2848292"/>
              <a:ext cx="1838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Connected</a:t>
              </a:r>
            </a:p>
            <a:p>
              <a:pPr algn="ctr"/>
              <a:r>
                <a:rPr lang="en-US" sz="1200" dirty="0" smtClean="0"/>
                <a:t>Devices and</a:t>
              </a:r>
            </a:p>
            <a:p>
              <a:pPr algn="ctr"/>
              <a:r>
                <a:rPr lang="en-US" sz="1200" dirty="0" smtClean="0"/>
                <a:t>Mobility</a:t>
              </a:r>
              <a:endParaRPr lang="en-US" sz="1200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7992722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051446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719643" y="2862061"/>
              <a:ext cx="1838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Business Platforms</a:t>
              </a:r>
            </a:p>
            <a:p>
              <a:pPr algn="ctr"/>
              <a:r>
                <a:rPr lang="en-US" sz="1200" dirty="0" smtClean="0"/>
                <a:t>&amp; Integration</a:t>
              </a:r>
              <a:endParaRPr lang="en-US" sz="12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9785400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9844124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512321" y="2953504"/>
              <a:ext cx="1838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Big Data and</a:t>
              </a:r>
            </a:p>
            <a:p>
              <a:pPr algn="ctr"/>
              <a:r>
                <a:rPr lang="en-US" sz="1200" dirty="0" smtClean="0"/>
                <a:t>Analytics</a:t>
              </a:r>
              <a:endParaRPr lang="en-US" sz="12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14395" y="3982064"/>
              <a:ext cx="10589342" cy="678425"/>
            </a:xfrm>
            <a:prstGeom prst="rect">
              <a:avLst/>
            </a:prstGeom>
            <a:gradFill flip="none" rotWithShape="1">
              <a:gsLst>
                <a:gs pos="29000">
                  <a:schemeClr val="bg1">
                    <a:shade val="30000"/>
                    <a:satMod val="115000"/>
                    <a:lumMod val="44000"/>
                    <a:lumOff val="56000"/>
                  </a:schemeClr>
                </a:gs>
                <a:gs pos="0">
                  <a:srgbClr val="CDCDCD">
                    <a:lumMod val="54000"/>
                  </a:srgbClr>
                </a:gs>
                <a:gs pos="100000">
                  <a:schemeClr val="bg1">
                    <a:lumMod val="51000"/>
                    <a:alpha val="4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14395" y="4142080"/>
              <a:ext cx="10609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Enabling Digital Transformation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7" name="Straight Connector 86"/>
          <p:cNvCxnSpPr/>
          <p:nvPr/>
        </p:nvCxnSpPr>
        <p:spPr>
          <a:xfrm>
            <a:off x="5975215" y="1656726"/>
            <a:ext cx="0" cy="22120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267212" y="1177826"/>
            <a:ext cx="345723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08240" y="5008884"/>
            <a:ext cx="24193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buClr>
                <a:schemeClr val="bg1">
                  <a:lumMod val="95000"/>
                </a:schemeClr>
              </a:buClr>
              <a:defRPr sz="100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>
              <a:spcBef>
                <a:spcPts val="400"/>
              </a:spcBef>
            </a:pPr>
            <a:r>
              <a:rPr lang="en-US" dirty="0" smtClean="0"/>
              <a:t>- Design </a:t>
            </a:r>
            <a:r>
              <a:rPr lang="en-US" dirty="0"/>
              <a:t>and Technology Strategy </a:t>
            </a:r>
            <a:endParaRPr lang="en-US" dirty="0" smtClean="0"/>
          </a:p>
          <a:p>
            <a:pPr>
              <a:spcBef>
                <a:spcPts val="400"/>
              </a:spcBef>
            </a:pPr>
            <a:r>
              <a:rPr lang="en-US" dirty="0" smtClean="0"/>
              <a:t>- Interaction </a:t>
            </a:r>
            <a:r>
              <a:rPr lang="en-US" dirty="0"/>
              <a:t>and Visual Design 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- UI </a:t>
            </a:r>
            <a:r>
              <a:rPr lang="en-US" dirty="0"/>
              <a:t>Development and </a:t>
            </a:r>
            <a:r>
              <a:rPr lang="en-US" dirty="0" smtClean="0"/>
              <a:t>Re-engineering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- Enterprise </a:t>
            </a:r>
            <a:r>
              <a:rPr lang="en-US" dirty="0"/>
              <a:t>Platforms UI Engineering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731672" y="4993455"/>
            <a:ext cx="2419350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bg1">
                  <a:lumMod val="95000"/>
                </a:schemeClr>
              </a:buClr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- Omni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Channel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Assurance</a:t>
            </a:r>
          </a:p>
          <a:p>
            <a:pPr>
              <a:spcBef>
                <a:spcPts val="400"/>
              </a:spcBef>
              <a:buClr>
                <a:schemeClr val="bg1">
                  <a:lumMod val="95000"/>
                </a:schemeClr>
              </a:buClr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--Assuring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customer experience</a:t>
            </a:r>
          </a:p>
          <a:p>
            <a:pPr>
              <a:spcBef>
                <a:spcPts val="400"/>
              </a:spcBef>
              <a:buClr>
                <a:schemeClr val="bg1">
                  <a:lumMod val="95000"/>
                </a:schemeClr>
              </a:buClr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- Accessibility Assurance</a:t>
            </a:r>
          </a:p>
          <a:p>
            <a:pPr>
              <a:spcBef>
                <a:spcPts val="400"/>
              </a:spcBef>
              <a:buClr>
                <a:schemeClr val="bg1">
                  <a:lumMod val="95000"/>
                </a:schemeClr>
              </a:buClr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- Digital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Security</a:t>
            </a:r>
          </a:p>
          <a:p>
            <a:pPr>
              <a:spcBef>
                <a:spcPts val="400"/>
              </a:spcBef>
              <a:buClr>
                <a:schemeClr val="bg1">
                  <a:lumMod val="95000"/>
                </a:schemeClr>
              </a:buClr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- Identity and Access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Management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  <a:p>
            <a:pPr>
              <a:spcBef>
                <a:spcPts val="400"/>
              </a:spcBef>
              <a:buClr>
                <a:schemeClr val="bg1">
                  <a:lumMod val="95000"/>
                </a:schemeClr>
              </a:buClr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- Cloud Security</a:t>
            </a:r>
          </a:p>
          <a:p>
            <a:pPr>
              <a:spcBef>
                <a:spcPts val="400"/>
              </a:spcBef>
              <a:buClr>
                <a:schemeClr val="bg1">
                  <a:lumMod val="95000"/>
                </a:schemeClr>
              </a:buClr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- Security Testing</a:t>
            </a:r>
          </a:p>
          <a:p>
            <a:pPr>
              <a:spcBef>
                <a:spcPts val="400"/>
              </a:spcBef>
              <a:buClr>
                <a:schemeClr val="bg1">
                  <a:lumMod val="95000"/>
                </a:schemeClr>
              </a:buClr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719233" y="4994455"/>
            <a:ext cx="241935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buClr>
                <a:schemeClr val="bg1">
                  <a:lumMod val="95000"/>
                </a:schemeClr>
              </a:buClr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- Cloud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Architecture &amp;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Design</a:t>
            </a:r>
          </a:p>
          <a:p>
            <a:pPr>
              <a:spcBef>
                <a:spcPts val="300"/>
              </a:spcBef>
              <a:buClr>
                <a:schemeClr val="bg1">
                  <a:lumMod val="95000"/>
                </a:schemeClr>
              </a:buClr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-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DevOps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Engineering &amp;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Automation</a:t>
            </a:r>
          </a:p>
          <a:p>
            <a:pPr>
              <a:spcBef>
                <a:spcPts val="300"/>
              </a:spcBef>
              <a:buClr>
                <a:schemeClr val="bg1">
                  <a:lumMod val="95000"/>
                </a:schemeClr>
              </a:buClr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- Cloud Migration</a:t>
            </a:r>
          </a:p>
          <a:p>
            <a:pPr>
              <a:spcBef>
                <a:spcPts val="300"/>
              </a:spcBef>
              <a:buClr>
                <a:schemeClr val="bg1">
                  <a:lumMod val="95000"/>
                </a:schemeClr>
              </a:buClr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- Cloud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Operations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Management</a:t>
            </a:r>
          </a:p>
          <a:p>
            <a:pPr>
              <a:spcBef>
                <a:spcPts val="300"/>
              </a:spcBef>
              <a:buClr>
                <a:schemeClr val="bg1">
                  <a:lumMod val="95000"/>
                </a:schemeClr>
              </a:buClr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- Hyper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Converged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Infrastructure</a:t>
            </a:r>
          </a:p>
          <a:p>
            <a:pPr>
              <a:spcBef>
                <a:spcPts val="300"/>
              </a:spcBef>
              <a:buClr>
                <a:schemeClr val="bg1">
                  <a:lumMod val="95000"/>
                </a:schemeClr>
              </a:buClr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-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Robotic Process Automation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  <a:p>
            <a:pPr>
              <a:spcBef>
                <a:spcPts val="300"/>
              </a:spcBef>
              <a:buClr>
                <a:schemeClr val="bg1">
                  <a:lumMod val="95000"/>
                </a:schemeClr>
              </a:buClr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22526" y="5015627"/>
            <a:ext cx="27376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bg1">
                  <a:lumMod val="95000"/>
                </a:schemeClr>
              </a:buClr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-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IoT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 Solutions Engineering</a:t>
            </a:r>
          </a:p>
          <a:p>
            <a:pPr>
              <a:spcBef>
                <a:spcPts val="400"/>
              </a:spcBef>
              <a:buClr>
                <a:schemeClr val="bg1">
                  <a:lumMod val="95000"/>
                </a:schemeClr>
              </a:buClr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- Platform Engineering</a:t>
            </a:r>
          </a:p>
          <a:p>
            <a:pPr>
              <a:spcBef>
                <a:spcPts val="400"/>
              </a:spcBef>
              <a:buClr>
                <a:schemeClr val="bg1">
                  <a:lumMod val="95000"/>
                </a:schemeClr>
              </a:buClr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- Mobile Application Development</a:t>
            </a:r>
          </a:p>
          <a:p>
            <a:pPr>
              <a:spcBef>
                <a:spcPts val="400"/>
              </a:spcBef>
              <a:buClr>
                <a:schemeClr val="bg1">
                  <a:lumMod val="95000"/>
                </a:schemeClr>
              </a:buClr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- Application Development &amp; Maintenance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297207" y="5000669"/>
            <a:ext cx="27376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bg1">
                  <a:lumMod val="95000"/>
                </a:schemeClr>
              </a:buClr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- Architecture and Solution Framework</a:t>
            </a:r>
          </a:p>
          <a:p>
            <a:pPr>
              <a:spcBef>
                <a:spcPts val="400"/>
              </a:spcBef>
              <a:buClr>
                <a:schemeClr val="bg1">
                  <a:lumMod val="95000"/>
                </a:schemeClr>
              </a:buClr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- Data Lifecycle Management</a:t>
            </a:r>
          </a:p>
          <a:p>
            <a:pPr>
              <a:spcBef>
                <a:spcPts val="400"/>
              </a:spcBef>
              <a:buClr>
                <a:schemeClr val="bg1">
                  <a:lumMod val="95000"/>
                </a:schemeClr>
              </a:buClr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- Data Visualization and Insights</a:t>
            </a:r>
          </a:p>
          <a:p>
            <a:pPr>
              <a:spcBef>
                <a:spcPts val="400"/>
              </a:spcBef>
              <a:buClr>
                <a:schemeClr val="bg1">
                  <a:lumMod val="95000"/>
                </a:schemeClr>
              </a:buClr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- Predictive and Prescriptive Analytics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445" y="151640"/>
            <a:ext cx="835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A21E7C"/>
                </a:solidFill>
              </a:rPr>
              <a:t>We enable our customers in…</a:t>
            </a:r>
            <a:endParaRPr lang="en-US" sz="3600" dirty="0">
              <a:solidFill>
                <a:srgbClr val="A21E7C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8215" y="1150380"/>
            <a:ext cx="5589630" cy="2521975"/>
          </a:xfrm>
          <a:prstGeom prst="roundRect">
            <a:avLst/>
          </a:prstGeom>
          <a:solidFill>
            <a:srgbClr val="1173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98215" y="3805087"/>
            <a:ext cx="5589630" cy="2521975"/>
          </a:xfrm>
          <a:prstGeom prst="roundRect">
            <a:avLst/>
          </a:prstGeom>
          <a:solidFill>
            <a:srgbClr val="2A8B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155003" y="1150379"/>
            <a:ext cx="5589630" cy="2521975"/>
          </a:xfrm>
          <a:prstGeom prst="roundRect">
            <a:avLst/>
          </a:prstGeom>
          <a:solidFill>
            <a:srgbClr val="F1662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155003" y="3805086"/>
            <a:ext cx="5589630" cy="2521975"/>
          </a:xfrm>
          <a:prstGeom prst="roundRect">
            <a:avLst/>
          </a:prstGeom>
          <a:solidFill>
            <a:srgbClr val="99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8926" y="1342121"/>
            <a:ext cx="530941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</a:rPr>
              <a:t>Developing Strong integrated </a:t>
            </a:r>
            <a:r>
              <a:rPr lang="en-US" sz="1600" b="1" dirty="0" smtClean="0">
                <a:solidFill>
                  <a:schemeClr val="bg1"/>
                </a:solidFill>
              </a:rPr>
              <a:t>and secure network</a:t>
            </a:r>
            <a:endParaRPr lang="en-IN" sz="1600" b="1" dirty="0">
              <a:solidFill>
                <a:schemeClr val="bg1"/>
              </a:solidFill>
            </a:endParaRP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Creating </a:t>
            </a:r>
            <a:r>
              <a:rPr lang="en-US" sz="1200" dirty="0" smtClean="0">
                <a:solidFill>
                  <a:schemeClr val="bg1"/>
                </a:solidFill>
              </a:rPr>
              <a:t>strong </a:t>
            </a:r>
            <a:r>
              <a:rPr lang="en-US" sz="1200" dirty="0">
                <a:solidFill>
                  <a:schemeClr val="bg1"/>
                </a:solidFill>
              </a:rPr>
              <a:t>platform </a:t>
            </a:r>
            <a:r>
              <a:rPr lang="en-US" sz="1200" dirty="0" smtClean="0">
                <a:solidFill>
                  <a:schemeClr val="bg1"/>
                </a:solidFill>
              </a:rPr>
              <a:t>to help secure </a:t>
            </a:r>
            <a:r>
              <a:rPr lang="en-US" sz="1200" dirty="0">
                <a:solidFill>
                  <a:schemeClr val="bg1"/>
                </a:solidFill>
              </a:rPr>
              <a:t>data flow </a:t>
            </a:r>
            <a:r>
              <a:rPr lang="en-IN" sz="1200" dirty="0" smtClean="0">
                <a:solidFill>
                  <a:schemeClr val="bg1"/>
                </a:solidFill>
              </a:rPr>
              <a:t>to </a:t>
            </a:r>
            <a:br>
              <a:rPr lang="en-IN" sz="1200" dirty="0" smtClean="0">
                <a:solidFill>
                  <a:schemeClr val="bg1"/>
                </a:solidFill>
              </a:rPr>
            </a:br>
            <a:r>
              <a:rPr lang="en-IN" sz="1200" dirty="0" smtClean="0">
                <a:solidFill>
                  <a:schemeClr val="bg1"/>
                </a:solidFill>
              </a:rPr>
              <a:t>act as Digital thread connecting the entire org</a:t>
            </a:r>
            <a:endParaRPr lang="en-IN" sz="1200" dirty="0">
              <a:solidFill>
                <a:schemeClr val="bg1"/>
              </a:solidFill>
            </a:endParaRP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Secure </a:t>
            </a:r>
            <a:r>
              <a:rPr lang="en-US" sz="1200" dirty="0">
                <a:solidFill>
                  <a:schemeClr val="bg1"/>
                </a:solidFill>
              </a:rPr>
              <a:t>network to hold data loads and maintain integrity</a:t>
            </a:r>
            <a:endParaRPr lang="en-IN" sz="12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00679" y="1354786"/>
            <a:ext cx="5372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</a:rPr>
              <a:t>Creating environment for </a:t>
            </a:r>
            <a:r>
              <a:rPr lang="en-US" sz="1600" b="1" dirty="0" smtClean="0">
                <a:solidFill>
                  <a:schemeClr val="bg1"/>
                </a:solidFill>
              </a:rPr>
              <a:t>employees, 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partners </a:t>
            </a:r>
            <a:r>
              <a:rPr lang="en-US" sz="1600" b="1" dirty="0">
                <a:solidFill>
                  <a:schemeClr val="bg1"/>
                </a:solidFill>
              </a:rPr>
              <a:t>and customers</a:t>
            </a:r>
            <a:endParaRPr lang="en-IN" sz="1600" b="1" dirty="0">
              <a:solidFill>
                <a:schemeClr val="bg1"/>
              </a:solidFill>
            </a:endParaRP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Creating digital workplace to leverage cloud </a:t>
            </a:r>
            <a:r>
              <a:rPr lang="en-US" sz="1200" dirty="0" smtClean="0">
                <a:solidFill>
                  <a:schemeClr val="bg1"/>
                </a:solidFill>
              </a:rPr>
              <a:t>business platforms </a:t>
            </a:r>
            <a:r>
              <a:rPr lang="en-US" sz="1200" dirty="0">
                <a:solidFill>
                  <a:schemeClr val="bg1"/>
                </a:solidFill>
              </a:rPr>
              <a:t>and automation solutions to improve efficiency</a:t>
            </a:r>
            <a:endParaRPr lang="en-IN" sz="1200" dirty="0">
              <a:solidFill>
                <a:schemeClr val="bg1"/>
              </a:solidFill>
            </a:endParaRP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Customer/Partner </a:t>
            </a:r>
            <a:r>
              <a:rPr lang="en-US" sz="1200" dirty="0">
                <a:solidFill>
                  <a:schemeClr val="bg1"/>
                </a:solidFill>
              </a:rPr>
              <a:t>first model to develop </a:t>
            </a:r>
            <a:r>
              <a:rPr lang="en-US" sz="1200" dirty="0" smtClean="0">
                <a:solidFill>
                  <a:schemeClr val="bg1"/>
                </a:solidFill>
              </a:rPr>
              <a:t>friendly 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ecosystem </a:t>
            </a:r>
            <a:r>
              <a:rPr lang="en-US" sz="1200" dirty="0">
                <a:solidFill>
                  <a:schemeClr val="bg1"/>
                </a:solidFill>
              </a:rPr>
              <a:t>for </a:t>
            </a:r>
            <a:r>
              <a:rPr lang="en-US" sz="1200" dirty="0" smtClean="0">
                <a:solidFill>
                  <a:schemeClr val="bg1"/>
                </a:solidFill>
              </a:rPr>
              <a:t>customer/partner</a:t>
            </a:r>
            <a:endParaRPr lang="en-IN" sz="12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8167" y="4157281"/>
            <a:ext cx="503520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Data and Application Management </a:t>
            </a:r>
            <a:r>
              <a:rPr lang="en-US" sz="1600" b="1" dirty="0" smtClean="0">
                <a:solidFill>
                  <a:schemeClr val="bg1"/>
                </a:solidFill>
              </a:rPr>
              <a:t/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(</a:t>
            </a:r>
            <a:r>
              <a:rPr lang="en-US" sz="1600" b="1" dirty="0">
                <a:solidFill>
                  <a:schemeClr val="bg1"/>
                </a:solidFill>
              </a:rPr>
              <a:t>on premise and on </a:t>
            </a:r>
            <a:r>
              <a:rPr lang="en-US" sz="1600" b="1" dirty="0" smtClean="0">
                <a:solidFill>
                  <a:schemeClr val="bg1"/>
                </a:solidFill>
              </a:rPr>
              <a:t>cloud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  <a:endParaRPr lang="en-IN" sz="1600" b="1" dirty="0">
              <a:solidFill>
                <a:schemeClr val="bg1"/>
              </a:solidFill>
            </a:endParaRP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Application rationalization based on the </a:t>
            </a:r>
            <a:r>
              <a:rPr lang="en-US" sz="1200" dirty="0" smtClean="0">
                <a:solidFill>
                  <a:schemeClr val="bg1"/>
                </a:solidFill>
              </a:rPr>
              <a:t>application/platform capabilities to </a:t>
            </a:r>
            <a:r>
              <a:rPr lang="en-US" sz="1200" dirty="0">
                <a:solidFill>
                  <a:schemeClr val="bg1"/>
                </a:solidFill>
              </a:rPr>
              <a:t>empower and create value </a:t>
            </a:r>
            <a:r>
              <a:rPr lang="en-US" sz="1200" dirty="0" smtClean="0">
                <a:solidFill>
                  <a:schemeClr val="bg1"/>
                </a:solidFill>
              </a:rPr>
              <a:t>to the enterprise</a:t>
            </a:r>
            <a:endParaRPr lang="en-IN" sz="1200" dirty="0">
              <a:solidFill>
                <a:schemeClr val="bg1"/>
              </a:solidFill>
            </a:endParaRP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Effective Hybrid strategies</a:t>
            </a:r>
            <a:endParaRPr lang="en-IN" sz="12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75877" y="4280972"/>
            <a:ext cx="4178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Creating secure </a:t>
            </a:r>
            <a:r>
              <a:rPr lang="en-US" sz="1600" b="1" dirty="0" err="1" smtClean="0">
                <a:solidFill>
                  <a:schemeClr val="bg1"/>
                </a:solidFill>
              </a:rPr>
              <a:t>omni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channel </a:t>
            </a:r>
            <a:r>
              <a:rPr lang="en-US" sz="1600" b="1" dirty="0" smtClean="0">
                <a:solidFill>
                  <a:schemeClr val="bg1"/>
                </a:solidFill>
              </a:rPr>
              <a:t>experience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200" dirty="0" smtClean="0">
                <a:solidFill>
                  <a:schemeClr val="bg1"/>
                </a:solidFill>
              </a:rPr>
              <a:t>Uniform experience across various form factors</a:t>
            </a:r>
            <a:endParaRPr lang="en-IN" sz="1200" dirty="0">
              <a:solidFill>
                <a:schemeClr val="bg1"/>
              </a:solidFill>
            </a:endParaRP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200" dirty="0" smtClean="0">
                <a:solidFill>
                  <a:schemeClr val="bg1"/>
                </a:solidFill>
              </a:rPr>
              <a:t>Mobile First Strategy</a:t>
            </a:r>
            <a:endParaRPr lang="en-IN" sz="1200" dirty="0">
              <a:solidFill>
                <a:schemeClr val="bg1"/>
              </a:solidFill>
            </a:endParaRP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IN" sz="1600" b="1" dirty="0">
              <a:solidFill>
                <a:schemeClr val="bg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709546" y="2349534"/>
            <a:ext cx="2576091" cy="2576091"/>
            <a:chOff x="4846260" y="1424538"/>
            <a:chExt cx="1174483" cy="1174483"/>
          </a:xfrm>
          <a:effectLst/>
        </p:grpSpPr>
        <p:sp>
          <p:nvSpPr>
            <p:cNvPr id="34" name="Oval 33"/>
            <p:cNvSpPr/>
            <p:nvPr/>
          </p:nvSpPr>
          <p:spPr>
            <a:xfrm>
              <a:off x="4846260" y="1424538"/>
              <a:ext cx="1174483" cy="117448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899645" y="1477923"/>
              <a:ext cx="1067712" cy="10677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30581" y="3050281"/>
            <a:ext cx="13340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Enable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1743" y="2266737"/>
            <a:ext cx="1133644" cy="1862048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15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</a:t>
            </a:r>
            <a:endParaRPr lang="en-US" sz="115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6663" y="4896801"/>
            <a:ext cx="1133644" cy="1862048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15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</a:t>
            </a:r>
            <a:endParaRPr lang="en-US" sz="115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907549" y="4896801"/>
            <a:ext cx="984564" cy="1862048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15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  <a:endParaRPr lang="en-US" sz="115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906771" y="2240445"/>
            <a:ext cx="984564" cy="1862048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15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  <a:endParaRPr lang="en-US" sz="115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06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51" y="606172"/>
            <a:ext cx="8038830" cy="45861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873" y="2790061"/>
            <a:ext cx="1213192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INNOVATION LABS</a:t>
            </a:r>
            <a:endParaRPr lang="en-US" sz="115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7995" y="3096717"/>
            <a:ext cx="12209996" cy="1283808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-3250" y="2896226"/>
            <a:ext cx="12208165" cy="2328213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43000">
                <a:schemeClr val="bg1">
                  <a:alpha val="0"/>
                </a:schemeClr>
              </a:gs>
            </a:gsLst>
            <a:lin ang="54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01252" y="3017678"/>
            <a:ext cx="693174" cy="63015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566247" y="3607796"/>
            <a:ext cx="594955" cy="52079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365594" y="3068227"/>
            <a:ext cx="693780" cy="63015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428611" y="4119970"/>
            <a:ext cx="839474" cy="762491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47839" y="4005919"/>
            <a:ext cx="519336" cy="471711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407842" y="3547645"/>
            <a:ext cx="573372" cy="520792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4154509" y="3015694"/>
            <a:ext cx="731421" cy="630158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23353" y="3579773"/>
            <a:ext cx="627784" cy="572871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75624" y="3066243"/>
            <a:ext cx="732060" cy="630158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>
            <a:off x="1832264" y="4184152"/>
            <a:ext cx="732060" cy="63015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H="1">
            <a:off x="3944828" y="3954405"/>
            <a:ext cx="602790" cy="57077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72669" y="3490978"/>
            <a:ext cx="665511" cy="630158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4872" y="5634007"/>
            <a:ext cx="12131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IN" sz="2800" dirty="0" smtClean="0">
                <a:solidFill>
                  <a:schemeClr val="bg1">
                    <a:lumMod val="50000"/>
                  </a:schemeClr>
                </a:solidFill>
              </a:rPr>
              <a:t>DIGITAL INNOVATION PARTNERSHIP</a:t>
            </a:r>
            <a:endParaRPr lang="en-IN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147"/>
          <p:cNvSpPr txBox="1"/>
          <p:nvPr/>
        </p:nvSpPr>
        <p:spPr>
          <a:xfrm>
            <a:off x="240445" y="151640"/>
            <a:ext cx="83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A21E7C"/>
                </a:solidFill>
              </a:rPr>
              <a:t>Tetrasoft</a:t>
            </a:r>
            <a:r>
              <a:rPr lang="en-US" sz="2800" dirty="0" smtClean="0">
                <a:solidFill>
                  <a:srgbClr val="A21E7C"/>
                </a:solidFill>
              </a:rPr>
              <a:t> Innovation Labs</a:t>
            </a:r>
            <a:endParaRPr lang="en-US" sz="2800" dirty="0">
              <a:solidFill>
                <a:srgbClr val="A21E7C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9608" y="858107"/>
            <a:ext cx="83578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16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Tetrasoft</a:t>
            </a:r>
            <a:r>
              <a:rPr lang="en-ZA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Innovation Labs focus on Customers’ digital journey: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Innovation chain: Ideate, innovate, design, develop and transfer ownership of the products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Help customers innovate and implement empathy centric designs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Helps define Roadmap and blue prints for intelligent, conversational applications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Consists of industry veterans with deep functional and technical knowledge in financials and insurance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Consists of solid programming experts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This team also builds </a:t>
            </a:r>
            <a:r>
              <a:rPr lang="en-ZA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Tetrasoft’s</a:t>
            </a:r>
            <a:r>
              <a:rPr lang="en-ZA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IP Solutions</a:t>
            </a:r>
          </a:p>
        </p:txBody>
      </p:sp>
    </p:spTree>
    <p:extLst>
      <p:ext uri="{BB962C8B-B14F-4D97-AF65-F5344CB8AC3E}">
        <p14:creationId xmlns:p14="http://schemas.microsoft.com/office/powerpoint/2010/main" val="20545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147"/>
          <p:cNvSpPr txBox="1"/>
          <p:nvPr/>
        </p:nvSpPr>
        <p:spPr>
          <a:xfrm>
            <a:off x="240445" y="151640"/>
            <a:ext cx="83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A21E7C"/>
                </a:solidFill>
              </a:rPr>
              <a:t>Tetrasoft</a:t>
            </a:r>
            <a:r>
              <a:rPr lang="en-US" sz="2800" dirty="0" smtClean="0">
                <a:solidFill>
                  <a:srgbClr val="A21E7C"/>
                </a:solidFill>
              </a:rPr>
              <a:t> Innovation Labs</a:t>
            </a:r>
            <a:endParaRPr lang="en-US" sz="2800" dirty="0">
              <a:solidFill>
                <a:srgbClr val="A21E7C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A4654B-6518-4A5A-AF43-F7986B598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2"/>
          <a:stretch/>
        </p:blipFill>
        <p:spPr>
          <a:xfrm>
            <a:off x="345934" y="2282887"/>
            <a:ext cx="11283220" cy="38289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64E99BC-68C6-43A1-9EC1-4E385E7F5DE4}"/>
              </a:ext>
            </a:extLst>
          </p:cNvPr>
          <p:cNvSpPr txBox="1"/>
          <p:nvPr/>
        </p:nvSpPr>
        <p:spPr>
          <a:xfrm>
            <a:off x="587548" y="1128723"/>
            <a:ext cx="7229098" cy="323165"/>
          </a:xfrm>
          <a:prstGeom prst="rect">
            <a:avLst/>
          </a:prstGeom>
          <a:solidFill>
            <a:srgbClr val="839F6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500" b="1" dirty="0"/>
              <a:t>Co-Innovation along with our customers using Innovation Lab Service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3FE95DD6-19A2-4C03-9431-6FE0D1817F9A}"/>
              </a:ext>
            </a:extLst>
          </p:cNvPr>
          <p:cNvGraphicFramePr/>
          <p:nvPr>
            <p:extLst/>
          </p:nvPr>
        </p:nvGraphicFramePr>
        <p:xfrm>
          <a:off x="493342" y="1494958"/>
          <a:ext cx="7367547" cy="84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2ECC3F-85DF-4C0A-9352-4A4C23A6E5D6}"/>
              </a:ext>
            </a:extLst>
          </p:cNvPr>
          <p:cNvSpPr txBox="1"/>
          <p:nvPr/>
        </p:nvSpPr>
        <p:spPr>
          <a:xfrm>
            <a:off x="8083316" y="1128722"/>
            <a:ext cx="3350356" cy="1223412"/>
          </a:xfrm>
          <a:prstGeom prst="rect">
            <a:avLst/>
          </a:prstGeom>
          <a:solidFill>
            <a:srgbClr val="65907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Design Thinking Expertise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Strong UIUX Team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Multi skilled technology team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Lab equipped with Dev Tools &amp; Devices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Frameworks &amp; Pre Developed Models for Jump Start</a:t>
            </a:r>
          </a:p>
        </p:txBody>
      </p:sp>
    </p:spTree>
    <p:extLst>
      <p:ext uri="{BB962C8B-B14F-4D97-AF65-F5344CB8AC3E}">
        <p14:creationId xmlns:p14="http://schemas.microsoft.com/office/powerpoint/2010/main" val="3422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2" y="942975"/>
            <a:ext cx="921067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sosceles Triangle 18"/>
          <p:cNvSpPr/>
          <p:nvPr/>
        </p:nvSpPr>
        <p:spPr>
          <a:xfrm rot="10800000">
            <a:off x="416198" y="4395018"/>
            <a:ext cx="11377605" cy="914407"/>
          </a:xfrm>
          <a:prstGeom prst="triangle">
            <a:avLst/>
          </a:prstGeom>
          <a:gradFill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51000"/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432008" y="868454"/>
            <a:ext cx="5137394" cy="2075428"/>
            <a:chOff x="4201580" y="418747"/>
            <a:chExt cx="4044424" cy="2075428"/>
          </a:xfrm>
        </p:grpSpPr>
        <p:sp>
          <p:nvSpPr>
            <p:cNvPr id="57" name="Oval 56"/>
            <p:cNvSpPr/>
            <p:nvPr/>
          </p:nvSpPr>
          <p:spPr>
            <a:xfrm>
              <a:off x="4201580" y="418747"/>
              <a:ext cx="4044424" cy="20754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374698" y="477469"/>
              <a:ext cx="3676748" cy="18867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624348" y="2197502"/>
            <a:ext cx="10972800" cy="2448233"/>
          </a:xfrm>
          <a:custGeom>
            <a:avLst/>
            <a:gdLst>
              <a:gd name="connsiteX0" fmla="*/ 176980 w 10972800"/>
              <a:gd name="connsiteY0" fmla="*/ 2448233 h 2448233"/>
              <a:gd name="connsiteX1" fmla="*/ 0 w 10972800"/>
              <a:gd name="connsiteY1" fmla="*/ 0 h 2448233"/>
              <a:gd name="connsiteX2" fmla="*/ 10972800 w 10972800"/>
              <a:gd name="connsiteY2" fmla="*/ 0 h 2448233"/>
              <a:gd name="connsiteX3" fmla="*/ 10781071 w 10972800"/>
              <a:gd name="connsiteY3" fmla="*/ 2418736 h 2448233"/>
              <a:gd name="connsiteX4" fmla="*/ 176980 w 10972800"/>
              <a:gd name="connsiteY4" fmla="*/ 2448233 h 244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0" h="2448233">
                <a:moveTo>
                  <a:pt x="176980" y="2448233"/>
                </a:moveTo>
                <a:lnTo>
                  <a:pt x="0" y="0"/>
                </a:lnTo>
                <a:lnTo>
                  <a:pt x="10972800" y="0"/>
                </a:lnTo>
                <a:lnTo>
                  <a:pt x="10781071" y="2418736"/>
                </a:lnTo>
                <a:lnTo>
                  <a:pt x="176980" y="2448233"/>
                </a:lnTo>
                <a:close/>
              </a:path>
            </a:pathLst>
          </a:custGeom>
          <a:gradFill flip="none" rotWithShape="1">
            <a:gsLst>
              <a:gs pos="29000">
                <a:schemeClr val="bg1">
                  <a:shade val="30000"/>
                  <a:satMod val="115000"/>
                  <a:lumMod val="61000"/>
                  <a:lumOff val="39000"/>
                </a:schemeClr>
              </a:gs>
              <a:gs pos="0">
                <a:srgbClr val="CDCDCD">
                  <a:lumMod val="54000"/>
                </a:srgbClr>
              </a:gs>
              <a:gs pos="100000">
                <a:schemeClr val="bg1">
                  <a:lumMod val="51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8125325">
            <a:off x="1193418" y="2508657"/>
            <a:ext cx="1404500" cy="1404182"/>
          </a:xfrm>
          <a:prstGeom prst="teardrop">
            <a:avLst>
              <a:gd name="adj" fmla="val 97455"/>
            </a:avLst>
          </a:prstGeom>
          <a:gradFill>
            <a:gsLst>
              <a:gs pos="0">
                <a:srgbClr val="00B0F0"/>
              </a:gs>
              <a:gs pos="100000">
                <a:srgbClr val="00B0F0">
                  <a:lumMod val="44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ardrop 30"/>
          <p:cNvSpPr/>
          <p:nvPr/>
        </p:nvSpPr>
        <p:spPr>
          <a:xfrm rot="8125325">
            <a:off x="2853364" y="2508657"/>
            <a:ext cx="1404500" cy="1404182"/>
          </a:xfrm>
          <a:prstGeom prst="teardrop">
            <a:avLst>
              <a:gd name="adj" fmla="val 97455"/>
            </a:avLst>
          </a:prstGeom>
          <a:gradFill flip="none" rotWithShape="1">
            <a:gsLst>
              <a:gs pos="0">
                <a:srgbClr val="DF8026">
                  <a:shade val="30000"/>
                  <a:satMod val="115000"/>
                </a:srgbClr>
              </a:gs>
              <a:gs pos="50000">
                <a:srgbClr val="DF8026">
                  <a:shade val="67500"/>
                  <a:satMod val="115000"/>
                </a:srgbClr>
              </a:gs>
              <a:gs pos="100000">
                <a:srgbClr val="DF8026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ardrop 34"/>
          <p:cNvSpPr/>
          <p:nvPr/>
        </p:nvSpPr>
        <p:spPr>
          <a:xfrm rot="8125325">
            <a:off x="4528058" y="2508657"/>
            <a:ext cx="1404500" cy="1404182"/>
          </a:xfrm>
          <a:prstGeom prst="teardrop">
            <a:avLst>
              <a:gd name="adj" fmla="val 97455"/>
            </a:avLst>
          </a:prstGeom>
          <a:gradFill flip="none" rotWithShape="1">
            <a:gsLst>
              <a:gs pos="0">
                <a:srgbClr val="7EC234">
                  <a:shade val="30000"/>
                  <a:satMod val="115000"/>
                </a:srgbClr>
              </a:gs>
              <a:gs pos="50000">
                <a:srgbClr val="7EC234">
                  <a:shade val="67500"/>
                  <a:satMod val="115000"/>
                </a:srgbClr>
              </a:gs>
              <a:gs pos="100000">
                <a:srgbClr val="7EC23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ardrop 38"/>
          <p:cNvSpPr/>
          <p:nvPr/>
        </p:nvSpPr>
        <p:spPr>
          <a:xfrm rot="8125325">
            <a:off x="6217500" y="2508657"/>
            <a:ext cx="1404500" cy="1404182"/>
          </a:xfrm>
          <a:prstGeom prst="teardrop">
            <a:avLst>
              <a:gd name="adj" fmla="val 97455"/>
            </a:avLst>
          </a:prstGeom>
          <a:gradFill flip="none" rotWithShape="1">
            <a:gsLst>
              <a:gs pos="0">
                <a:srgbClr val="8A6763">
                  <a:shade val="30000"/>
                  <a:satMod val="115000"/>
                </a:srgbClr>
              </a:gs>
              <a:gs pos="50000">
                <a:srgbClr val="8A6763">
                  <a:shade val="67500"/>
                  <a:satMod val="115000"/>
                </a:srgbClr>
              </a:gs>
              <a:gs pos="100000">
                <a:srgbClr val="8A676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ardrop 42"/>
          <p:cNvSpPr/>
          <p:nvPr/>
        </p:nvSpPr>
        <p:spPr>
          <a:xfrm rot="8125325">
            <a:off x="7936438" y="2508657"/>
            <a:ext cx="1404500" cy="1404182"/>
          </a:xfrm>
          <a:prstGeom prst="teardrop">
            <a:avLst>
              <a:gd name="adj" fmla="val 97455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ardrop 47"/>
          <p:cNvSpPr/>
          <p:nvPr/>
        </p:nvSpPr>
        <p:spPr>
          <a:xfrm rot="8125325">
            <a:off x="9729116" y="2508657"/>
            <a:ext cx="1404500" cy="1404182"/>
          </a:xfrm>
          <a:prstGeom prst="teardrop">
            <a:avLst>
              <a:gd name="adj" fmla="val 97455"/>
            </a:avLst>
          </a:prstGeom>
          <a:gradFill flip="none" rotWithShape="1">
            <a:gsLst>
              <a:gs pos="0">
                <a:srgbClr val="488194">
                  <a:shade val="30000"/>
                  <a:satMod val="115000"/>
                </a:srgbClr>
              </a:gs>
              <a:gs pos="50000">
                <a:srgbClr val="488194">
                  <a:shade val="67500"/>
                  <a:satMod val="115000"/>
                </a:srgbClr>
              </a:gs>
              <a:gs pos="100000">
                <a:srgbClr val="48819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432009" y="1266314"/>
            <a:ext cx="5137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BUSINESS APPLICATION SERVICES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95668" y="1870552"/>
            <a:ext cx="8535698" cy="2502360"/>
            <a:chOff x="1895668" y="1870552"/>
            <a:chExt cx="8535698" cy="2502360"/>
          </a:xfrm>
        </p:grpSpPr>
        <p:sp>
          <p:nvSpPr>
            <p:cNvPr id="11" name="Rectangle 10"/>
            <p:cNvSpPr/>
            <p:nvPr/>
          </p:nvSpPr>
          <p:spPr>
            <a:xfrm>
              <a:off x="1895668" y="1870552"/>
              <a:ext cx="8535698" cy="2502360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532696" y="1870552"/>
              <a:ext cx="0" cy="69423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218888" y="1875472"/>
              <a:ext cx="0" cy="69423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905080" y="1880392"/>
              <a:ext cx="0" cy="69423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8591272" y="1885312"/>
              <a:ext cx="0" cy="69423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814395" y="2564782"/>
            <a:ext cx="10609964" cy="2095707"/>
            <a:chOff x="814395" y="2564782"/>
            <a:chExt cx="10609964" cy="2095707"/>
          </a:xfrm>
        </p:grpSpPr>
        <p:sp>
          <p:nvSpPr>
            <p:cNvPr id="27" name="Oval 26"/>
            <p:cNvSpPr/>
            <p:nvPr/>
          </p:nvSpPr>
          <p:spPr>
            <a:xfrm>
              <a:off x="1249702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308426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76623" y="2848292"/>
              <a:ext cx="1838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Enterprise</a:t>
              </a:r>
            </a:p>
            <a:p>
              <a:pPr algn="ctr"/>
              <a:r>
                <a:rPr lang="en-US" sz="1200" dirty="0" smtClean="0"/>
                <a:t>Content</a:t>
              </a:r>
            </a:p>
            <a:p>
              <a:pPr algn="ctr"/>
              <a:r>
                <a:rPr lang="en-US" sz="1200" dirty="0" smtClean="0"/>
                <a:t>Management</a:t>
              </a:r>
              <a:endParaRPr lang="en-US" sz="12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2909648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968372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36569" y="2848292"/>
              <a:ext cx="1838091" cy="782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Enterprise</a:t>
              </a:r>
              <a:br>
                <a:rPr lang="en-US" sz="1200" dirty="0" smtClean="0"/>
              </a:br>
              <a:r>
                <a:rPr lang="en-US" sz="1200" dirty="0" smtClean="0"/>
                <a:t>Application</a:t>
              </a:r>
              <a:br>
                <a:rPr lang="en-US" sz="1200" dirty="0" smtClean="0"/>
              </a:br>
              <a:r>
                <a:rPr lang="en-US" sz="1200" dirty="0" smtClean="0"/>
                <a:t>Services</a:t>
              </a:r>
              <a:endParaRPr lang="en-US" sz="12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584342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643066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11263" y="2848292"/>
              <a:ext cx="1838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Enterprise</a:t>
              </a:r>
              <a:br>
                <a:rPr lang="en-US" sz="1200" dirty="0" smtClean="0"/>
              </a:br>
              <a:r>
                <a:rPr lang="en-US" sz="1200" dirty="0" smtClean="0"/>
                <a:t>System </a:t>
              </a:r>
              <a:br>
                <a:rPr lang="en-US" sz="1200" dirty="0" smtClean="0"/>
              </a:br>
              <a:r>
                <a:rPr lang="en-US" sz="1200" dirty="0" smtClean="0"/>
                <a:t>Integration</a:t>
              </a:r>
              <a:endParaRPr lang="en-US" sz="12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6273784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332508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00705" y="2848292"/>
              <a:ext cx="1838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Legacy IT</a:t>
              </a:r>
            </a:p>
            <a:p>
              <a:pPr algn="ctr"/>
              <a:r>
                <a:rPr lang="en-US" sz="1200" dirty="0" smtClean="0"/>
                <a:t>ADM Services</a:t>
              </a:r>
              <a:endParaRPr lang="en-US" sz="1200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7992722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051446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719643" y="2862061"/>
              <a:ext cx="1838091" cy="558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Testing</a:t>
              </a:r>
              <a:br>
                <a:rPr lang="en-US" sz="1200" dirty="0" smtClean="0"/>
              </a:br>
              <a:r>
                <a:rPr lang="en-US" sz="1200" dirty="0" smtClean="0"/>
                <a:t>Services</a:t>
              </a:r>
              <a:endParaRPr lang="en-US" sz="12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9785400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9844124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512321" y="2866874"/>
              <a:ext cx="1838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Enterprise</a:t>
              </a:r>
              <a:br>
                <a:rPr lang="en-US" sz="1200" dirty="0" smtClean="0"/>
              </a:br>
              <a:r>
                <a:rPr lang="en-US" sz="1200" dirty="0" smtClean="0"/>
                <a:t>Security</a:t>
              </a:r>
              <a:endParaRPr lang="en-US" sz="12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14395" y="3982064"/>
              <a:ext cx="10589342" cy="678425"/>
            </a:xfrm>
            <a:prstGeom prst="rect">
              <a:avLst/>
            </a:prstGeom>
            <a:gradFill flip="none" rotWithShape="1">
              <a:gsLst>
                <a:gs pos="29000">
                  <a:schemeClr val="bg1">
                    <a:shade val="30000"/>
                    <a:satMod val="115000"/>
                    <a:lumMod val="44000"/>
                    <a:lumOff val="56000"/>
                  </a:schemeClr>
                </a:gs>
                <a:gs pos="0">
                  <a:srgbClr val="CDCDCD">
                    <a:lumMod val="54000"/>
                  </a:srgbClr>
                </a:gs>
                <a:gs pos="100000">
                  <a:schemeClr val="bg1">
                    <a:lumMod val="51000"/>
                    <a:alpha val="4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14395" y="4142080"/>
              <a:ext cx="10609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En-Route to the ‘Digital Enterprise’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2667102" y="5482872"/>
            <a:ext cx="1816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Enhancing customer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experience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211609" y="5480831"/>
            <a:ext cx="1816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Business agility through integrated and secure IT ecosystems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668952" y="5482872"/>
            <a:ext cx="1816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Standardize IT operations robust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architecture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Isosceles Triangle 84"/>
          <p:cNvSpPr/>
          <p:nvPr/>
        </p:nvSpPr>
        <p:spPr>
          <a:xfrm rot="10800000">
            <a:off x="-406332" y="4385189"/>
            <a:ext cx="8047680" cy="914407"/>
          </a:xfrm>
          <a:prstGeom prst="triangle">
            <a:avLst/>
          </a:prstGeom>
          <a:gradFill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51000"/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Isosceles Triangle 85"/>
          <p:cNvSpPr/>
          <p:nvPr/>
        </p:nvSpPr>
        <p:spPr>
          <a:xfrm rot="10800000">
            <a:off x="4580950" y="4428602"/>
            <a:ext cx="8047680" cy="914407"/>
          </a:xfrm>
          <a:prstGeom prst="triangle">
            <a:avLst/>
          </a:prstGeom>
          <a:gradFill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51000"/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5975215" y="1656726"/>
            <a:ext cx="0" cy="22120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267212" y="1177826"/>
            <a:ext cx="345723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1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sosceles Triangle 18"/>
          <p:cNvSpPr/>
          <p:nvPr/>
        </p:nvSpPr>
        <p:spPr>
          <a:xfrm rot="10800000">
            <a:off x="416198" y="4395018"/>
            <a:ext cx="11377605" cy="914407"/>
          </a:xfrm>
          <a:prstGeom prst="triangle">
            <a:avLst/>
          </a:prstGeom>
          <a:gradFill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51000"/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432008" y="868454"/>
            <a:ext cx="5137394" cy="2075428"/>
            <a:chOff x="4201580" y="418747"/>
            <a:chExt cx="4044424" cy="2075428"/>
          </a:xfrm>
        </p:grpSpPr>
        <p:sp>
          <p:nvSpPr>
            <p:cNvPr id="57" name="Oval 56"/>
            <p:cNvSpPr/>
            <p:nvPr/>
          </p:nvSpPr>
          <p:spPr>
            <a:xfrm>
              <a:off x="4201580" y="418747"/>
              <a:ext cx="4044424" cy="20754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374698" y="477469"/>
              <a:ext cx="3676748" cy="18867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624348" y="2197502"/>
            <a:ext cx="10972800" cy="2448233"/>
          </a:xfrm>
          <a:custGeom>
            <a:avLst/>
            <a:gdLst>
              <a:gd name="connsiteX0" fmla="*/ 176980 w 10972800"/>
              <a:gd name="connsiteY0" fmla="*/ 2448233 h 2448233"/>
              <a:gd name="connsiteX1" fmla="*/ 0 w 10972800"/>
              <a:gd name="connsiteY1" fmla="*/ 0 h 2448233"/>
              <a:gd name="connsiteX2" fmla="*/ 10972800 w 10972800"/>
              <a:gd name="connsiteY2" fmla="*/ 0 h 2448233"/>
              <a:gd name="connsiteX3" fmla="*/ 10781071 w 10972800"/>
              <a:gd name="connsiteY3" fmla="*/ 2418736 h 2448233"/>
              <a:gd name="connsiteX4" fmla="*/ 176980 w 10972800"/>
              <a:gd name="connsiteY4" fmla="*/ 2448233 h 244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0" h="2448233">
                <a:moveTo>
                  <a:pt x="176980" y="2448233"/>
                </a:moveTo>
                <a:lnTo>
                  <a:pt x="0" y="0"/>
                </a:lnTo>
                <a:lnTo>
                  <a:pt x="10972800" y="0"/>
                </a:lnTo>
                <a:lnTo>
                  <a:pt x="10781071" y="2418736"/>
                </a:lnTo>
                <a:lnTo>
                  <a:pt x="176980" y="2448233"/>
                </a:lnTo>
                <a:close/>
              </a:path>
            </a:pathLst>
          </a:custGeom>
          <a:gradFill flip="none" rotWithShape="1">
            <a:gsLst>
              <a:gs pos="29000">
                <a:schemeClr val="bg1">
                  <a:shade val="30000"/>
                  <a:satMod val="115000"/>
                  <a:lumMod val="61000"/>
                  <a:lumOff val="39000"/>
                </a:schemeClr>
              </a:gs>
              <a:gs pos="0">
                <a:srgbClr val="CDCDCD">
                  <a:lumMod val="54000"/>
                </a:srgbClr>
              </a:gs>
              <a:gs pos="100000">
                <a:schemeClr val="bg1">
                  <a:lumMod val="51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8125325">
            <a:off x="1193418" y="2508657"/>
            <a:ext cx="1404500" cy="1404182"/>
          </a:xfrm>
          <a:prstGeom prst="teardrop">
            <a:avLst>
              <a:gd name="adj" fmla="val 97455"/>
            </a:avLst>
          </a:prstGeom>
          <a:gradFill>
            <a:gsLst>
              <a:gs pos="0">
                <a:srgbClr val="00B0F0"/>
              </a:gs>
              <a:gs pos="100000">
                <a:srgbClr val="00B0F0">
                  <a:lumMod val="44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ardrop 30"/>
          <p:cNvSpPr/>
          <p:nvPr/>
        </p:nvSpPr>
        <p:spPr>
          <a:xfrm rot="8125325">
            <a:off x="2853364" y="2508657"/>
            <a:ext cx="1404500" cy="1404182"/>
          </a:xfrm>
          <a:prstGeom prst="teardrop">
            <a:avLst>
              <a:gd name="adj" fmla="val 97455"/>
            </a:avLst>
          </a:prstGeom>
          <a:gradFill flip="none" rotWithShape="1">
            <a:gsLst>
              <a:gs pos="0">
                <a:srgbClr val="DF8026">
                  <a:shade val="30000"/>
                  <a:satMod val="115000"/>
                </a:srgbClr>
              </a:gs>
              <a:gs pos="50000">
                <a:srgbClr val="DF8026">
                  <a:shade val="67500"/>
                  <a:satMod val="115000"/>
                </a:srgbClr>
              </a:gs>
              <a:gs pos="100000">
                <a:srgbClr val="DF8026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ardrop 34"/>
          <p:cNvSpPr/>
          <p:nvPr/>
        </p:nvSpPr>
        <p:spPr>
          <a:xfrm rot="8125325">
            <a:off x="4528058" y="2508657"/>
            <a:ext cx="1404500" cy="1404182"/>
          </a:xfrm>
          <a:prstGeom prst="teardrop">
            <a:avLst>
              <a:gd name="adj" fmla="val 97455"/>
            </a:avLst>
          </a:prstGeom>
          <a:gradFill flip="none" rotWithShape="1">
            <a:gsLst>
              <a:gs pos="0">
                <a:srgbClr val="7EC234">
                  <a:shade val="30000"/>
                  <a:satMod val="115000"/>
                </a:srgbClr>
              </a:gs>
              <a:gs pos="50000">
                <a:srgbClr val="7EC234">
                  <a:shade val="67500"/>
                  <a:satMod val="115000"/>
                </a:srgbClr>
              </a:gs>
              <a:gs pos="100000">
                <a:srgbClr val="7EC23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ardrop 38"/>
          <p:cNvSpPr/>
          <p:nvPr/>
        </p:nvSpPr>
        <p:spPr>
          <a:xfrm rot="8125325">
            <a:off x="6217500" y="2508657"/>
            <a:ext cx="1404500" cy="1404182"/>
          </a:xfrm>
          <a:prstGeom prst="teardrop">
            <a:avLst>
              <a:gd name="adj" fmla="val 97455"/>
            </a:avLst>
          </a:prstGeom>
          <a:gradFill flip="none" rotWithShape="1">
            <a:gsLst>
              <a:gs pos="0">
                <a:srgbClr val="8A6763">
                  <a:shade val="30000"/>
                  <a:satMod val="115000"/>
                </a:srgbClr>
              </a:gs>
              <a:gs pos="50000">
                <a:srgbClr val="8A6763">
                  <a:shade val="67500"/>
                  <a:satMod val="115000"/>
                </a:srgbClr>
              </a:gs>
              <a:gs pos="100000">
                <a:srgbClr val="8A676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ardrop 42"/>
          <p:cNvSpPr/>
          <p:nvPr/>
        </p:nvSpPr>
        <p:spPr>
          <a:xfrm rot="8125325">
            <a:off x="7936438" y="2508657"/>
            <a:ext cx="1404500" cy="1404182"/>
          </a:xfrm>
          <a:prstGeom prst="teardrop">
            <a:avLst>
              <a:gd name="adj" fmla="val 97455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ardrop 47"/>
          <p:cNvSpPr/>
          <p:nvPr/>
        </p:nvSpPr>
        <p:spPr>
          <a:xfrm rot="8125325">
            <a:off x="9729116" y="2508657"/>
            <a:ext cx="1404500" cy="1404182"/>
          </a:xfrm>
          <a:prstGeom prst="teardrop">
            <a:avLst>
              <a:gd name="adj" fmla="val 97455"/>
            </a:avLst>
          </a:prstGeom>
          <a:gradFill flip="none" rotWithShape="1">
            <a:gsLst>
              <a:gs pos="0">
                <a:srgbClr val="488194">
                  <a:shade val="30000"/>
                  <a:satMod val="115000"/>
                </a:srgbClr>
              </a:gs>
              <a:gs pos="50000">
                <a:srgbClr val="488194">
                  <a:shade val="67500"/>
                  <a:satMod val="115000"/>
                </a:srgbClr>
              </a:gs>
              <a:gs pos="100000">
                <a:srgbClr val="48819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432009" y="1266314"/>
            <a:ext cx="5137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Information Management and Analytics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95668" y="1870552"/>
            <a:ext cx="8535698" cy="2502360"/>
            <a:chOff x="1895668" y="1870552"/>
            <a:chExt cx="8535698" cy="2502360"/>
          </a:xfrm>
        </p:grpSpPr>
        <p:sp>
          <p:nvSpPr>
            <p:cNvPr id="11" name="Rectangle 10"/>
            <p:cNvSpPr/>
            <p:nvPr/>
          </p:nvSpPr>
          <p:spPr>
            <a:xfrm>
              <a:off x="1895668" y="1870552"/>
              <a:ext cx="8535698" cy="2502360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532696" y="1870552"/>
              <a:ext cx="0" cy="69423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218888" y="1875472"/>
              <a:ext cx="0" cy="69423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905080" y="1880392"/>
              <a:ext cx="0" cy="69423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8591272" y="1885312"/>
              <a:ext cx="0" cy="69423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814395" y="2564782"/>
            <a:ext cx="10609964" cy="2095707"/>
            <a:chOff x="814395" y="2564782"/>
            <a:chExt cx="10609964" cy="2095707"/>
          </a:xfrm>
        </p:grpSpPr>
        <p:sp>
          <p:nvSpPr>
            <p:cNvPr id="27" name="Oval 26"/>
            <p:cNvSpPr/>
            <p:nvPr/>
          </p:nvSpPr>
          <p:spPr>
            <a:xfrm>
              <a:off x="1249702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308426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76623" y="2848292"/>
              <a:ext cx="1838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BI</a:t>
              </a:r>
            </a:p>
            <a:p>
              <a:pPr algn="ctr"/>
              <a:r>
                <a:rPr lang="en-US" sz="1200" dirty="0" smtClean="0"/>
                <a:t>Reporting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909648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968372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36569" y="2848292"/>
              <a:ext cx="1838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Enterprise</a:t>
              </a:r>
              <a:br>
                <a:rPr lang="en-US" sz="1200" dirty="0" smtClean="0"/>
              </a:br>
              <a:r>
                <a:rPr lang="en-US" sz="1200" dirty="0" smtClean="0"/>
                <a:t>Data Management</a:t>
              </a:r>
              <a:endParaRPr lang="en-US" sz="12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584342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643066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11263" y="2848292"/>
              <a:ext cx="1838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Performange</a:t>
              </a:r>
              <a:endParaRPr lang="en-US" sz="1200" dirty="0" smtClean="0"/>
            </a:p>
            <a:p>
              <a:pPr algn="ctr"/>
              <a:r>
                <a:rPr lang="en-US" sz="1200" dirty="0" smtClean="0"/>
                <a:t>Management</a:t>
              </a:r>
            </a:p>
            <a:p>
              <a:pPr algn="ctr"/>
              <a:r>
                <a:rPr lang="en-US" sz="1200" dirty="0" smtClean="0"/>
                <a:t>Analytics</a:t>
              </a:r>
              <a:endParaRPr lang="en-US" sz="12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6273784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332508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00705" y="2848292"/>
              <a:ext cx="1838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Data</a:t>
              </a:r>
            </a:p>
            <a:p>
              <a:pPr algn="ctr"/>
              <a:r>
                <a:rPr lang="en-US" sz="1200" dirty="0" smtClean="0"/>
                <a:t>Transformation</a:t>
              </a:r>
              <a:endParaRPr lang="en-US" sz="1200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7992722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051446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719643" y="2862061"/>
              <a:ext cx="1838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Advanced </a:t>
              </a:r>
              <a:br>
                <a:rPr lang="en-US" sz="1200" dirty="0" smtClean="0"/>
              </a:br>
              <a:r>
                <a:rPr lang="en-US" sz="1200" dirty="0" smtClean="0"/>
                <a:t>Analytics</a:t>
              </a:r>
              <a:endParaRPr lang="en-US" sz="12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9785400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9844124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512321" y="2953504"/>
              <a:ext cx="1838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Data Warehousing</a:t>
              </a:r>
              <a:endParaRPr lang="en-US" sz="12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14395" y="3982064"/>
              <a:ext cx="10589342" cy="678425"/>
            </a:xfrm>
            <a:prstGeom prst="rect">
              <a:avLst/>
            </a:prstGeom>
            <a:gradFill flip="none" rotWithShape="1">
              <a:gsLst>
                <a:gs pos="29000">
                  <a:schemeClr val="bg1">
                    <a:shade val="30000"/>
                    <a:satMod val="115000"/>
                    <a:lumMod val="44000"/>
                    <a:lumOff val="56000"/>
                  </a:schemeClr>
                </a:gs>
                <a:gs pos="0">
                  <a:srgbClr val="CDCDCD">
                    <a:lumMod val="54000"/>
                  </a:srgbClr>
                </a:gs>
                <a:gs pos="100000">
                  <a:schemeClr val="bg1">
                    <a:lumMod val="51000"/>
                    <a:alpha val="4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14395" y="4142080"/>
              <a:ext cx="10609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En-Route to the ‘Digital Enterprise’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2667102" y="5482872"/>
            <a:ext cx="1816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Analytics driven business transformation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211609" y="5480831"/>
            <a:ext cx="1816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Performance objective focused environment with consistent information infrastructure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668952" y="5482872"/>
            <a:ext cx="1816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Complete Big Data and Analytics outsourcing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Isosceles Triangle 84"/>
          <p:cNvSpPr/>
          <p:nvPr/>
        </p:nvSpPr>
        <p:spPr>
          <a:xfrm rot="10800000">
            <a:off x="-406332" y="4385189"/>
            <a:ext cx="8047680" cy="914407"/>
          </a:xfrm>
          <a:prstGeom prst="triangle">
            <a:avLst/>
          </a:prstGeom>
          <a:gradFill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51000"/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Isosceles Triangle 85"/>
          <p:cNvSpPr/>
          <p:nvPr/>
        </p:nvSpPr>
        <p:spPr>
          <a:xfrm rot="10800000">
            <a:off x="4580950" y="4428602"/>
            <a:ext cx="8047680" cy="914407"/>
          </a:xfrm>
          <a:prstGeom prst="triangle">
            <a:avLst/>
          </a:prstGeom>
          <a:gradFill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51000"/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5975215" y="1656726"/>
            <a:ext cx="0" cy="22120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267212" y="1177826"/>
            <a:ext cx="345723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29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sosceles Triangle 18"/>
          <p:cNvSpPr/>
          <p:nvPr/>
        </p:nvSpPr>
        <p:spPr>
          <a:xfrm rot="10800000">
            <a:off x="416198" y="4395018"/>
            <a:ext cx="11377605" cy="914407"/>
          </a:xfrm>
          <a:prstGeom prst="triangle">
            <a:avLst/>
          </a:prstGeom>
          <a:gradFill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51000"/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432008" y="868454"/>
            <a:ext cx="5137394" cy="2075428"/>
            <a:chOff x="4201580" y="418747"/>
            <a:chExt cx="4044424" cy="2075428"/>
          </a:xfrm>
        </p:grpSpPr>
        <p:sp>
          <p:nvSpPr>
            <p:cNvPr id="57" name="Oval 56"/>
            <p:cNvSpPr/>
            <p:nvPr/>
          </p:nvSpPr>
          <p:spPr>
            <a:xfrm>
              <a:off x="4201580" y="418747"/>
              <a:ext cx="4044424" cy="20754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374698" y="477469"/>
              <a:ext cx="3676748" cy="18867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624348" y="2197502"/>
            <a:ext cx="10972800" cy="2448233"/>
          </a:xfrm>
          <a:custGeom>
            <a:avLst/>
            <a:gdLst>
              <a:gd name="connsiteX0" fmla="*/ 176980 w 10972800"/>
              <a:gd name="connsiteY0" fmla="*/ 2448233 h 2448233"/>
              <a:gd name="connsiteX1" fmla="*/ 0 w 10972800"/>
              <a:gd name="connsiteY1" fmla="*/ 0 h 2448233"/>
              <a:gd name="connsiteX2" fmla="*/ 10972800 w 10972800"/>
              <a:gd name="connsiteY2" fmla="*/ 0 h 2448233"/>
              <a:gd name="connsiteX3" fmla="*/ 10781071 w 10972800"/>
              <a:gd name="connsiteY3" fmla="*/ 2418736 h 2448233"/>
              <a:gd name="connsiteX4" fmla="*/ 176980 w 10972800"/>
              <a:gd name="connsiteY4" fmla="*/ 2448233 h 244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0" h="2448233">
                <a:moveTo>
                  <a:pt x="176980" y="2448233"/>
                </a:moveTo>
                <a:lnTo>
                  <a:pt x="0" y="0"/>
                </a:lnTo>
                <a:lnTo>
                  <a:pt x="10972800" y="0"/>
                </a:lnTo>
                <a:lnTo>
                  <a:pt x="10781071" y="2418736"/>
                </a:lnTo>
                <a:lnTo>
                  <a:pt x="176980" y="2448233"/>
                </a:lnTo>
                <a:close/>
              </a:path>
            </a:pathLst>
          </a:custGeom>
          <a:gradFill flip="none" rotWithShape="1">
            <a:gsLst>
              <a:gs pos="29000">
                <a:schemeClr val="bg1">
                  <a:shade val="30000"/>
                  <a:satMod val="115000"/>
                  <a:lumMod val="61000"/>
                  <a:lumOff val="39000"/>
                </a:schemeClr>
              </a:gs>
              <a:gs pos="0">
                <a:srgbClr val="CDCDCD">
                  <a:lumMod val="54000"/>
                </a:srgbClr>
              </a:gs>
              <a:gs pos="100000">
                <a:schemeClr val="bg1">
                  <a:lumMod val="51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8125325">
            <a:off x="1193418" y="2508657"/>
            <a:ext cx="1404500" cy="1404182"/>
          </a:xfrm>
          <a:prstGeom prst="teardrop">
            <a:avLst>
              <a:gd name="adj" fmla="val 97455"/>
            </a:avLst>
          </a:prstGeom>
          <a:gradFill>
            <a:gsLst>
              <a:gs pos="0">
                <a:srgbClr val="00B0F0"/>
              </a:gs>
              <a:gs pos="100000">
                <a:srgbClr val="00B0F0">
                  <a:lumMod val="44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ardrop 30"/>
          <p:cNvSpPr/>
          <p:nvPr/>
        </p:nvSpPr>
        <p:spPr>
          <a:xfrm rot="8125325">
            <a:off x="2853364" y="2508657"/>
            <a:ext cx="1404500" cy="1404182"/>
          </a:xfrm>
          <a:prstGeom prst="teardrop">
            <a:avLst>
              <a:gd name="adj" fmla="val 97455"/>
            </a:avLst>
          </a:prstGeom>
          <a:gradFill flip="none" rotWithShape="1">
            <a:gsLst>
              <a:gs pos="0">
                <a:srgbClr val="DF8026">
                  <a:shade val="30000"/>
                  <a:satMod val="115000"/>
                </a:srgbClr>
              </a:gs>
              <a:gs pos="50000">
                <a:srgbClr val="DF8026">
                  <a:shade val="67500"/>
                  <a:satMod val="115000"/>
                </a:srgbClr>
              </a:gs>
              <a:gs pos="100000">
                <a:srgbClr val="DF8026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ardrop 34"/>
          <p:cNvSpPr/>
          <p:nvPr/>
        </p:nvSpPr>
        <p:spPr>
          <a:xfrm rot="8125325">
            <a:off x="4528058" y="2508657"/>
            <a:ext cx="1404500" cy="1404182"/>
          </a:xfrm>
          <a:prstGeom prst="teardrop">
            <a:avLst>
              <a:gd name="adj" fmla="val 97455"/>
            </a:avLst>
          </a:prstGeom>
          <a:gradFill flip="none" rotWithShape="1">
            <a:gsLst>
              <a:gs pos="0">
                <a:srgbClr val="7EC234">
                  <a:shade val="30000"/>
                  <a:satMod val="115000"/>
                </a:srgbClr>
              </a:gs>
              <a:gs pos="50000">
                <a:srgbClr val="7EC234">
                  <a:shade val="67500"/>
                  <a:satMod val="115000"/>
                </a:srgbClr>
              </a:gs>
              <a:gs pos="100000">
                <a:srgbClr val="7EC23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ardrop 38"/>
          <p:cNvSpPr/>
          <p:nvPr/>
        </p:nvSpPr>
        <p:spPr>
          <a:xfrm rot="8125325">
            <a:off x="6217500" y="2508657"/>
            <a:ext cx="1404500" cy="1404182"/>
          </a:xfrm>
          <a:prstGeom prst="teardrop">
            <a:avLst>
              <a:gd name="adj" fmla="val 97455"/>
            </a:avLst>
          </a:prstGeom>
          <a:gradFill flip="none" rotWithShape="1">
            <a:gsLst>
              <a:gs pos="0">
                <a:srgbClr val="8A6763">
                  <a:shade val="30000"/>
                  <a:satMod val="115000"/>
                </a:srgbClr>
              </a:gs>
              <a:gs pos="50000">
                <a:srgbClr val="8A6763">
                  <a:shade val="67500"/>
                  <a:satMod val="115000"/>
                </a:srgbClr>
              </a:gs>
              <a:gs pos="100000">
                <a:srgbClr val="8A676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ardrop 42"/>
          <p:cNvSpPr/>
          <p:nvPr/>
        </p:nvSpPr>
        <p:spPr>
          <a:xfrm rot="8125325">
            <a:off x="7936438" y="2508657"/>
            <a:ext cx="1404500" cy="1404182"/>
          </a:xfrm>
          <a:prstGeom prst="teardrop">
            <a:avLst>
              <a:gd name="adj" fmla="val 97455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ardrop 47"/>
          <p:cNvSpPr/>
          <p:nvPr/>
        </p:nvSpPr>
        <p:spPr>
          <a:xfrm rot="8125325">
            <a:off x="9729116" y="2508657"/>
            <a:ext cx="1404500" cy="1404182"/>
          </a:xfrm>
          <a:prstGeom prst="teardrop">
            <a:avLst>
              <a:gd name="adj" fmla="val 97455"/>
            </a:avLst>
          </a:prstGeom>
          <a:gradFill flip="none" rotWithShape="1">
            <a:gsLst>
              <a:gs pos="0">
                <a:srgbClr val="488194">
                  <a:shade val="30000"/>
                  <a:satMod val="115000"/>
                </a:srgbClr>
              </a:gs>
              <a:gs pos="50000">
                <a:srgbClr val="488194">
                  <a:shade val="67500"/>
                  <a:satMod val="115000"/>
                </a:srgbClr>
              </a:gs>
              <a:gs pos="100000">
                <a:srgbClr val="48819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432009" y="1266314"/>
            <a:ext cx="5137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Consulting Services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95668" y="1870552"/>
            <a:ext cx="8535698" cy="2502360"/>
            <a:chOff x="1895668" y="1870552"/>
            <a:chExt cx="8535698" cy="2502360"/>
          </a:xfrm>
        </p:grpSpPr>
        <p:sp>
          <p:nvSpPr>
            <p:cNvPr id="11" name="Rectangle 10"/>
            <p:cNvSpPr/>
            <p:nvPr/>
          </p:nvSpPr>
          <p:spPr>
            <a:xfrm>
              <a:off x="1895668" y="1870552"/>
              <a:ext cx="8535698" cy="2502360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532696" y="1870552"/>
              <a:ext cx="0" cy="69423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218888" y="1875472"/>
              <a:ext cx="0" cy="69423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905080" y="1880392"/>
              <a:ext cx="0" cy="69423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8591272" y="1885312"/>
              <a:ext cx="0" cy="69423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814395" y="2564782"/>
            <a:ext cx="10609964" cy="2095707"/>
            <a:chOff x="814395" y="2564782"/>
            <a:chExt cx="10609964" cy="2095707"/>
          </a:xfrm>
        </p:grpSpPr>
        <p:sp>
          <p:nvSpPr>
            <p:cNvPr id="27" name="Oval 26"/>
            <p:cNvSpPr/>
            <p:nvPr/>
          </p:nvSpPr>
          <p:spPr>
            <a:xfrm>
              <a:off x="1249702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308426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76623" y="2848292"/>
              <a:ext cx="1838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Business</a:t>
              </a:r>
            </a:p>
            <a:p>
              <a:pPr algn="ctr"/>
              <a:r>
                <a:rPr lang="en-US" sz="1200" dirty="0" smtClean="0"/>
                <a:t>Transformation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909648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968372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36569" y="2848292"/>
              <a:ext cx="1838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Change</a:t>
              </a:r>
            </a:p>
            <a:p>
              <a:pPr algn="ctr"/>
              <a:r>
                <a:rPr lang="en-US" sz="1200" dirty="0" smtClean="0"/>
                <a:t>Management</a:t>
              </a:r>
              <a:endParaRPr lang="en-US" sz="12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584342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643066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11263" y="2848292"/>
              <a:ext cx="1838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System</a:t>
              </a:r>
            </a:p>
            <a:p>
              <a:pPr algn="ctr"/>
              <a:r>
                <a:rPr lang="en-US" sz="1200" dirty="0" smtClean="0"/>
                <a:t>Integration</a:t>
              </a:r>
              <a:endParaRPr lang="en-US" sz="12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6273784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332508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00705" y="2848292"/>
              <a:ext cx="1838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Process</a:t>
              </a:r>
            </a:p>
            <a:p>
              <a:pPr algn="ctr"/>
              <a:r>
                <a:rPr lang="en-US" sz="1200" dirty="0" smtClean="0"/>
                <a:t>Excellence</a:t>
              </a:r>
              <a:endParaRPr lang="en-US" sz="1200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7992722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051446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719643" y="2862061"/>
              <a:ext cx="1838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Cyber</a:t>
              </a:r>
            </a:p>
            <a:p>
              <a:pPr algn="ctr"/>
              <a:r>
                <a:rPr lang="en-US" sz="1200" dirty="0" smtClean="0"/>
                <a:t>Security</a:t>
              </a:r>
              <a:endParaRPr lang="en-US" sz="12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9785400" y="2564782"/>
              <a:ext cx="1291932" cy="129193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9844124" y="2623505"/>
              <a:ext cx="1174484" cy="117448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512321" y="2953504"/>
              <a:ext cx="1838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Digital</a:t>
              </a:r>
            </a:p>
            <a:p>
              <a:pPr algn="ctr"/>
              <a:r>
                <a:rPr lang="en-US" sz="1200" dirty="0" smtClean="0"/>
                <a:t>Transformation</a:t>
              </a:r>
              <a:endParaRPr lang="en-US" sz="12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14395" y="3982064"/>
              <a:ext cx="10589342" cy="678425"/>
            </a:xfrm>
            <a:prstGeom prst="rect">
              <a:avLst/>
            </a:prstGeom>
            <a:gradFill flip="none" rotWithShape="1">
              <a:gsLst>
                <a:gs pos="29000">
                  <a:schemeClr val="bg1">
                    <a:shade val="30000"/>
                    <a:satMod val="115000"/>
                    <a:lumMod val="44000"/>
                    <a:lumOff val="56000"/>
                  </a:schemeClr>
                </a:gs>
                <a:gs pos="0">
                  <a:srgbClr val="CDCDCD">
                    <a:lumMod val="54000"/>
                  </a:srgbClr>
                </a:gs>
                <a:gs pos="100000">
                  <a:schemeClr val="bg1">
                    <a:lumMod val="51000"/>
                    <a:alpha val="4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14395" y="4142080"/>
              <a:ext cx="10609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En-Route to the ‘Digital Enterprise’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5212981" y="5213354"/>
            <a:ext cx="1816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</a:rPr>
              <a:t>Helping CXO agenda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85" name="Isosceles Triangle 84"/>
          <p:cNvSpPr/>
          <p:nvPr/>
        </p:nvSpPr>
        <p:spPr>
          <a:xfrm rot="10800000">
            <a:off x="-406332" y="4385189"/>
            <a:ext cx="8047680" cy="914407"/>
          </a:xfrm>
          <a:prstGeom prst="triangle">
            <a:avLst/>
          </a:prstGeom>
          <a:gradFill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51000"/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Isosceles Triangle 85"/>
          <p:cNvSpPr/>
          <p:nvPr/>
        </p:nvSpPr>
        <p:spPr>
          <a:xfrm rot="10800000">
            <a:off x="4580950" y="4428602"/>
            <a:ext cx="8047680" cy="914407"/>
          </a:xfrm>
          <a:prstGeom prst="triangle">
            <a:avLst/>
          </a:prstGeom>
          <a:gradFill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51000"/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5975215" y="1656726"/>
            <a:ext cx="0" cy="22120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267212" y="1177826"/>
            <a:ext cx="345723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97700" y="5620831"/>
            <a:ext cx="1816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 seamless customer experiences along the journey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069548" y="6020511"/>
            <a:ext cx="1816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92D050"/>
                </a:solidFill>
              </a:rPr>
              <a:t>Driving online customer </a:t>
            </a:r>
          </a:p>
          <a:p>
            <a:pPr algn="ctr"/>
            <a:r>
              <a:rPr lang="en-US" sz="1200" b="1" dirty="0" smtClean="0">
                <a:solidFill>
                  <a:srgbClr val="92D050"/>
                </a:solidFill>
              </a:rPr>
              <a:t>acquisition</a:t>
            </a:r>
            <a:endParaRPr lang="en-US" sz="1200" b="1" dirty="0">
              <a:solidFill>
                <a:srgbClr val="92D05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41396" y="5646501"/>
            <a:ext cx="1816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EA9D29"/>
                </a:solidFill>
              </a:rPr>
              <a:t>Enhancing Cross-sell</a:t>
            </a:r>
            <a:endParaRPr lang="en-US" sz="1200" b="1" dirty="0">
              <a:solidFill>
                <a:srgbClr val="EA9D29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22080" y="6155042"/>
            <a:ext cx="1816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Developing deep insight into customer behavior</a:t>
            </a:r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288837" y="5604796"/>
            <a:ext cx="1816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Business Service Redesign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178598" y="6132578"/>
            <a:ext cx="1816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New ways of working in IT and Operations</a:t>
            </a: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roup 249"/>
          <p:cNvGrpSpPr/>
          <p:nvPr/>
        </p:nvGrpSpPr>
        <p:grpSpPr>
          <a:xfrm flipH="1">
            <a:off x="3890895" y="1478158"/>
            <a:ext cx="1696430" cy="3947621"/>
            <a:chOff x="6560687" y="1811342"/>
            <a:chExt cx="1696431" cy="3947621"/>
          </a:xfrm>
        </p:grpSpPr>
        <p:cxnSp>
          <p:nvCxnSpPr>
            <p:cNvPr id="251" name="Straight Connector 250"/>
            <p:cNvCxnSpPr/>
            <p:nvPr/>
          </p:nvCxnSpPr>
          <p:spPr>
            <a:xfrm flipH="1">
              <a:off x="6560687" y="1821616"/>
              <a:ext cx="1694329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flipH="1">
              <a:off x="6566239" y="1811342"/>
              <a:ext cx="0" cy="123731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H="1">
              <a:off x="6560687" y="5742220"/>
              <a:ext cx="1694330" cy="721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flipH="1">
              <a:off x="6560687" y="4521648"/>
              <a:ext cx="0" cy="123731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H="1">
              <a:off x="6953773" y="2801767"/>
              <a:ext cx="130124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flipH="1">
              <a:off x="6955875" y="3777472"/>
              <a:ext cx="130124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H="1">
              <a:off x="6953675" y="4753177"/>
              <a:ext cx="130124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6560687" y="1486886"/>
            <a:ext cx="1696431" cy="3947621"/>
            <a:chOff x="6560687" y="1811342"/>
            <a:chExt cx="1696431" cy="3947621"/>
          </a:xfrm>
        </p:grpSpPr>
        <p:cxnSp>
          <p:nvCxnSpPr>
            <p:cNvPr id="162" name="Straight Connector 161"/>
            <p:cNvCxnSpPr/>
            <p:nvPr/>
          </p:nvCxnSpPr>
          <p:spPr>
            <a:xfrm flipH="1">
              <a:off x="6560687" y="1821616"/>
              <a:ext cx="1694329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6566239" y="1811342"/>
              <a:ext cx="0" cy="123731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6560687" y="5742220"/>
              <a:ext cx="1694330" cy="721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>
              <a:off x="6560687" y="4521648"/>
              <a:ext cx="0" cy="123731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6953773" y="2801767"/>
              <a:ext cx="130124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6955875" y="3777472"/>
              <a:ext cx="130124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6953675" y="4753177"/>
              <a:ext cx="130124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Rounded Rectangle 168"/>
          <p:cNvSpPr/>
          <p:nvPr/>
        </p:nvSpPr>
        <p:spPr>
          <a:xfrm>
            <a:off x="193483" y="1077483"/>
            <a:ext cx="3696706" cy="855408"/>
          </a:xfrm>
          <a:prstGeom prst="roundRect">
            <a:avLst>
              <a:gd name="adj" fmla="val 50000"/>
            </a:avLst>
          </a:prstGeom>
          <a:solidFill>
            <a:srgbClr val="F0DC3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Group 169"/>
          <p:cNvGrpSpPr/>
          <p:nvPr/>
        </p:nvGrpSpPr>
        <p:grpSpPr>
          <a:xfrm>
            <a:off x="3081060" y="1125117"/>
            <a:ext cx="755696" cy="755696"/>
            <a:chOff x="4846260" y="1424538"/>
            <a:chExt cx="1174483" cy="1174483"/>
          </a:xfrm>
          <a:effectLst/>
        </p:grpSpPr>
        <p:sp>
          <p:nvSpPr>
            <p:cNvPr id="171" name="Oval 170"/>
            <p:cNvSpPr/>
            <p:nvPr/>
          </p:nvSpPr>
          <p:spPr>
            <a:xfrm>
              <a:off x="4846260" y="1424538"/>
              <a:ext cx="1174483" cy="117448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4899645" y="1477923"/>
              <a:ext cx="1067712" cy="106771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3202266" y="1243577"/>
            <a:ext cx="51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01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174" name="Rounded Rectangle 173"/>
          <p:cNvSpPr/>
          <p:nvPr/>
        </p:nvSpPr>
        <p:spPr>
          <a:xfrm>
            <a:off x="193483" y="2057634"/>
            <a:ext cx="3696706" cy="855408"/>
          </a:xfrm>
          <a:prstGeom prst="roundRect">
            <a:avLst>
              <a:gd name="adj" fmla="val 50000"/>
            </a:avLst>
          </a:prstGeom>
          <a:solidFill>
            <a:srgbClr val="EA9D2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3815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5" name="Group 174"/>
          <p:cNvGrpSpPr/>
          <p:nvPr/>
        </p:nvGrpSpPr>
        <p:grpSpPr>
          <a:xfrm>
            <a:off x="3081060" y="2105268"/>
            <a:ext cx="755696" cy="755696"/>
            <a:chOff x="4846260" y="1424538"/>
            <a:chExt cx="1174483" cy="1174483"/>
          </a:xfrm>
          <a:effectLst/>
        </p:grpSpPr>
        <p:sp>
          <p:nvSpPr>
            <p:cNvPr id="176" name="Oval 175"/>
            <p:cNvSpPr/>
            <p:nvPr/>
          </p:nvSpPr>
          <p:spPr>
            <a:xfrm>
              <a:off x="4846260" y="1424538"/>
              <a:ext cx="1174483" cy="117448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4899645" y="1477923"/>
              <a:ext cx="1067712" cy="106771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Rounded Rectangle 177"/>
          <p:cNvSpPr/>
          <p:nvPr/>
        </p:nvSpPr>
        <p:spPr>
          <a:xfrm>
            <a:off x="193483" y="3037785"/>
            <a:ext cx="3696706" cy="855408"/>
          </a:xfrm>
          <a:prstGeom prst="roundRect">
            <a:avLst>
              <a:gd name="adj" fmla="val 50000"/>
            </a:avLst>
          </a:prstGeom>
          <a:solidFill>
            <a:srgbClr val="DF802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Group 178"/>
          <p:cNvGrpSpPr/>
          <p:nvPr/>
        </p:nvGrpSpPr>
        <p:grpSpPr>
          <a:xfrm>
            <a:off x="3081060" y="3085419"/>
            <a:ext cx="755696" cy="755696"/>
            <a:chOff x="4846260" y="1424538"/>
            <a:chExt cx="1174483" cy="1174483"/>
          </a:xfrm>
          <a:effectLst/>
        </p:grpSpPr>
        <p:sp>
          <p:nvSpPr>
            <p:cNvPr id="180" name="Oval 179"/>
            <p:cNvSpPr/>
            <p:nvPr/>
          </p:nvSpPr>
          <p:spPr>
            <a:xfrm>
              <a:off x="4846260" y="1424538"/>
              <a:ext cx="1174483" cy="117448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4899645" y="1477923"/>
              <a:ext cx="1067712" cy="106771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Rounded Rectangle 181"/>
          <p:cNvSpPr/>
          <p:nvPr/>
        </p:nvSpPr>
        <p:spPr>
          <a:xfrm>
            <a:off x="193483" y="4017936"/>
            <a:ext cx="3696706" cy="855408"/>
          </a:xfrm>
          <a:prstGeom prst="roundRect">
            <a:avLst>
              <a:gd name="adj" fmla="val 50000"/>
            </a:avLst>
          </a:prstGeom>
          <a:solidFill>
            <a:srgbClr val="C1442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3" name="Group 182"/>
          <p:cNvGrpSpPr/>
          <p:nvPr/>
        </p:nvGrpSpPr>
        <p:grpSpPr>
          <a:xfrm>
            <a:off x="3081060" y="4065570"/>
            <a:ext cx="755696" cy="755696"/>
            <a:chOff x="4846260" y="1424538"/>
            <a:chExt cx="1174483" cy="1174483"/>
          </a:xfrm>
          <a:effectLst/>
        </p:grpSpPr>
        <p:sp>
          <p:nvSpPr>
            <p:cNvPr id="184" name="Oval 183"/>
            <p:cNvSpPr/>
            <p:nvPr/>
          </p:nvSpPr>
          <p:spPr>
            <a:xfrm>
              <a:off x="4846260" y="1424538"/>
              <a:ext cx="1174483" cy="117448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4899645" y="1477923"/>
              <a:ext cx="1067712" cy="106771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Rounded Rectangle 185"/>
          <p:cNvSpPr/>
          <p:nvPr/>
        </p:nvSpPr>
        <p:spPr>
          <a:xfrm>
            <a:off x="193483" y="4998087"/>
            <a:ext cx="3696706" cy="855408"/>
          </a:xfrm>
          <a:prstGeom prst="roundRect">
            <a:avLst>
              <a:gd name="adj" fmla="val 50000"/>
            </a:avLst>
          </a:prstGeom>
          <a:solidFill>
            <a:srgbClr val="8A676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3081060" y="5045721"/>
            <a:ext cx="755696" cy="755696"/>
            <a:chOff x="4846260" y="1424538"/>
            <a:chExt cx="1174483" cy="1174483"/>
          </a:xfrm>
          <a:effectLst/>
        </p:grpSpPr>
        <p:sp>
          <p:nvSpPr>
            <p:cNvPr id="188" name="Oval 187"/>
            <p:cNvSpPr/>
            <p:nvPr/>
          </p:nvSpPr>
          <p:spPr>
            <a:xfrm>
              <a:off x="4846260" y="1424538"/>
              <a:ext cx="1174483" cy="117448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4899645" y="1477923"/>
              <a:ext cx="1067712" cy="106771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0" name="Rounded Rectangle 189"/>
          <p:cNvSpPr/>
          <p:nvPr/>
        </p:nvSpPr>
        <p:spPr>
          <a:xfrm>
            <a:off x="8263752" y="1077483"/>
            <a:ext cx="3696706" cy="855408"/>
          </a:xfrm>
          <a:prstGeom prst="roundRect">
            <a:avLst>
              <a:gd name="adj" fmla="val 50000"/>
            </a:avLst>
          </a:prstGeom>
          <a:solidFill>
            <a:srgbClr val="BBBC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Group 190"/>
          <p:cNvGrpSpPr/>
          <p:nvPr/>
        </p:nvGrpSpPr>
        <p:grpSpPr>
          <a:xfrm>
            <a:off x="8334461" y="1125117"/>
            <a:ext cx="755696" cy="755696"/>
            <a:chOff x="4846260" y="1424538"/>
            <a:chExt cx="1174483" cy="1174483"/>
          </a:xfrm>
          <a:effectLst/>
        </p:grpSpPr>
        <p:sp>
          <p:nvSpPr>
            <p:cNvPr id="192" name="Oval 191"/>
            <p:cNvSpPr/>
            <p:nvPr/>
          </p:nvSpPr>
          <p:spPr>
            <a:xfrm>
              <a:off x="4846260" y="1424538"/>
              <a:ext cx="1174483" cy="117448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4899645" y="1477923"/>
              <a:ext cx="1067712" cy="106771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Rounded Rectangle 193"/>
          <p:cNvSpPr/>
          <p:nvPr/>
        </p:nvSpPr>
        <p:spPr>
          <a:xfrm>
            <a:off x="8263752" y="2057634"/>
            <a:ext cx="3696706" cy="855408"/>
          </a:xfrm>
          <a:prstGeom prst="roundRect">
            <a:avLst>
              <a:gd name="adj" fmla="val 50000"/>
            </a:avLst>
          </a:prstGeom>
          <a:solidFill>
            <a:srgbClr val="839F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Group 194"/>
          <p:cNvGrpSpPr/>
          <p:nvPr/>
        </p:nvGrpSpPr>
        <p:grpSpPr>
          <a:xfrm>
            <a:off x="8334461" y="2105268"/>
            <a:ext cx="755696" cy="755696"/>
            <a:chOff x="4846260" y="1424538"/>
            <a:chExt cx="1174483" cy="1174483"/>
          </a:xfrm>
          <a:effectLst/>
        </p:grpSpPr>
        <p:sp>
          <p:nvSpPr>
            <p:cNvPr id="196" name="Oval 195"/>
            <p:cNvSpPr/>
            <p:nvPr/>
          </p:nvSpPr>
          <p:spPr>
            <a:xfrm>
              <a:off x="4846260" y="1424538"/>
              <a:ext cx="1174483" cy="117448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4899645" y="1477923"/>
              <a:ext cx="1067712" cy="106771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8" name="Rounded Rectangle 197"/>
          <p:cNvSpPr/>
          <p:nvPr/>
        </p:nvSpPr>
        <p:spPr>
          <a:xfrm>
            <a:off x="8263752" y="3037785"/>
            <a:ext cx="3696706" cy="855408"/>
          </a:xfrm>
          <a:prstGeom prst="roundRect">
            <a:avLst>
              <a:gd name="adj" fmla="val 50000"/>
            </a:avLst>
          </a:prstGeom>
          <a:solidFill>
            <a:srgbClr val="6590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9" name="Group 198"/>
          <p:cNvGrpSpPr/>
          <p:nvPr/>
        </p:nvGrpSpPr>
        <p:grpSpPr>
          <a:xfrm>
            <a:off x="8334461" y="3085419"/>
            <a:ext cx="755696" cy="755696"/>
            <a:chOff x="4846260" y="1424538"/>
            <a:chExt cx="1174483" cy="1174483"/>
          </a:xfrm>
          <a:effectLst/>
        </p:grpSpPr>
        <p:sp>
          <p:nvSpPr>
            <p:cNvPr id="200" name="Oval 199"/>
            <p:cNvSpPr/>
            <p:nvPr/>
          </p:nvSpPr>
          <p:spPr>
            <a:xfrm>
              <a:off x="4846260" y="1424538"/>
              <a:ext cx="1174483" cy="117448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4899645" y="1477923"/>
              <a:ext cx="1067712" cy="106771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2" name="Rounded Rectangle 201"/>
          <p:cNvSpPr/>
          <p:nvPr/>
        </p:nvSpPr>
        <p:spPr>
          <a:xfrm>
            <a:off x="8263752" y="4017936"/>
            <a:ext cx="3696706" cy="855408"/>
          </a:xfrm>
          <a:prstGeom prst="roundRect">
            <a:avLst>
              <a:gd name="adj" fmla="val 50000"/>
            </a:avLst>
          </a:prstGeom>
          <a:solidFill>
            <a:srgbClr val="4881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3" name="Group 202"/>
          <p:cNvGrpSpPr/>
          <p:nvPr/>
        </p:nvGrpSpPr>
        <p:grpSpPr>
          <a:xfrm>
            <a:off x="8334461" y="4065570"/>
            <a:ext cx="755696" cy="755696"/>
            <a:chOff x="4846260" y="1424538"/>
            <a:chExt cx="1174483" cy="1174483"/>
          </a:xfrm>
          <a:effectLst/>
        </p:grpSpPr>
        <p:sp>
          <p:nvSpPr>
            <p:cNvPr id="204" name="Oval 203"/>
            <p:cNvSpPr/>
            <p:nvPr/>
          </p:nvSpPr>
          <p:spPr>
            <a:xfrm>
              <a:off x="4846260" y="1424538"/>
              <a:ext cx="1174483" cy="117448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4899645" y="1477923"/>
              <a:ext cx="1067712" cy="106771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" name="Rounded Rectangle 205"/>
          <p:cNvSpPr/>
          <p:nvPr/>
        </p:nvSpPr>
        <p:spPr>
          <a:xfrm>
            <a:off x="8263752" y="4998087"/>
            <a:ext cx="3696706" cy="855408"/>
          </a:xfrm>
          <a:prstGeom prst="roundRect">
            <a:avLst>
              <a:gd name="adj" fmla="val 50000"/>
            </a:avLst>
          </a:prstGeom>
          <a:solidFill>
            <a:srgbClr val="6A74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" name="Group 206"/>
          <p:cNvGrpSpPr/>
          <p:nvPr/>
        </p:nvGrpSpPr>
        <p:grpSpPr>
          <a:xfrm>
            <a:off x="8334461" y="5045721"/>
            <a:ext cx="755696" cy="755696"/>
            <a:chOff x="4846260" y="1424538"/>
            <a:chExt cx="1174483" cy="1174483"/>
          </a:xfrm>
          <a:effectLst/>
        </p:grpSpPr>
        <p:sp>
          <p:nvSpPr>
            <p:cNvPr id="208" name="Oval 207"/>
            <p:cNvSpPr/>
            <p:nvPr/>
          </p:nvSpPr>
          <p:spPr>
            <a:xfrm>
              <a:off x="4846260" y="1424538"/>
              <a:ext cx="1174483" cy="117448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4899645" y="1477923"/>
              <a:ext cx="1067712" cy="106771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0" name="TextBox 209"/>
          <p:cNvSpPr txBox="1"/>
          <p:nvPr/>
        </p:nvSpPr>
        <p:spPr>
          <a:xfrm>
            <a:off x="3180626" y="2221505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02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3203070" y="3201656"/>
            <a:ext cx="56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03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180625" y="4184030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04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3202269" y="5164181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05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8434387" y="1241354"/>
            <a:ext cx="57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06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8412747" y="2219282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07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8435191" y="3199433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08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8412746" y="4181807"/>
            <a:ext cx="57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09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8434390" y="5161958"/>
            <a:ext cx="51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10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438892" y="1312494"/>
            <a:ext cx="1913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/>
              <a:t>Digital Continuum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438892" y="2283917"/>
            <a:ext cx="206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Two Mode IT teams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57183" y="3259622"/>
            <a:ext cx="277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Points of failures exploding</a:t>
            </a:r>
            <a:endParaRPr lang="en-US" b="1" dirty="0"/>
          </a:p>
        </p:txBody>
      </p:sp>
      <p:sp>
        <p:nvSpPr>
          <p:cNvPr id="222" name="TextBox 221"/>
          <p:cNvSpPr txBox="1"/>
          <p:nvPr/>
        </p:nvSpPr>
        <p:spPr>
          <a:xfrm>
            <a:off x="448732" y="4235327"/>
            <a:ext cx="193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Adaptability is key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3652" y="5241125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Digital@Tetrasoft</a:t>
            </a:r>
            <a:endParaRPr lang="en-US" b="1" dirty="0"/>
          </a:p>
        </p:txBody>
      </p:sp>
      <p:sp>
        <p:nvSpPr>
          <p:cNvPr id="224" name="TextBox 223"/>
          <p:cNvSpPr txBox="1"/>
          <p:nvPr/>
        </p:nvSpPr>
        <p:spPr>
          <a:xfrm>
            <a:off x="10311334" y="1305597"/>
            <a:ext cx="144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Tetra DREAM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1125193" y="229844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/>
              <a:t>CoEs</a:t>
            </a:r>
            <a:endParaRPr lang="en-US" b="1" dirty="0"/>
          </a:p>
        </p:txBody>
      </p:sp>
      <p:sp>
        <p:nvSpPr>
          <p:cNvPr id="226" name="TextBox 225"/>
          <p:cNvSpPr txBox="1"/>
          <p:nvPr/>
        </p:nvSpPr>
        <p:spPr>
          <a:xfrm>
            <a:off x="9482546" y="3276377"/>
            <a:ext cx="228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Digital Ready Delivery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068458" y="4258751"/>
            <a:ext cx="17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Talent Academy</a:t>
            </a:r>
            <a:endParaRPr lang="en-US" b="1" dirty="0"/>
          </a:p>
        </p:txBody>
      </p:sp>
      <p:sp>
        <p:nvSpPr>
          <p:cNvPr id="228" name="TextBox 227"/>
          <p:cNvSpPr txBox="1"/>
          <p:nvPr/>
        </p:nvSpPr>
        <p:spPr>
          <a:xfrm>
            <a:off x="10079727" y="5234355"/>
            <a:ext cx="169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Innovation Labs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35" name="Group 234"/>
          <p:cNvGrpSpPr/>
          <p:nvPr/>
        </p:nvGrpSpPr>
        <p:grpSpPr>
          <a:xfrm>
            <a:off x="4493711" y="1833385"/>
            <a:ext cx="3158141" cy="3158141"/>
            <a:chOff x="4493711" y="2157841"/>
            <a:chExt cx="3158141" cy="3158141"/>
          </a:xfrm>
        </p:grpSpPr>
        <p:grpSp>
          <p:nvGrpSpPr>
            <p:cNvPr id="236" name="Group 235"/>
            <p:cNvGrpSpPr/>
            <p:nvPr/>
          </p:nvGrpSpPr>
          <p:grpSpPr>
            <a:xfrm>
              <a:off x="4493711" y="2157841"/>
              <a:ext cx="3158141" cy="3158141"/>
              <a:chOff x="4846260" y="1424538"/>
              <a:chExt cx="1174483" cy="1174483"/>
            </a:xfrm>
            <a:effectLst/>
          </p:grpSpPr>
          <p:sp>
            <p:nvSpPr>
              <p:cNvPr id="248" name="Oval 247"/>
              <p:cNvSpPr/>
              <p:nvPr/>
            </p:nvSpPr>
            <p:spPr>
              <a:xfrm>
                <a:off x="4846260" y="1424538"/>
                <a:ext cx="1174483" cy="117448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4899645" y="1477923"/>
                <a:ext cx="1067712" cy="106771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8" name="Oval 237"/>
            <p:cNvSpPr/>
            <p:nvPr/>
          </p:nvSpPr>
          <p:spPr>
            <a:xfrm>
              <a:off x="5491952" y="5053156"/>
              <a:ext cx="185132" cy="185132"/>
            </a:xfrm>
            <a:prstGeom prst="ellipse">
              <a:avLst/>
            </a:prstGeom>
            <a:solidFill>
              <a:srgbClr val="8A6763"/>
            </a:solidFill>
            <a:ln>
              <a:solidFill>
                <a:schemeClr val="bg1"/>
              </a:solidFill>
            </a:ln>
            <a:effectLst>
              <a:outerShdw blurRad="50800" sx="102000" sy="102000" algn="ctr" rotWithShape="0">
                <a:prstClr val="black">
                  <a:alpha val="9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4794250" y="2724150"/>
              <a:ext cx="185132" cy="185132"/>
            </a:xfrm>
            <a:prstGeom prst="ellipse">
              <a:avLst/>
            </a:prstGeom>
            <a:solidFill>
              <a:srgbClr val="EA9D29"/>
            </a:solidFill>
            <a:ln>
              <a:solidFill>
                <a:schemeClr val="bg1"/>
              </a:solidFill>
            </a:ln>
            <a:effectLst>
              <a:outerShdw blurRad="50800" sx="102000" sy="102000" algn="ctr" rotWithShape="0">
                <a:prstClr val="black">
                  <a:alpha val="9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4495800" y="3695700"/>
              <a:ext cx="185132" cy="185132"/>
            </a:xfrm>
            <a:prstGeom prst="ellipse">
              <a:avLst/>
            </a:prstGeom>
            <a:solidFill>
              <a:srgbClr val="DF8026"/>
            </a:solidFill>
            <a:ln>
              <a:solidFill>
                <a:schemeClr val="bg1"/>
              </a:solidFill>
            </a:ln>
            <a:effectLst>
              <a:outerShdw blurRad="50800" sx="102000" sy="102000" algn="ctr" rotWithShape="0">
                <a:prstClr val="black">
                  <a:alpha val="9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876800" y="4667250"/>
              <a:ext cx="185132" cy="185132"/>
            </a:xfrm>
            <a:prstGeom prst="ellipse">
              <a:avLst/>
            </a:prstGeom>
            <a:solidFill>
              <a:srgbClr val="C1442E"/>
            </a:solidFill>
            <a:ln>
              <a:solidFill>
                <a:schemeClr val="bg1"/>
              </a:solidFill>
            </a:ln>
            <a:effectLst>
              <a:outerShdw blurRad="50800" sx="102000" sy="102000" algn="ctr" rotWithShape="0">
                <a:prstClr val="black">
                  <a:alpha val="9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5486400" y="2182755"/>
              <a:ext cx="185132" cy="185132"/>
            </a:xfrm>
            <a:prstGeom prst="ellipse">
              <a:avLst/>
            </a:prstGeom>
            <a:solidFill>
              <a:srgbClr val="F0DC3D"/>
            </a:solidFill>
            <a:ln>
              <a:solidFill>
                <a:schemeClr val="bg1"/>
              </a:solidFill>
            </a:ln>
            <a:effectLst>
              <a:outerShdw blurRad="50800" sx="102000" sy="102000" algn="ctr" rotWithShape="0">
                <a:prstClr val="black">
                  <a:alpha val="9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 flipH="1">
              <a:off x="6468121" y="5045129"/>
              <a:ext cx="185132" cy="185132"/>
            </a:xfrm>
            <a:prstGeom prst="ellipse">
              <a:avLst/>
            </a:prstGeom>
            <a:solidFill>
              <a:srgbClr val="6A747D"/>
            </a:solidFill>
            <a:ln>
              <a:solidFill>
                <a:schemeClr val="bg1"/>
              </a:solidFill>
            </a:ln>
            <a:effectLst>
              <a:outerShdw blurRad="50800" sx="102000" sy="102000" algn="ctr" rotWithShape="0">
                <a:prstClr val="black">
                  <a:alpha val="9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 flipH="1">
              <a:off x="7165823" y="2716123"/>
              <a:ext cx="185132" cy="185132"/>
            </a:xfrm>
            <a:prstGeom prst="ellipse">
              <a:avLst/>
            </a:prstGeom>
            <a:solidFill>
              <a:srgbClr val="839F62"/>
            </a:solidFill>
            <a:ln>
              <a:solidFill>
                <a:schemeClr val="bg1"/>
              </a:solidFill>
            </a:ln>
            <a:effectLst>
              <a:outerShdw blurRad="50800" sx="102000" sy="102000" algn="ctr" rotWithShape="0">
                <a:prstClr val="black">
                  <a:alpha val="9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 flipH="1">
              <a:off x="7464273" y="3687673"/>
              <a:ext cx="185132" cy="185132"/>
            </a:xfrm>
            <a:prstGeom prst="ellipse">
              <a:avLst/>
            </a:prstGeom>
            <a:solidFill>
              <a:srgbClr val="65907C"/>
            </a:solidFill>
            <a:ln>
              <a:solidFill>
                <a:schemeClr val="bg1"/>
              </a:solidFill>
            </a:ln>
            <a:effectLst>
              <a:outerShdw blurRad="50800" sx="102000" sy="102000" algn="ctr" rotWithShape="0">
                <a:prstClr val="black">
                  <a:alpha val="9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 flipH="1">
              <a:off x="7083273" y="4659223"/>
              <a:ext cx="185132" cy="185132"/>
            </a:xfrm>
            <a:prstGeom prst="ellipse">
              <a:avLst/>
            </a:prstGeom>
            <a:solidFill>
              <a:srgbClr val="488194"/>
            </a:solidFill>
            <a:ln>
              <a:solidFill>
                <a:schemeClr val="bg1"/>
              </a:solidFill>
            </a:ln>
            <a:effectLst>
              <a:outerShdw blurRad="50800" sx="102000" sy="102000" algn="ctr" rotWithShape="0">
                <a:prstClr val="black">
                  <a:alpha val="9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 flipH="1">
              <a:off x="6473673" y="2174728"/>
              <a:ext cx="185132" cy="185132"/>
            </a:xfrm>
            <a:prstGeom prst="ellipse">
              <a:avLst/>
            </a:prstGeom>
            <a:solidFill>
              <a:srgbClr val="BBBC32"/>
            </a:solidFill>
            <a:ln>
              <a:solidFill>
                <a:schemeClr val="bg1"/>
              </a:solidFill>
            </a:ln>
            <a:effectLst>
              <a:outerShdw blurRad="50800" sx="102000" sy="102000" algn="ctr" rotWithShape="0">
                <a:prstClr val="black">
                  <a:alpha val="9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486400" y="3150844"/>
            <a:ext cx="1220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Area</a:t>
            </a:r>
            <a:r>
              <a:rPr lang="en-US" sz="1400" dirty="0"/>
              <a:t>s</a:t>
            </a:r>
            <a:r>
              <a:rPr lang="en-US" sz="1400" dirty="0" smtClean="0"/>
              <a:t> to be </a:t>
            </a:r>
            <a:br>
              <a:rPr lang="en-US" sz="1400" dirty="0" smtClean="0"/>
            </a:br>
            <a:r>
              <a:rPr lang="en-US" sz="1400" dirty="0" smtClean="0"/>
              <a:t>covered today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975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78" y="2168992"/>
            <a:ext cx="3635288" cy="3818246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2" y="2139761"/>
            <a:ext cx="3635288" cy="3818246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25" name="Freeform 24"/>
          <p:cNvSpPr/>
          <p:nvPr/>
        </p:nvSpPr>
        <p:spPr>
          <a:xfrm>
            <a:off x="2669458" y="2007918"/>
            <a:ext cx="4171341" cy="2129189"/>
          </a:xfrm>
          <a:custGeom>
            <a:avLst/>
            <a:gdLst>
              <a:gd name="connsiteX0" fmla="*/ 1312607 w 1563329"/>
              <a:gd name="connsiteY0" fmla="*/ 0 h 1946787"/>
              <a:gd name="connsiteX1" fmla="*/ 0 w 1563329"/>
              <a:gd name="connsiteY1" fmla="*/ 1946787 h 1946787"/>
              <a:gd name="connsiteX2" fmla="*/ 1563329 w 1563329"/>
              <a:gd name="connsiteY2" fmla="*/ 309716 h 1946787"/>
              <a:gd name="connsiteX3" fmla="*/ 1312607 w 1563329"/>
              <a:gd name="connsiteY3" fmla="*/ 0 h 194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3329" h="1946787">
                <a:moveTo>
                  <a:pt x="1312607" y="0"/>
                </a:moveTo>
                <a:lnTo>
                  <a:pt x="0" y="1946787"/>
                </a:lnTo>
                <a:lnTo>
                  <a:pt x="1563329" y="309716"/>
                </a:lnTo>
                <a:lnTo>
                  <a:pt x="1312607" y="0"/>
                </a:lnTo>
                <a:close/>
              </a:path>
            </a:pathLst>
          </a:custGeom>
          <a:solidFill>
            <a:srgbClr val="EA174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xmlns="" id="{C4B2A56A-DBB9-479A-82CF-DE7848059FD8}"/>
              </a:ext>
            </a:extLst>
          </p:cNvPr>
          <p:cNvSpPr txBox="1">
            <a:spLocks/>
          </p:cNvSpPr>
          <p:nvPr/>
        </p:nvSpPr>
        <p:spPr>
          <a:xfrm>
            <a:off x="421518" y="876874"/>
            <a:ext cx="9707609" cy="423449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A21E7C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IN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Tetrasoft</a:t>
            </a:r>
            <a:r>
              <a:rPr lang="en-I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helps enterprises’ goals of optimizing the RUN and leading the  CHANGE for FUTURE READINESS</a:t>
            </a:r>
            <a:endParaRPr lang="en-IN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669458" y="3185652"/>
            <a:ext cx="3746090" cy="951455"/>
          </a:xfrm>
          <a:custGeom>
            <a:avLst/>
            <a:gdLst>
              <a:gd name="connsiteX0" fmla="*/ 2418735 w 2462980"/>
              <a:gd name="connsiteY0" fmla="*/ 0 h 1106129"/>
              <a:gd name="connsiteX1" fmla="*/ 2462980 w 2462980"/>
              <a:gd name="connsiteY1" fmla="*/ 545690 h 1106129"/>
              <a:gd name="connsiteX2" fmla="*/ 0 w 2462980"/>
              <a:gd name="connsiteY2" fmla="*/ 1106129 h 1106129"/>
              <a:gd name="connsiteX3" fmla="*/ 2418735 w 2462980"/>
              <a:gd name="connsiteY3" fmla="*/ 0 h 110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980" h="1106129">
                <a:moveTo>
                  <a:pt x="2418735" y="0"/>
                </a:moveTo>
                <a:lnTo>
                  <a:pt x="2462980" y="545690"/>
                </a:lnTo>
                <a:lnTo>
                  <a:pt x="0" y="1106129"/>
                </a:lnTo>
                <a:lnTo>
                  <a:pt x="2418735" y="0"/>
                </a:lnTo>
                <a:close/>
              </a:path>
            </a:pathLst>
          </a:custGeom>
          <a:solidFill>
            <a:srgbClr val="FB7E0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 flipV="1">
            <a:off x="2698964" y="4100694"/>
            <a:ext cx="4171341" cy="2129190"/>
          </a:xfrm>
          <a:custGeom>
            <a:avLst/>
            <a:gdLst>
              <a:gd name="connsiteX0" fmla="*/ 1312607 w 1563329"/>
              <a:gd name="connsiteY0" fmla="*/ 0 h 1946787"/>
              <a:gd name="connsiteX1" fmla="*/ 0 w 1563329"/>
              <a:gd name="connsiteY1" fmla="*/ 1946787 h 1946787"/>
              <a:gd name="connsiteX2" fmla="*/ 1563329 w 1563329"/>
              <a:gd name="connsiteY2" fmla="*/ 309716 h 1946787"/>
              <a:gd name="connsiteX3" fmla="*/ 1312607 w 1563329"/>
              <a:gd name="connsiteY3" fmla="*/ 0 h 194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3329" h="1946787">
                <a:moveTo>
                  <a:pt x="1312607" y="0"/>
                </a:moveTo>
                <a:lnTo>
                  <a:pt x="0" y="1946787"/>
                </a:lnTo>
                <a:lnTo>
                  <a:pt x="1563329" y="309716"/>
                </a:lnTo>
                <a:lnTo>
                  <a:pt x="1312607" y="0"/>
                </a:lnTo>
                <a:close/>
              </a:path>
            </a:pathLst>
          </a:custGeom>
          <a:solidFill>
            <a:srgbClr val="12355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 flipV="1">
            <a:off x="2757963" y="4114090"/>
            <a:ext cx="3746090" cy="951456"/>
          </a:xfrm>
          <a:custGeom>
            <a:avLst/>
            <a:gdLst>
              <a:gd name="connsiteX0" fmla="*/ 2418735 w 2462980"/>
              <a:gd name="connsiteY0" fmla="*/ 0 h 1106129"/>
              <a:gd name="connsiteX1" fmla="*/ 2462980 w 2462980"/>
              <a:gd name="connsiteY1" fmla="*/ 545690 h 1106129"/>
              <a:gd name="connsiteX2" fmla="*/ 0 w 2462980"/>
              <a:gd name="connsiteY2" fmla="*/ 1106129 h 1106129"/>
              <a:gd name="connsiteX3" fmla="*/ 2418735 w 2462980"/>
              <a:gd name="connsiteY3" fmla="*/ 0 h 110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980" h="1106129">
                <a:moveTo>
                  <a:pt x="2418735" y="0"/>
                </a:moveTo>
                <a:lnTo>
                  <a:pt x="2462980" y="545690"/>
                </a:lnTo>
                <a:lnTo>
                  <a:pt x="0" y="1106129"/>
                </a:lnTo>
                <a:lnTo>
                  <a:pt x="2418735" y="0"/>
                </a:lnTo>
                <a:close/>
              </a:path>
            </a:pathLst>
          </a:custGeom>
          <a:solidFill>
            <a:srgbClr val="00ACB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078799" y="1749566"/>
            <a:ext cx="5786130" cy="4494870"/>
            <a:chOff x="6078799" y="1749566"/>
            <a:chExt cx="5786130" cy="4494870"/>
          </a:xfrm>
        </p:grpSpPr>
        <p:sp>
          <p:nvSpPr>
            <p:cNvPr id="51" name="Rectangle 50"/>
            <p:cNvSpPr/>
            <p:nvPr/>
          </p:nvSpPr>
          <p:spPr>
            <a:xfrm>
              <a:off x="6078799" y="1778797"/>
              <a:ext cx="762000" cy="10166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270704" y="1837789"/>
              <a:ext cx="5549966" cy="840216"/>
            </a:xfrm>
            <a:prstGeom prst="roundRect">
              <a:avLst>
                <a:gd name="adj" fmla="val 50000"/>
              </a:avLst>
            </a:prstGeom>
            <a:solidFill>
              <a:srgbClr val="EA174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08300" y="1749566"/>
              <a:ext cx="762000" cy="1016662"/>
            </a:xfrm>
            <a:prstGeom prst="rect">
              <a:avLst/>
            </a:prstGeom>
            <a:gradFill flip="none" rotWithShape="1">
              <a:gsLst>
                <a:gs pos="20835">
                  <a:srgbClr val="AAAAAA">
                    <a:lumMod val="99000"/>
                  </a:srgbClr>
                </a:gs>
                <a:gs pos="75850">
                  <a:srgbClr val="B9B9B9"/>
                </a:gs>
                <a:gs pos="51700">
                  <a:schemeClr val="bg1">
                    <a:lumMod val="88000"/>
                  </a:schemeClr>
                </a:gs>
                <a:gs pos="0">
                  <a:schemeClr val="bg1">
                    <a:lumMod val="52000"/>
                  </a:schemeClr>
                </a:gs>
                <a:gs pos="100000">
                  <a:schemeClr val="bg1">
                    <a:lumMod val="57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093552" y="2928456"/>
              <a:ext cx="762000" cy="10166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6285457" y="2987448"/>
              <a:ext cx="5549966" cy="840216"/>
            </a:xfrm>
            <a:prstGeom prst="roundRect">
              <a:avLst>
                <a:gd name="adj" fmla="val 50000"/>
              </a:avLst>
            </a:prstGeom>
            <a:solidFill>
              <a:srgbClr val="FB7E0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123053" y="2899225"/>
              <a:ext cx="762000" cy="1016662"/>
            </a:xfrm>
            <a:prstGeom prst="rect">
              <a:avLst/>
            </a:prstGeom>
            <a:gradFill flip="none" rotWithShape="1">
              <a:gsLst>
                <a:gs pos="20835">
                  <a:srgbClr val="AAAAAA">
                    <a:lumMod val="99000"/>
                  </a:srgbClr>
                </a:gs>
                <a:gs pos="75850">
                  <a:srgbClr val="B9B9B9"/>
                </a:gs>
                <a:gs pos="51700">
                  <a:schemeClr val="bg1">
                    <a:lumMod val="88000"/>
                  </a:schemeClr>
                </a:gs>
                <a:gs pos="0">
                  <a:schemeClr val="bg1">
                    <a:lumMod val="52000"/>
                  </a:schemeClr>
                </a:gs>
                <a:gs pos="100000">
                  <a:schemeClr val="bg1">
                    <a:lumMod val="57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14559" y="2073231"/>
              <a:ext cx="45734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IN" sz="1600" dirty="0">
                  <a:solidFill>
                    <a:schemeClr val="bg1"/>
                  </a:solidFill>
                </a:rPr>
                <a:t>Serve customers, partners and employees </a:t>
              </a:r>
              <a:r>
                <a:rPr lang="en-IN" sz="1600" dirty="0" smtClean="0">
                  <a:solidFill>
                    <a:schemeClr val="bg1"/>
                  </a:solidFill>
                </a:rPr>
                <a:t>effectively</a:t>
              </a:r>
              <a:endParaRPr lang="en-IN" sz="16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98556" y="3129916"/>
              <a:ext cx="44979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IN" sz="1600" dirty="0">
                  <a:solidFill>
                    <a:schemeClr val="bg1"/>
                  </a:solidFill>
                </a:rPr>
                <a:t>Support optimization and continuous improvement </a:t>
              </a:r>
              <a:r>
                <a:rPr lang="en-IN" sz="1600" dirty="0" smtClean="0">
                  <a:solidFill>
                    <a:schemeClr val="bg1"/>
                  </a:solidFill>
                </a:rPr>
                <a:t/>
              </a:r>
              <a:br>
                <a:rPr lang="en-IN" sz="1600" dirty="0" smtClean="0">
                  <a:solidFill>
                    <a:schemeClr val="bg1"/>
                  </a:solidFill>
                </a:rPr>
              </a:br>
              <a:r>
                <a:rPr lang="en-IN" sz="1600" dirty="0" smtClean="0">
                  <a:solidFill>
                    <a:schemeClr val="bg1"/>
                  </a:solidFill>
                </a:rPr>
                <a:t>in </a:t>
              </a:r>
              <a:r>
                <a:rPr lang="en-IN" sz="1600" dirty="0">
                  <a:solidFill>
                    <a:schemeClr val="bg1"/>
                  </a:solidFill>
                </a:rPr>
                <a:t>business operations (RUN)</a:t>
              </a:r>
            </a:p>
            <a:p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108305" y="4078115"/>
              <a:ext cx="762000" cy="10166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6300210" y="4137107"/>
              <a:ext cx="5549966" cy="840216"/>
            </a:xfrm>
            <a:prstGeom prst="roundRect">
              <a:avLst>
                <a:gd name="adj" fmla="val 50000"/>
              </a:avLst>
            </a:prstGeom>
            <a:solidFill>
              <a:srgbClr val="00ACB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137806" y="4048884"/>
              <a:ext cx="762000" cy="1016662"/>
            </a:xfrm>
            <a:prstGeom prst="rect">
              <a:avLst/>
            </a:prstGeom>
            <a:gradFill flip="none" rotWithShape="1">
              <a:gsLst>
                <a:gs pos="20835">
                  <a:srgbClr val="AAAAAA">
                    <a:lumMod val="99000"/>
                  </a:srgbClr>
                </a:gs>
                <a:gs pos="75850">
                  <a:srgbClr val="B9B9B9"/>
                </a:gs>
                <a:gs pos="51700">
                  <a:schemeClr val="bg1">
                    <a:lumMod val="88000"/>
                  </a:schemeClr>
                </a:gs>
                <a:gs pos="0">
                  <a:schemeClr val="bg1">
                    <a:lumMod val="52000"/>
                  </a:schemeClr>
                </a:gs>
                <a:gs pos="100000">
                  <a:schemeClr val="bg1">
                    <a:lumMod val="57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123058" y="5227774"/>
              <a:ext cx="762000" cy="10166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314963" y="5286766"/>
              <a:ext cx="5549966" cy="840216"/>
            </a:xfrm>
            <a:prstGeom prst="roundRect">
              <a:avLst>
                <a:gd name="adj" fmla="val 50000"/>
              </a:avLst>
            </a:prstGeom>
            <a:solidFill>
              <a:srgbClr val="12355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52559" y="5198543"/>
              <a:ext cx="762000" cy="1016662"/>
            </a:xfrm>
            <a:prstGeom prst="rect">
              <a:avLst/>
            </a:prstGeom>
            <a:gradFill flip="none" rotWithShape="1">
              <a:gsLst>
                <a:gs pos="20835">
                  <a:srgbClr val="AAAAAA">
                    <a:lumMod val="99000"/>
                  </a:srgbClr>
                </a:gs>
                <a:gs pos="75850">
                  <a:srgbClr val="B9B9B9"/>
                </a:gs>
                <a:gs pos="51700">
                  <a:schemeClr val="bg1">
                    <a:lumMod val="88000"/>
                  </a:schemeClr>
                </a:gs>
                <a:gs pos="0">
                  <a:schemeClr val="bg1">
                    <a:lumMod val="52000"/>
                  </a:schemeClr>
                </a:gs>
                <a:gs pos="100000">
                  <a:schemeClr val="bg1">
                    <a:lumMod val="57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98556" y="4387938"/>
              <a:ext cx="33045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IN" sz="1600" dirty="0">
                  <a:solidFill>
                    <a:schemeClr val="bg1"/>
                  </a:solidFill>
                </a:rPr>
                <a:t>Disrupt existing business and </a:t>
              </a:r>
              <a:r>
                <a:rPr lang="en-IN" sz="1600" dirty="0" smtClean="0">
                  <a:solidFill>
                    <a:schemeClr val="bg1"/>
                  </a:solidFill>
                </a:rPr>
                <a:t>markets</a:t>
              </a:r>
              <a:endParaRPr lang="en-IN" sz="16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98556" y="5434096"/>
              <a:ext cx="34544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IN" sz="1600" dirty="0">
                  <a:solidFill>
                    <a:schemeClr val="bg1"/>
                  </a:solidFill>
                </a:rPr>
                <a:t>Invent new business opportunities and </a:t>
              </a:r>
              <a:r>
                <a:rPr lang="en-IN" sz="1600" dirty="0" smtClean="0">
                  <a:solidFill>
                    <a:schemeClr val="bg1"/>
                  </a:solidFill>
                </a:rPr>
                <a:t/>
              </a:r>
              <a:br>
                <a:rPr lang="en-IN" sz="1600" dirty="0" smtClean="0">
                  <a:solidFill>
                    <a:schemeClr val="bg1"/>
                  </a:solidFill>
                </a:rPr>
              </a:br>
              <a:r>
                <a:rPr lang="en-IN" sz="1600" dirty="0" smtClean="0">
                  <a:solidFill>
                    <a:schemeClr val="bg1"/>
                  </a:solidFill>
                </a:rPr>
                <a:t>new </a:t>
              </a:r>
              <a:r>
                <a:rPr lang="en-IN" sz="1600" dirty="0">
                  <a:solidFill>
                    <a:schemeClr val="bg1"/>
                  </a:solidFill>
                </a:rPr>
                <a:t>business </a:t>
              </a:r>
              <a:r>
                <a:rPr lang="en-IN" sz="1600" dirty="0" smtClean="0">
                  <a:solidFill>
                    <a:schemeClr val="bg1"/>
                  </a:solidFill>
                </a:rPr>
                <a:t>models</a:t>
              </a:r>
              <a:endParaRPr lang="en-IN" sz="1600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05786" y="198447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</a:t>
              </a:r>
              <a:endParaRPr lang="en-US" b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310706" y="312499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2</a:t>
              </a:r>
              <a:endParaRPr lang="en-US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315626" y="426551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3</a:t>
              </a:r>
              <a:endParaRPr lang="en-US" b="1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320546" y="5406026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4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274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>
          <a:xfrm>
            <a:off x="3224275" y="441574"/>
            <a:ext cx="5635119" cy="1457749"/>
          </a:xfrm>
          <a:prstGeom prst="rect">
            <a:avLst/>
          </a:prstGeom>
          <a:gradFill flip="none" rotWithShape="1">
            <a:gsLst>
              <a:gs pos="48800">
                <a:schemeClr val="bg1">
                  <a:lumMod val="85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 flipH="1">
            <a:off x="506011" y="2139477"/>
            <a:ext cx="3636612" cy="145774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7537306" y="4322423"/>
            <a:ext cx="3636613" cy="145774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 flipH="1">
            <a:off x="912414" y="4330413"/>
            <a:ext cx="3636612" cy="145774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53555" y="2160983"/>
            <a:ext cx="3636613" cy="145774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300838" y="761565"/>
            <a:ext cx="5403818" cy="5059775"/>
            <a:chOff x="3120009" y="1022930"/>
            <a:chExt cx="5403818" cy="5059775"/>
          </a:xfrm>
        </p:grpSpPr>
        <p:grpSp>
          <p:nvGrpSpPr>
            <p:cNvPr id="48" name="Group 47"/>
            <p:cNvGrpSpPr/>
            <p:nvPr/>
          </p:nvGrpSpPr>
          <p:grpSpPr>
            <a:xfrm rot="13663869">
              <a:off x="3572833" y="4535725"/>
              <a:ext cx="1544950" cy="1544600"/>
              <a:chOff x="1193418" y="2508657"/>
              <a:chExt cx="1404500" cy="1404182"/>
            </a:xfrm>
          </p:grpSpPr>
          <p:sp>
            <p:nvSpPr>
              <p:cNvPr id="51" name="Teardrop 50"/>
              <p:cNvSpPr/>
              <p:nvPr/>
            </p:nvSpPr>
            <p:spPr>
              <a:xfrm rot="8125325">
                <a:off x="1193418" y="2508657"/>
                <a:ext cx="1404500" cy="1404182"/>
              </a:xfrm>
              <a:prstGeom prst="teardrop">
                <a:avLst>
                  <a:gd name="adj" fmla="val 97455"/>
                </a:avLst>
              </a:prstGeom>
              <a:gradFill>
                <a:gsLst>
                  <a:gs pos="0">
                    <a:srgbClr val="00B0F0"/>
                  </a:gs>
                  <a:gs pos="100000">
                    <a:srgbClr val="00B0F0">
                      <a:lumMod val="44000"/>
                    </a:srgbClr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249702" y="2564782"/>
                <a:ext cx="1291932" cy="129193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308426" y="2623505"/>
                <a:ext cx="1174484" cy="117448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 rot="17911117">
              <a:off x="3119834" y="2357418"/>
              <a:ext cx="1544950" cy="1544600"/>
              <a:chOff x="2853364" y="2508657"/>
              <a:chExt cx="1404500" cy="1404182"/>
            </a:xfrm>
          </p:grpSpPr>
          <p:sp>
            <p:nvSpPr>
              <p:cNvPr id="62" name="Teardrop 61"/>
              <p:cNvSpPr/>
              <p:nvPr/>
            </p:nvSpPr>
            <p:spPr>
              <a:xfrm rot="8125325">
                <a:off x="2853364" y="2508657"/>
                <a:ext cx="1404500" cy="1404182"/>
              </a:xfrm>
              <a:prstGeom prst="teardrop">
                <a:avLst>
                  <a:gd name="adj" fmla="val 97455"/>
                </a:avLst>
              </a:prstGeom>
              <a:gradFill flip="none" rotWithShape="1">
                <a:gsLst>
                  <a:gs pos="0">
                    <a:srgbClr val="DF8026">
                      <a:shade val="30000"/>
                      <a:satMod val="115000"/>
                    </a:srgbClr>
                  </a:gs>
                  <a:gs pos="50000">
                    <a:srgbClr val="DF8026">
                      <a:shade val="67500"/>
                      <a:satMod val="115000"/>
                    </a:srgbClr>
                  </a:gs>
                  <a:gs pos="100000">
                    <a:srgbClr val="DF8026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909648" y="2564782"/>
                <a:ext cx="1291932" cy="129193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968372" y="2623505"/>
                <a:ext cx="1174484" cy="117448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5091831" y="1022930"/>
              <a:ext cx="1544950" cy="1544600"/>
              <a:chOff x="4528058" y="2508657"/>
              <a:chExt cx="1404500" cy="1404182"/>
            </a:xfrm>
          </p:grpSpPr>
          <p:sp>
            <p:nvSpPr>
              <p:cNvPr id="68" name="Teardrop 67"/>
              <p:cNvSpPr/>
              <p:nvPr/>
            </p:nvSpPr>
            <p:spPr>
              <a:xfrm rot="8125325">
                <a:off x="4528058" y="2508657"/>
                <a:ext cx="1404500" cy="1404182"/>
              </a:xfrm>
              <a:prstGeom prst="teardrop">
                <a:avLst>
                  <a:gd name="adj" fmla="val 97455"/>
                </a:avLst>
              </a:prstGeom>
              <a:gradFill flip="none" rotWithShape="1">
                <a:gsLst>
                  <a:gs pos="0">
                    <a:srgbClr val="7EC234">
                      <a:shade val="30000"/>
                      <a:satMod val="115000"/>
                    </a:srgbClr>
                  </a:gs>
                  <a:gs pos="50000">
                    <a:srgbClr val="7EC234">
                      <a:shade val="67500"/>
                      <a:satMod val="115000"/>
                    </a:srgbClr>
                  </a:gs>
                  <a:gs pos="100000">
                    <a:srgbClr val="7EC234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584342" y="2564782"/>
                <a:ext cx="1291932" cy="129193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4643066" y="2623505"/>
                <a:ext cx="1174484" cy="117448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 rot="3619822">
              <a:off x="6979052" y="2366266"/>
              <a:ext cx="1544950" cy="1544600"/>
              <a:chOff x="6217500" y="2508657"/>
              <a:chExt cx="1404500" cy="1404182"/>
            </a:xfrm>
          </p:grpSpPr>
          <p:sp>
            <p:nvSpPr>
              <p:cNvPr id="74" name="Teardrop 73"/>
              <p:cNvSpPr/>
              <p:nvPr/>
            </p:nvSpPr>
            <p:spPr>
              <a:xfrm rot="8125325">
                <a:off x="6217500" y="2508657"/>
                <a:ext cx="1404500" cy="1404182"/>
              </a:xfrm>
              <a:prstGeom prst="teardrop">
                <a:avLst>
                  <a:gd name="adj" fmla="val 97455"/>
                </a:avLst>
              </a:prstGeom>
              <a:gradFill flip="none" rotWithShape="1">
                <a:gsLst>
                  <a:gs pos="0">
                    <a:srgbClr val="8A6763">
                      <a:shade val="30000"/>
                      <a:satMod val="115000"/>
                    </a:srgbClr>
                  </a:gs>
                  <a:gs pos="50000">
                    <a:srgbClr val="8A6763">
                      <a:shade val="67500"/>
                      <a:satMod val="115000"/>
                    </a:srgbClr>
                  </a:gs>
                  <a:gs pos="100000">
                    <a:srgbClr val="8A6763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273784" y="2564782"/>
                <a:ext cx="1291932" cy="129193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332508" y="2623505"/>
                <a:ext cx="1174484" cy="117448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 rot="7989724">
              <a:off x="6553575" y="4537930"/>
              <a:ext cx="1544950" cy="1544600"/>
              <a:chOff x="7936438" y="2508657"/>
              <a:chExt cx="1404500" cy="1404182"/>
            </a:xfrm>
          </p:grpSpPr>
          <p:sp>
            <p:nvSpPr>
              <p:cNvPr id="79" name="Teardrop 78"/>
              <p:cNvSpPr/>
              <p:nvPr/>
            </p:nvSpPr>
            <p:spPr>
              <a:xfrm rot="8125325">
                <a:off x="7936438" y="2508657"/>
                <a:ext cx="1404500" cy="1404182"/>
              </a:xfrm>
              <a:prstGeom prst="teardrop">
                <a:avLst>
                  <a:gd name="adj" fmla="val 97455"/>
                </a:avLst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7992722" y="2564782"/>
                <a:ext cx="1291932" cy="129193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8051446" y="2623505"/>
                <a:ext cx="1174484" cy="117448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4752262" y="2834444"/>
              <a:ext cx="2129001" cy="2129001"/>
              <a:chOff x="4846260" y="1424538"/>
              <a:chExt cx="1174483" cy="1174483"/>
            </a:xfrm>
            <a:effectLst/>
          </p:grpSpPr>
          <p:sp>
            <p:nvSpPr>
              <p:cNvPr id="46" name="Oval 45"/>
              <p:cNvSpPr/>
              <p:nvPr/>
            </p:nvSpPr>
            <p:spPr>
              <a:xfrm>
                <a:off x="4846260" y="1424538"/>
                <a:ext cx="1174483" cy="117448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899645" y="1477923"/>
                <a:ext cx="1067712" cy="106771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5204146" y="3238751"/>
            <a:ext cx="1647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Digital 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Transformation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Continuum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483370" y="2589429"/>
            <a:ext cx="9560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Hardware 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&amp;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Protocols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479960" y="1272255"/>
            <a:ext cx="110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Technical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Architecture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182882" y="4797677"/>
            <a:ext cx="7088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Model</a:t>
            </a:r>
            <a:b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920399" y="4787256"/>
            <a:ext cx="1190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Programming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Languages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646064" y="2573079"/>
            <a:ext cx="8541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Ways of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Working</a:t>
            </a:r>
            <a:b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Isosceles Triangle 20"/>
          <p:cNvSpPr/>
          <p:nvPr/>
        </p:nvSpPr>
        <p:spPr>
          <a:xfrm rot="5400000">
            <a:off x="10430068" y="2694475"/>
            <a:ext cx="1232967" cy="363655"/>
          </a:xfrm>
          <a:prstGeom prst="triangle">
            <a:avLst/>
          </a:prstGeom>
          <a:gradFill flip="none" rotWithShape="1">
            <a:gsLst>
              <a:gs pos="100000">
                <a:schemeClr val="bg1">
                  <a:lumMod val="92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Isosceles Triangle 110"/>
          <p:cNvSpPr/>
          <p:nvPr/>
        </p:nvSpPr>
        <p:spPr>
          <a:xfrm rot="5400000">
            <a:off x="10248240" y="4877459"/>
            <a:ext cx="1232967" cy="363655"/>
          </a:xfrm>
          <a:prstGeom prst="triangle">
            <a:avLst/>
          </a:prstGeom>
          <a:gradFill flip="none" rotWithShape="1">
            <a:gsLst>
              <a:gs pos="100000">
                <a:schemeClr val="bg1">
                  <a:lumMod val="92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Isosceles Triangle 111"/>
          <p:cNvSpPr/>
          <p:nvPr/>
        </p:nvSpPr>
        <p:spPr>
          <a:xfrm rot="5400000" flipV="1">
            <a:off x="860966" y="4864831"/>
            <a:ext cx="1232968" cy="363656"/>
          </a:xfrm>
          <a:prstGeom prst="triangle">
            <a:avLst/>
          </a:prstGeom>
          <a:gradFill flip="none" rotWithShape="1">
            <a:gsLst>
              <a:gs pos="100000">
                <a:schemeClr val="bg1">
                  <a:lumMod val="92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Isosceles Triangle 112"/>
          <p:cNvSpPr/>
          <p:nvPr/>
        </p:nvSpPr>
        <p:spPr>
          <a:xfrm rot="5400000" flipV="1">
            <a:off x="182798" y="2705168"/>
            <a:ext cx="1232968" cy="363656"/>
          </a:xfrm>
          <a:prstGeom prst="triangle">
            <a:avLst/>
          </a:prstGeom>
          <a:gradFill flip="none" rotWithShape="1">
            <a:gsLst>
              <a:gs pos="100000">
                <a:schemeClr val="bg1">
                  <a:lumMod val="92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Isosceles Triangle 113"/>
          <p:cNvSpPr/>
          <p:nvPr/>
        </p:nvSpPr>
        <p:spPr>
          <a:xfrm rot="5400000">
            <a:off x="8207056" y="1006598"/>
            <a:ext cx="1232967" cy="363655"/>
          </a:xfrm>
          <a:prstGeom prst="triangle">
            <a:avLst/>
          </a:prstGeom>
          <a:gradFill flip="none" rotWithShape="1">
            <a:gsLst>
              <a:gs pos="100000">
                <a:schemeClr val="bg1">
                  <a:lumMod val="92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Isosceles Triangle 114"/>
          <p:cNvSpPr/>
          <p:nvPr/>
        </p:nvSpPr>
        <p:spPr>
          <a:xfrm rot="5400000" flipV="1">
            <a:off x="2607791" y="968212"/>
            <a:ext cx="1232968" cy="363656"/>
          </a:xfrm>
          <a:prstGeom prst="triangle">
            <a:avLst/>
          </a:prstGeom>
          <a:gradFill flip="none" rotWithShape="1">
            <a:gsLst>
              <a:gs pos="100000">
                <a:schemeClr val="bg1">
                  <a:lumMod val="92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8554</TotalTime>
  <Words>1307</Words>
  <Application>Microsoft Office PowerPoint</Application>
  <PresentationFormat>Custom</PresentationFormat>
  <Paragraphs>532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Adiro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Assurance and Loyalty</dc:title>
  <dc:creator>Ravi Chivukula</dc:creator>
  <dc:description>cravi@adirosys.com</dc:description>
  <cp:lastModifiedBy>Surendranath Kande</cp:lastModifiedBy>
  <cp:revision>280</cp:revision>
  <dcterms:created xsi:type="dcterms:W3CDTF">2018-02-15T16:36:38Z</dcterms:created>
  <dcterms:modified xsi:type="dcterms:W3CDTF">2020-04-20T16:25:51Z</dcterms:modified>
</cp:coreProperties>
</file>