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 id="2147483660" r:id="rId5"/>
    <p:sldMasterId id="2147483739" r:id="rId6"/>
  </p:sldMasterIdLst>
  <p:notesMasterIdLst>
    <p:notesMasterId r:id="rId17"/>
  </p:notesMasterIdLst>
  <p:sldIdLst>
    <p:sldId id="256" r:id="rId7"/>
    <p:sldId id="257" r:id="rId8"/>
    <p:sldId id="286" r:id="rId9"/>
    <p:sldId id="302" r:id="rId10"/>
    <p:sldId id="264" r:id="rId11"/>
    <p:sldId id="305" r:id="rId12"/>
    <p:sldId id="268" r:id="rId13"/>
    <p:sldId id="293" r:id="rId14"/>
    <p:sldId id="294" r:id="rId15"/>
    <p:sldId id="297"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Barlow Light" panose="020B0604020202020204" charset="0"/>
      <p:regular r:id="rId24"/>
      <p:bold r:id="rId25"/>
      <p:italic r:id="rId26"/>
      <p:boldItalic r:id="rId27"/>
    </p:embeddedFont>
    <p:embeddedFont>
      <p:font typeface="Raleway SemiBold" panose="020B0604020202020204" charset="0"/>
      <p:regular r:id="rId28"/>
      <p:bold r:id="rId29"/>
      <p:italic r:id="rId30"/>
      <p:boldItalic r:id="rId31"/>
    </p:embeddedFont>
    <p:embeddedFont>
      <p:font typeface="Barlow" panose="020B0604020202020204" charset="0"/>
      <p:regular r:id="rId32"/>
      <p:bold r:id="rId33"/>
      <p:italic r:id="rId34"/>
      <p:boldItalic r:id="rId35"/>
    </p:embeddedFont>
    <p:embeddedFont>
      <p:font typeface="Raleway"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4FA8F-6598-4F6D-8E0A-85B194D3F689}" v="152" dt="2021-08-06T09:26:48.409"/>
  </p1510:revLst>
</p1510:revInfo>
</file>

<file path=ppt/tableStyles.xml><?xml version="1.0" encoding="utf-8"?>
<a:tblStyleLst xmlns:a="http://schemas.openxmlformats.org/drawingml/2006/main" def="{0A3785D1-0918-48EA-945B-10C37CD5DE64}">
  <a:tblStyle styleId="{0A3785D1-0918-48EA-945B-10C37CD5DE6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8" d="100"/>
          <a:sy n="118" d="100"/>
        </p:scale>
        <p:origin x="3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79158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22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04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67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07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64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3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17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21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14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D162C4-EDD9-4389-A98B-B87ECEA2A816}" type="datetimeFigureOut">
              <a:rPr lang="en-US" smtClean="0"/>
              <a:t>12/6/2021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328159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923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12/6/2021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633281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322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96170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1703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25627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3590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8A87A34-81AB-432B-8DAE-1953F412C126}" type="datetimeFigureOut">
              <a:rPr lang="en-US" smtClean="0"/>
              <a:t>12/6/2021</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22520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90796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00021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3191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456600" y="459275"/>
            <a:ext cx="5150400" cy="18447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Tree>
    <p:extLst>
      <p:ext uri="{BB962C8B-B14F-4D97-AF65-F5344CB8AC3E}">
        <p14:creationId xmlns:p14="http://schemas.microsoft.com/office/powerpoint/2010/main" val="1331759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1" name="Google Shape;51;p7"/>
          <p:cNvSpPr txBox="1">
            <a:spLocks noGrp="1"/>
          </p:cNvSpPr>
          <p:nvPr>
            <p:ph type="title"/>
          </p:nvPr>
        </p:nvSpPr>
        <p:spPr>
          <a:xfrm>
            <a:off x="457200" y="0"/>
            <a:ext cx="3171300" cy="14184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913175"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7"/>
          <p:cNvSpPr txBox="1">
            <a:spLocks noGrp="1"/>
          </p:cNvSpPr>
          <p:nvPr>
            <p:ph type="body" idx="2"/>
          </p:nvPr>
        </p:nvSpPr>
        <p:spPr>
          <a:xfrm>
            <a:off x="4811921" y="1746150"/>
            <a:ext cx="3419100" cy="2633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7"/>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748563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25" name="Google Shape;25;p4"/>
          <p:cNvSpPr txBox="1">
            <a:spLocks noGrp="1"/>
          </p:cNvSpPr>
          <p:nvPr>
            <p:ph type="body" idx="1"/>
          </p:nvPr>
        </p:nvSpPr>
        <p:spPr>
          <a:xfrm>
            <a:off x="810450" y="554575"/>
            <a:ext cx="4686900" cy="32712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1pPr>
            <a:lvl2pPr marL="914400" lvl="1"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2pPr>
            <a:lvl3pPr marL="1371600" lvl="2"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3pPr>
            <a:lvl4pPr marL="1828800" lvl="3"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4pPr>
            <a:lvl5pPr marL="2286000" lvl="4"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5pPr>
            <a:lvl6pPr marL="2743200" lvl="5"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6pPr>
            <a:lvl7pPr marL="3200400" lvl="6"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7pPr>
            <a:lvl8pPr marL="3657600" lvl="7"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8pPr>
            <a:lvl9pPr marL="4114800" lvl="8" indent="-419100" rtl="0">
              <a:lnSpc>
                <a:spcPct val="115000"/>
              </a:lnSpc>
              <a:spcBef>
                <a:spcPts val="0"/>
              </a:spcBef>
              <a:spcAft>
                <a:spcPts val="0"/>
              </a:spcAft>
              <a:buClr>
                <a:schemeClr val="dk1"/>
              </a:buClr>
              <a:buSzPts val="3000"/>
              <a:buFont typeface="Raleway SemiBold"/>
              <a:buChar char="╶"/>
              <a:defRPr sz="3000">
                <a:solidFill>
                  <a:schemeClr val="dk1"/>
                </a:solidFill>
                <a:latin typeface="Raleway SemiBold"/>
                <a:ea typeface="Raleway SemiBold"/>
                <a:cs typeface="Raleway SemiBold"/>
                <a:sym typeface="Raleway SemiBold"/>
              </a:defRPr>
            </a:lvl9pPr>
          </a:lstStyle>
          <a:p>
            <a:endParaRPr/>
          </a:p>
        </p:txBody>
      </p:sp>
      <p:sp>
        <p:nvSpPr>
          <p:cNvPr id="27" name="Google Shape;27;p4"/>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791376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76"/>
        <p:cNvGrpSpPr/>
        <p:nvPr/>
      </p:nvGrpSpPr>
      <p:grpSpPr>
        <a:xfrm>
          <a:off x="0" y="0"/>
          <a:ext cx="0" cy="0"/>
          <a:chOff x="0" y="0"/>
          <a:chExt cx="0" cy="0"/>
        </a:xfrm>
      </p:grpSpPr>
      <p:sp>
        <p:nvSpPr>
          <p:cNvPr id="80" name="Google Shape;80;p10"/>
          <p:cNvSpPr txBox="1">
            <a:spLocks noGrp="1"/>
          </p:cNvSpPr>
          <p:nvPr>
            <p:ph type="body" idx="1"/>
          </p:nvPr>
        </p:nvSpPr>
        <p:spPr>
          <a:xfrm>
            <a:off x="457200" y="4632750"/>
            <a:ext cx="5229000" cy="510600"/>
          </a:xfrm>
          <a:prstGeom prst="rect">
            <a:avLst/>
          </a:prstGeom>
        </p:spPr>
        <p:txBody>
          <a:bodyPr spcFirstLastPara="1" wrap="square" lIns="0" tIns="0" rIns="0" bIns="0" anchor="ctr"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81" name="Google Shape;81;p10"/>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971934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solidFill>
          <a:schemeClr val="lt1"/>
        </a:solidFill>
        <a:effectLst/>
      </p:bgPr>
    </p:bg>
    <p:spTree>
      <p:nvGrpSpPr>
        <p:cNvPr id="1" name="Shape 38"/>
        <p:cNvGrpSpPr/>
        <p:nvPr/>
      </p:nvGrpSpPr>
      <p:grpSpPr>
        <a:xfrm>
          <a:off x="0" y="0"/>
          <a:ext cx="0" cy="0"/>
          <a:chOff x="0" y="0"/>
          <a:chExt cx="0" cy="0"/>
        </a:xfrm>
      </p:grpSpPr>
      <p:sp>
        <p:nvSpPr>
          <p:cNvPr id="41" name="Google Shape;41;p6"/>
          <p:cNvSpPr txBox="1">
            <a:spLocks noGrp="1"/>
          </p:cNvSpPr>
          <p:nvPr>
            <p:ph type="title"/>
          </p:nvPr>
        </p:nvSpPr>
        <p:spPr>
          <a:xfrm>
            <a:off x="913175" y="834175"/>
            <a:ext cx="3467100" cy="627000"/>
          </a:xfrm>
          <a:prstGeom prst="rect">
            <a:avLst/>
          </a:prstGeom>
        </p:spPr>
        <p:txBody>
          <a:bodyPr spcFirstLastPara="1" wrap="square" lIns="0" tIns="0" rIns="0" bIns="0"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6"/>
          <p:cNvSpPr txBox="1">
            <a:spLocks noGrp="1"/>
          </p:cNvSpPr>
          <p:nvPr>
            <p:ph type="body" idx="1"/>
          </p:nvPr>
        </p:nvSpPr>
        <p:spPr>
          <a:xfrm>
            <a:off x="913175" y="1593750"/>
            <a:ext cx="3467100" cy="2783700"/>
          </a:xfrm>
          <a:prstGeom prst="rect">
            <a:avLst/>
          </a:prstGeom>
        </p:spPr>
        <p:txBody>
          <a:bodyPr spcFirstLastPara="1" wrap="square" lIns="0" tIns="0" rIns="0" bIns="0" anchor="t" anchorCtr="0">
            <a:noAutofit/>
          </a:bodyPr>
          <a:lstStyle>
            <a:lvl1pPr marL="457200" lvl="0" indent="-355600" rtl="0">
              <a:lnSpc>
                <a:spcPct val="115000"/>
              </a:lnSpc>
              <a:spcBef>
                <a:spcPts val="600"/>
              </a:spcBef>
              <a:spcAft>
                <a:spcPts val="0"/>
              </a:spcAft>
              <a:buSzPts val="2000"/>
              <a:buChar char="╸"/>
              <a:defRPr sz="2000">
                <a:solidFill>
                  <a:schemeClr val="dk2"/>
                </a:solidFill>
              </a:defRPr>
            </a:lvl1pPr>
            <a:lvl2pPr marL="914400" lvl="1" indent="-355600" rtl="0">
              <a:lnSpc>
                <a:spcPct val="115000"/>
              </a:lnSpc>
              <a:spcBef>
                <a:spcPts val="0"/>
              </a:spcBef>
              <a:spcAft>
                <a:spcPts val="0"/>
              </a:spcAft>
              <a:buClr>
                <a:schemeClr val="dk2"/>
              </a:buClr>
              <a:buSzPts val="2000"/>
              <a:buChar char="╶"/>
              <a:defRPr sz="2000">
                <a:solidFill>
                  <a:schemeClr val="dk2"/>
                </a:solidFill>
              </a:defRPr>
            </a:lvl2pPr>
            <a:lvl3pPr marL="1371600" lvl="2" indent="-355600" rtl="0">
              <a:lnSpc>
                <a:spcPct val="115000"/>
              </a:lnSpc>
              <a:spcBef>
                <a:spcPts val="0"/>
              </a:spcBef>
              <a:spcAft>
                <a:spcPts val="0"/>
              </a:spcAft>
              <a:buSzPts val="2000"/>
              <a:buChar char="╶"/>
              <a:defRPr sz="2000">
                <a:solidFill>
                  <a:schemeClr val="dk2"/>
                </a:solidFill>
              </a:defRPr>
            </a:lvl3pPr>
            <a:lvl4pPr marL="1828800" lvl="3" indent="-355600" rtl="0">
              <a:lnSpc>
                <a:spcPct val="115000"/>
              </a:lnSpc>
              <a:spcBef>
                <a:spcPts val="0"/>
              </a:spcBef>
              <a:spcAft>
                <a:spcPts val="0"/>
              </a:spcAft>
              <a:buSzPts val="2000"/>
              <a:buChar char="╶"/>
              <a:defRPr sz="2000">
                <a:solidFill>
                  <a:schemeClr val="dk2"/>
                </a:solidFill>
              </a:defRPr>
            </a:lvl4pPr>
            <a:lvl5pPr marL="2286000" lvl="4" indent="-355600" rtl="0">
              <a:lnSpc>
                <a:spcPct val="115000"/>
              </a:lnSpc>
              <a:spcBef>
                <a:spcPts val="0"/>
              </a:spcBef>
              <a:spcAft>
                <a:spcPts val="0"/>
              </a:spcAft>
              <a:buSzPts val="2000"/>
              <a:buChar char="╶"/>
              <a:defRPr sz="2000">
                <a:solidFill>
                  <a:schemeClr val="dk2"/>
                </a:solidFill>
              </a:defRPr>
            </a:lvl5pPr>
            <a:lvl6pPr marL="2743200" lvl="5" indent="-355600" rtl="0">
              <a:lnSpc>
                <a:spcPct val="115000"/>
              </a:lnSpc>
              <a:spcBef>
                <a:spcPts val="0"/>
              </a:spcBef>
              <a:spcAft>
                <a:spcPts val="0"/>
              </a:spcAft>
              <a:buSzPts val="2000"/>
              <a:buChar char="╶"/>
              <a:defRPr sz="2000">
                <a:solidFill>
                  <a:schemeClr val="dk2"/>
                </a:solidFill>
              </a:defRPr>
            </a:lvl6pPr>
            <a:lvl7pPr marL="3200400" lvl="6" indent="-355600" rtl="0">
              <a:lnSpc>
                <a:spcPct val="115000"/>
              </a:lnSpc>
              <a:spcBef>
                <a:spcPts val="0"/>
              </a:spcBef>
              <a:spcAft>
                <a:spcPts val="0"/>
              </a:spcAft>
              <a:buSzPts val="2000"/>
              <a:buChar char="╶"/>
              <a:defRPr sz="2000">
                <a:solidFill>
                  <a:schemeClr val="dk2"/>
                </a:solidFill>
              </a:defRPr>
            </a:lvl7pPr>
            <a:lvl8pPr marL="3657600" lvl="7" indent="-355600" rtl="0">
              <a:lnSpc>
                <a:spcPct val="115000"/>
              </a:lnSpc>
              <a:spcBef>
                <a:spcPts val="0"/>
              </a:spcBef>
              <a:spcAft>
                <a:spcPts val="0"/>
              </a:spcAft>
              <a:buSzPts val="2000"/>
              <a:buChar char="╶"/>
              <a:defRPr sz="2000">
                <a:solidFill>
                  <a:schemeClr val="dk2"/>
                </a:solidFill>
              </a:defRPr>
            </a:lvl8pPr>
            <a:lvl9pPr marL="4114800" lvl="8" indent="-355600" rtl="0">
              <a:lnSpc>
                <a:spcPct val="115000"/>
              </a:lnSpc>
              <a:spcBef>
                <a:spcPts val="0"/>
              </a:spcBef>
              <a:spcAft>
                <a:spcPts val="0"/>
              </a:spcAft>
              <a:buSzPts val="2000"/>
              <a:buChar char="╶"/>
              <a:defRPr sz="2000">
                <a:solidFill>
                  <a:schemeClr val="dk2"/>
                </a:solidFill>
              </a:defRPr>
            </a:lvl9pPr>
          </a:lstStyle>
          <a:p>
            <a:endParaRPr/>
          </a:p>
        </p:txBody>
      </p:sp>
      <p:sp>
        <p:nvSpPr>
          <p:cNvPr id="43" name="Google Shape;43;p6"/>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6870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Veiled">
  <p:cSld name="Blank - Veiled">
    <p:spTree>
      <p:nvGrpSpPr>
        <p:cNvPr id="1" name="Shape 85"/>
        <p:cNvGrpSpPr/>
        <p:nvPr/>
      </p:nvGrpSpPr>
      <p:grpSpPr>
        <a:xfrm>
          <a:off x="0" y="0"/>
          <a:ext cx="0" cy="0"/>
          <a:chOff x="0" y="0"/>
          <a:chExt cx="0" cy="0"/>
        </a:xfrm>
      </p:grpSpPr>
      <p:sp>
        <p:nvSpPr>
          <p:cNvPr id="88" name="Google Shape;88;p12"/>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90985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Lst>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83" r:id="rId10"/>
  </p:sldLayoutIdLst>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48A87A34-81AB-432B-8DAE-1953F412C126}" type="datetimeFigureOut">
              <a:rPr lang="en-US" smtClean="0"/>
              <a:pPr/>
              <a:t>12/6/2021</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ct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74069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jpe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3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jpeg"/><Relationship Id="rId31" Type="http://schemas.openxmlformats.org/officeDocument/2006/relationships/image" Target="../media/image40.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13.jpe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12.jpe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3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27.png"/><Relationship Id="rId9" Type="http://schemas.openxmlformats.org/officeDocument/2006/relationships/image" Target="../media/image49.png"/><Relationship Id="rId1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161925" y="99094"/>
            <a:ext cx="5948437" cy="1416300"/>
          </a:xfrm>
          <a:prstGeom prst="rect">
            <a:avLst/>
          </a:prstGeom>
        </p:spPr>
        <p:txBody>
          <a:bodyPr spcFirstLastPara="1" wrap="square" lIns="0" tIns="0" rIns="0" bIns="0" anchor="ctr" anchorCtr="0">
            <a:noAutofit/>
          </a:bodyPr>
          <a:lstStyle/>
          <a:p>
            <a:r>
              <a:rPr lang="en" sz="3600" b="1" dirty="0">
                <a:solidFill>
                  <a:schemeClr val="accent2">
                    <a:lumMod val="75000"/>
                  </a:schemeClr>
                </a:solidFill>
              </a:rPr>
              <a:t>Centroxy Solution Pvt. Ltd.</a:t>
            </a:r>
          </a:p>
        </p:txBody>
      </p:sp>
      <p:sp>
        <p:nvSpPr>
          <p:cNvPr id="339" name="TextBox 1">
            <a:extLst>
              <a:ext uri="{FF2B5EF4-FFF2-40B4-BE49-F238E27FC236}">
                <a16:creationId xmlns:a16="http://schemas.microsoft.com/office/drawing/2014/main" xmlns="" id="{88A7D3E6-DA1D-4CF5-997E-D48826C416B1}"/>
              </a:ext>
            </a:extLst>
          </p:cNvPr>
          <p:cNvSpPr txBox="1"/>
          <p:nvPr/>
        </p:nvSpPr>
        <p:spPr>
          <a:xfrm>
            <a:off x="160897" y="4441578"/>
            <a:ext cx="583210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accent2">
                    <a:lumMod val="75000"/>
                  </a:schemeClr>
                </a:solidFill>
              </a:rPr>
              <a:t>Delivering Solutions That Matter To The Business...</a:t>
            </a:r>
            <a:endParaRPr lang="en-US" dirty="0">
              <a:solidFill>
                <a:schemeClr val="accent2">
                  <a:lumMod val="75000"/>
                </a:schemeClr>
              </a:solidFill>
            </a:endParaRPr>
          </a:p>
          <a:p>
            <a:pPr algn="l"/>
            <a:endParaRPr lang="en-US" dirty="0">
              <a:solidFill>
                <a:srgbClr val="00B050"/>
              </a:solidFill>
            </a:endParaRPr>
          </a:p>
        </p:txBody>
      </p:sp>
      <p:sp>
        <p:nvSpPr>
          <p:cNvPr id="2" name="TextBox 1">
            <a:extLst>
              <a:ext uri="{FF2B5EF4-FFF2-40B4-BE49-F238E27FC236}">
                <a16:creationId xmlns:a16="http://schemas.microsoft.com/office/drawing/2014/main" xmlns="" id="{61B9DE54-D750-40AD-8711-67D5FC5038C0}"/>
              </a:ext>
            </a:extLst>
          </p:cNvPr>
          <p:cNvSpPr txBox="1"/>
          <p:nvPr/>
        </p:nvSpPr>
        <p:spPr>
          <a:xfrm>
            <a:off x="7452061" y="4892825"/>
            <a:ext cx="1531042" cy="230832"/>
          </a:xfrm>
          <a:prstGeom prst="rect">
            <a:avLst/>
          </a:prstGeom>
          <a:noFill/>
        </p:spPr>
        <p:txBody>
          <a:bodyPr wrap="square" rtlCol="0">
            <a:spAutoFit/>
          </a:bodyPr>
          <a:lstStyle/>
          <a:p>
            <a:pPr algn="ctr"/>
            <a:r>
              <a:rPr lang="en-IN" sz="900" dirty="0">
                <a:solidFill>
                  <a:schemeClr val="accent2">
                    <a:lumMod val="75000"/>
                  </a:schemeClr>
                </a:solidFill>
              </a:rPr>
              <a:t>www.centroxy.com</a:t>
            </a:r>
          </a:p>
        </p:txBody>
      </p:sp>
      <p:pic>
        <p:nvPicPr>
          <p:cNvPr id="3074" name="Picture 1">
            <a:extLst>
              <a:ext uri="{FF2B5EF4-FFF2-40B4-BE49-F238E27FC236}">
                <a16:creationId xmlns:a16="http://schemas.microsoft.com/office/drawing/2014/main" xmlns="" id="{4652E51B-C18C-422A-AA52-032698402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25"/>
          <p:cNvSpPr/>
          <p:nvPr/>
        </p:nvSpPr>
        <p:spPr>
          <a:xfrm>
            <a:off x="191234" y="1136678"/>
            <a:ext cx="7017953" cy="3418383"/>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lt1"/>
              </a:gs>
              <a:gs pos="50000">
                <a:schemeClr val="lt1"/>
              </a:gs>
              <a:gs pos="100000">
                <a:schemeClr val="lt2"/>
              </a:gs>
            </a:gsLst>
            <a:lin ang="16198662" scaled="0"/>
          </a:gradFill>
          <a:ln>
            <a:noFill/>
          </a:ln>
          <a:effectLst>
            <a:outerShdw blurRad="142875" dist="19050" dir="5400000" algn="bl" rotWithShape="0">
              <a:srgbClr val="38226D">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txBox="1">
            <a:spLocks noGrp="1"/>
          </p:cNvSpPr>
          <p:nvPr>
            <p:ph type="title" idx="4294967295"/>
          </p:nvPr>
        </p:nvSpPr>
        <p:spPr>
          <a:xfrm>
            <a:off x="186906" y="197778"/>
            <a:ext cx="5640900" cy="468600"/>
          </a:xfrm>
          <a:prstGeom prst="rect">
            <a:avLst/>
          </a:prstGeom>
        </p:spPr>
        <p:txBody>
          <a:bodyPr spcFirstLastPara="1" wrap="square" lIns="0" tIns="0" rIns="0" bIns="0" anchor="t" anchorCtr="0">
            <a:noAutofit/>
          </a:bodyPr>
          <a:lstStyle/>
          <a:p>
            <a:r>
              <a:rPr lang="en" sz="3000" b="1">
                <a:solidFill>
                  <a:schemeClr val="lt1"/>
                </a:solidFill>
              </a:rPr>
              <a:t>Keep in touch with us..</a:t>
            </a:r>
          </a:p>
        </p:txBody>
      </p:sp>
      <p:sp>
        <p:nvSpPr>
          <p:cNvPr id="1147" name="Google Shape;1147;p25"/>
          <p:cNvSpPr/>
          <p:nvPr/>
        </p:nvSpPr>
        <p:spPr>
          <a:xfrm>
            <a:off x="4891514" y="2428059"/>
            <a:ext cx="683202" cy="137802"/>
          </a:xfrm>
          <a:prstGeom prst="wedgeRectCallout">
            <a:avLst>
              <a:gd name="adj1" fmla="val -21428"/>
              <a:gd name="adj2" fmla="val 8428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latin typeface="Barlow"/>
                <a:ea typeface="Barlow"/>
                <a:cs typeface="Barlow"/>
                <a:sym typeface="Barlow"/>
              </a:rPr>
              <a:t>our</a:t>
            </a:r>
            <a:r>
              <a:rPr lang="en" sz="1000">
                <a:solidFill>
                  <a:schemeClr val="lt1"/>
                </a:solidFill>
                <a:latin typeface="Barlow"/>
                <a:ea typeface="Barlow"/>
                <a:cs typeface="Barlow"/>
                <a:sym typeface="Barlow"/>
              </a:rPr>
              <a:t> </a:t>
            </a:r>
            <a:r>
              <a:rPr lang="en" sz="800">
                <a:solidFill>
                  <a:schemeClr val="lt1"/>
                </a:solidFill>
                <a:latin typeface="Barlow"/>
                <a:ea typeface="Barlow"/>
                <a:cs typeface="Barlow"/>
                <a:sym typeface="Barlow"/>
              </a:rPr>
              <a:t>office</a:t>
            </a:r>
            <a:endParaRPr lang="en-US" sz="800">
              <a:solidFill>
                <a:schemeClr val="lt1"/>
              </a:solidFill>
              <a:latin typeface="Barlow"/>
              <a:ea typeface="Barlow"/>
              <a:cs typeface="Barlow"/>
            </a:endParaRPr>
          </a:p>
        </p:txBody>
      </p:sp>
      <p:sp>
        <p:nvSpPr>
          <p:cNvPr id="1148" name="Google Shape;1148;p2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dirty="0">
                <a:solidFill>
                  <a:schemeClr val="accent2"/>
                </a:solidFill>
              </a:rPr>
              <a:t>10</a:t>
            </a:fld>
            <a:endParaRPr>
              <a:solidFill>
                <a:schemeClr val="accent2"/>
              </a:solidFill>
            </a:endParaRPr>
          </a:p>
        </p:txBody>
      </p:sp>
      <p:sp>
        <p:nvSpPr>
          <p:cNvPr id="14" name="Google Shape;1147;p25">
            <a:extLst>
              <a:ext uri="{FF2B5EF4-FFF2-40B4-BE49-F238E27FC236}">
                <a16:creationId xmlns:a16="http://schemas.microsoft.com/office/drawing/2014/main" xmlns="" id="{17C5407C-D5BF-4F1A-81D7-6FEDA180C9C7}"/>
              </a:ext>
            </a:extLst>
          </p:cNvPr>
          <p:cNvSpPr/>
          <p:nvPr/>
        </p:nvSpPr>
        <p:spPr>
          <a:xfrm>
            <a:off x="4276882" y="2298663"/>
            <a:ext cx="661636" cy="180934"/>
          </a:xfrm>
          <a:prstGeom prst="wedgeRectCallout">
            <a:avLst>
              <a:gd name="adj1" fmla="val -21428"/>
              <a:gd name="adj2" fmla="val 8428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chemeClr val="lt1"/>
                </a:solidFill>
                <a:latin typeface="Barlow"/>
                <a:ea typeface="Barlow"/>
                <a:cs typeface="Barlow"/>
                <a:sym typeface="Barlow"/>
              </a:rPr>
              <a:t>our office</a:t>
            </a:r>
            <a:endParaRPr sz="800" dirty="0">
              <a:solidFill>
                <a:schemeClr val="lt1"/>
              </a:solidFill>
              <a:latin typeface="Barlow"/>
              <a:ea typeface="Barlow"/>
              <a:cs typeface="Barlow"/>
              <a:sym typeface="Barlow"/>
            </a:endParaRPr>
          </a:p>
        </p:txBody>
      </p:sp>
      <p:sp>
        <p:nvSpPr>
          <p:cNvPr id="15" name="TextBox 1">
            <a:extLst>
              <a:ext uri="{FF2B5EF4-FFF2-40B4-BE49-F238E27FC236}">
                <a16:creationId xmlns:a16="http://schemas.microsoft.com/office/drawing/2014/main" xmlns="" id="{E26AAB5C-C299-4A8D-B80C-1E2611E88325}"/>
              </a:ext>
            </a:extLst>
          </p:cNvPr>
          <p:cNvSpPr txBox="1"/>
          <p:nvPr/>
        </p:nvSpPr>
        <p:spPr>
          <a:xfrm>
            <a:off x="6288505" y="896476"/>
            <a:ext cx="27432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1C1F28"/>
                </a:solidFill>
                <a:latin typeface="Relwey"/>
              </a:rPr>
              <a:t>Contact Us:</a:t>
            </a:r>
          </a:p>
          <a:p>
            <a:endParaRPr lang="en-US" sz="1200" b="1" dirty="0">
              <a:solidFill>
                <a:srgbClr val="1C1F28"/>
              </a:solidFill>
              <a:latin typeface="Relwey"/>
            </a:endParaRPr>
          </a:p>
        </p:txBody>
      </p:sp>
      <p:sp>
        <p:nvSpPr>
          <p:cNvPr id="17" name="Rectangle 16">
            <a:extLst>
              <a:ext uri="{FF2B5EF4-FFF2-40B4-BE49-F238E27FC236}">
                <a16:creationId xmlns:a16="http://schemas.microsoft.com/office/drawing/2014/main" xmlns="" id="{DF01267B-E4EB-49F8-B7F9-1B3287FBB1DA}"/>
              </a:ext>
            </a:extLst>
          </p:cNvPr>
          <p:cNvSpPr/>
          <p:nvPr/>
        </p:nvSpPr>
        <p:spPr>
          <a:xfrm>
            <a:off x="6816893" y="1763399"/>
            <a:ext cx="2214812" cy="267765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indent="0" algn="l"/>
            <a:r>
              <a:rPr lang="en-US" sz="1200" b="1" dirty="0">
                <a:solidFill>
                  <a:srgbClr val="1C1F28"/>
                </a:solidFill>
                <a:latin typeface="Relwey"/>
                <a:ea typeface="Roboto" pitchFamily="2" charset="0"/>
                <a:cs typeface="Avenir Next Heavy"/>
              </a:rPr>
              <a:t>Address: </a:t>
            </a:r>
          </a:p>
          <a:p>
            <a:pPr lvl="2" indent="0" algn="l"/>
            <a:r>
              <a:rPr lang="en-US" sz="1200" b="1" dirty="0">
                <a:solidFill>
                  <a:srgbClr val="1C1F28"/>
                </a:solidFill>
                <a:latin typeface="Relwey"/>
                <a:ea typeface="Roboto" pitchFamily="2" charset="0"/>
                <a:cs typeface="Avenir Next Heavy"/>
              </a:rPr>
              <a:t>INDIA:</a:t>
            </a:r>
          </a:p>
          <a:p>
            <a:pPr lvl="2" indent="0" algn="l"/>
            <a:r>
              <a:rPr lang="en-US" sz="1200" b="1" dirty="0">
                <a:solidFill>
                  <a:srgbClr val="1C1F28"/>
                </a:solidFill>
                <a:latin typeface="Relwey"/>
                <a:ea typeface="Roboto" pitchFamily="2" charset="0"/>
                <a:cs typeface="Avenir Next Heavy"/>
                <a:sym typeface="Avenir Next Heavy"/>
              </a:rPr>
              <a:t>3rd Floor, OCAC Tower Acharya Vihar,</a:t>
            </a:r>
            <a:r>
              <a:rPr lang="en-US" sz="1200" b="1" dirty="0">
                <a:latin typeface="Relwey"/>
                <a:ea typeface="Roboto" pitchFamily="2" charset="0"/>
                <a:cs typeface="Avenir Next Heavy"/>
              </a:rPr>
              <a:t/>
            </a:r>
            <a:br>
              <a:rPr lang="en-US" sz="1200" b="1" dirty="0">
                <a:latin typeface="Relwey"/>
                <a:ea typeface="Roboto" pitchFamily="2" charset="0"/>
                <a:cs typeface="Avenir Next Heavy"/>
              </a:rPr>
            </a:br>
            <a:r>
              <a:rPr lang="en-US" sz="1200" b="1" dirty="0">
                <a:solidFill>
                  <a:srgbClr val="1C1F28"/>
                </a:solidFill>
                <a:latin typeface="Relwey"/>
                <a:ea typeface="Roboto" pitchFamily="2" charset="0"/>
                <a:cs typeface="Avenir Next Heavy"/>
                <a:sym typeface="Avenir Next Heavy"/>
              </a:rPr>
              <a:t>Bhubaneswar – 751013, Odisha, INDIA</a:t>
            </a:r>
            <a:endParaRPr lang="en-US" sz="1200" b="1" dirty="0">
              <a:solidFill>
                <a:srgbClr val="1C1F28"/>
              </a:solidFill>
              <a:latin typeface="Relwey"/>
            </a:endParaRPr>
          </a:p>
          <a:p>
            <a:pPr lvl="2" indent="0" algn="l"/>
            <a:endParaRPr lang="en-US" sz="1200" b="1" dirty="0">
              <a:solidFill>
                <a:srgbClr val="1C1F28"/>
              </a:solidFill>
              <a:latin typeface="Relwey"/>
            </a:endParaRPr>
          </a:p>
          <a:p>
            <a:pPr lvl="2" indent="0" algn="l"/>
            <a:r>
              <a:rPr lang="en-US" sz="1200" b="1" dirty="0">
                <a:solidFill>
                  <a:srgbClr val="1C1F28"/>
                </a:solidFill>
                <a:latin typeface="Raleway"/>
              </a:rPr>
              <a:t>DUBAI:</a:t>
            </a:r>
            <a:r>
              <a:rPr lang="en-US" sz="1200" b="1" dirty="0">
                <a:latin typeface="Raleway"/>
              </a:rPr>
              <a:t/>
            </a:r>
            <a:br>
              <a:rPr lang="en-US" sz="1200" b="1" dirty="0">
                <a:latin typeface="Raleway"/>
              </a:rPr>
            </a:br>
            <a:r>
              <a:rPr lang="en-US" sz="1200" b="1" dirty="0">
                <a:solidFill>
                  <a:srgbClr val="1C1F28"/>
                </a:solidFill>
                <a:latin typeface="Raleway"/>
              </a:rPr>
              <a:t>Centroxy Solution FZCO</a:t>
            </a:r>
            <a:r>
              <a:rPr lang="en-US" sz="1200" b="1" dirty="0">
                <a:latin typeface="Raleway"/>
              </a:rPr>
              <a:t/>
            </a:r>
            <a:br>
              <a:rPr lang="en-US" sz="1200" b="1" dirty="0">
                <a:latin typeface="Raleway"/>
              </a:rPr>
            </a:br>
            <a:r>
              <a:rPr lang="en-US" sz="1200" b="1" dirty="0">
                <a:solidFill>
                  <a:srgbClr val="1C1F28"/>
                </a:solidFill>
                <a:latin typeface="Raleway"/>
              </a:rPr>
              <a:t>Dubai Airport Free Zone 3W, G016</a:t>
            </a:r>
            <a:r>
              <a:rPr lang="en-US" sz="1200" b="1" dirty="0">
                <a:latin typeface="Raleway"/>
              </a:rPr>
              <a:t/>
            </a:r>
            <a:br>
              <a:rPr lang="en-US" sz="1200" b="1" dirty="0">
                <a:latin typeface="Raleway"/>
              </a:rPr>
            </a:br>
            <a:r>
              <a:rPr lang="en-US" sz="1200" b="1" dirty="0">
                <a:solidFill>
                  <a:srgbClr val="1C1F28"/>
                </a:solidFill>
                <a:latin typeface="Raleway"/>
              </a:rPr>
              <a:t>P.O. Box 371604, Dubai – UAE</a:t>
            </a:r>
          </a:p>
          <a:p>
            <a:pPr lvl="2"/>
            <a:r>
              <a:rPr lang="en-US" sz="1200" b="1" dirty="0">
                <a:latin typeface="Raleway"/>
              </a:rPr>
              <a:t>Dubai: +971-501735957</a:t>
            </a:r>
          </a:p>
        </p:txBody>
      </p:sp>
      <p:sp>
        <p:nvSpPr>
          <p:cNvPr id="20" name="TextBox 6">
            <a:extLst>
              <a:ext uri="{FF2B5EF4-FFF2-40B4-BE49-F238E27FC236}">
                <a16:creationId xmlns:a16="http://schemas.microsoft.com/office/drawing/2014/main" xmlns="" id="{5F3BC8F7-969F-42C4-B87D-D5401B152C74}"/>
              </a:ext>
            </a:extLst>
          </p:cNvPr>
          <p:cNvSpPr txBox="1"/>
          <p:nvPr/>
        </p:nvSpPr>
        <p:spPr>
          <a:xfrm>
            <a:off x="6338637" y="1378132"/>
            <a:ext cx="26386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1C1F28"/>
                </a:solidFill>
                <a:latin typeface="Relwey"/>
              </a:rPr>
              <a:t>Phone: US: +1-(908) 857-0100​</a:t>
            </a:r>
            <a:r>
              <a:rPr lang="en-US" sz="1200" b="1" dirty="0">
                <a:latin typeface="Relwey"/>
              </a:rPr>
              <a:t/>
            </a:r>
            <a:br>
              <a:rPr lang="en-US" sz="1200" b="1" dirty="0">
                <a:latin typeface="Relwey"/>
              </a:rPr>
            </a:br>
            <a:r>
              <a:rPr lang="en-US" sz="1200" b="1" dirty="0">
                <a:solidFill>
                  <a:srgbClr val="1C1F28"/>
                </a:solidFill>
                <a:latin typeface="Relwey"/>
              </a:rPr>
              <a:t>India: +91 9339898121​</a:t>
            </a:r>
          </a:p>
          <a:p>
            <a:endParaRPr lang="en-US" sz="1200" b="1" dirty="0">
              <a:solidFill>
                <a:srgbClr val="1C1F28"/>
              </a:solidFill>
              <a:latin typeface="Relwey"/>
            </a:endParaRPr>
          </a:p>
          <a:p>
            <a:endParaRPr lang="en-US" sz="1200" b="1" dirty="0">
              <a:solidFill>
                <a:srgbClr val="1C1F28"/>
              </a:solidFill>
              <a:latin typeface="Relwey"/>
            </a:endParaRPr>
          </a:p>
        </p:txBody>
      </p:sp>
      <p:sp>
        <p:nvSpPr>
          <p:cNvPr id="21" name="TextBox 7">
            <a:extLst>
              <a:ext uri="{FF2B5EF4-FFF2-40B4-BE49-F238E27FC236}">
                <a16:creationId xmlns:a16="http://schemas.microsoft.com/office/drawing/2014/main" xmlns="" id="{41395434-2A60-44B6-B93A-C73C0509803C}"/>
              </a:ext>
            </a:extLst>
          </p:cNvPr>
          <p:cNvSpPr txBox="1"/>
          <p:nvPr/>
        </p:nvSpPr>
        <p:spPr>
          <a:xfrm>
            <a:off x="6338637" y="1156669"/>
            <a:ext cx="242436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1C1F28"/>
                </a:solidFill>
                <a:latin typeface="Relwey"/>
              </a:rPr>
              <a:t>Email: </a:t>
            </a:r>
            <a:r>
              <a:rPr lang="en-US" sz="1200" b="1" dirty="0">
                <a:solidFill>
                  <a:srgbClr val="1C1F28"/>
                </a:solidFill>
                <a:latin typeface="Relwey"/>
                <a:ea typeface="Roboto" pitchFamily="2" charset="0"/>
                <a:cs typeface="Avenir Next Heavy"/>
                <a:sym typeface="Avenir Next Heavy"/>
              </a:rPr>
              <a:t> hello@centroxy.com</a:t>
            </a:r>
            <a:endParaRPr lang="en-US" sz="1200" b="1" dirty="0">
              <a:solidFill>
                <a:srgbClr val="1C1F28"/>
              </a:solidFill>
              <a:latin typeface="Relwey"/>
            </a:endParaRPr>
          </a:p>
          <a:p>
            <a:endParaRPr lang="en-US" sz="1200" b="1" dirty="0">
              <a:solidFill>
                <a:srgbClr val="1C1F28"/>
              </a:solidFill>
              <a:latin typeface="Relwey"/>
            </a:endParaRPr>
          </a:p>
        </p:txBody>
      </p:sp>
      <p:sp>
        <p:nvSpPr>
          <p:cNvPr id="22" name="TextBox 21">
            <a:extLst>
              <a:ext uri="{FF2B5EF4-FFF2-40B4-BE49-F238E27FC236}">
                <a16:creationId xmlns:a16="http://schemas.microsoft.com/office/drawing/2014/main" xmlns="" id="{B9FDF34B-6EAB-47FB-91A6-B530A0BAA26E}"/>
              </a:ext>
            </a:extLst>
          </p:cNvPr>
          <p:cNvSpPr txBox="1"/>
          <p:nvPr/>
        </p:nvSpPr>
        <p:spPr>
          <a:xfrm>
            <a:off x="7387868" y="4874518"/>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23" name="Picture 1">
            <a:extLst>
              <a:ext uri="{FF2B5EF4-FFF2-40B4-BE49-F238E27FC236}">
                <a16:creationId xmlns:a16="http://schemas.microsoft.com/office/drawing/2014/main" xmlns="" id="{BD6977A3-D048-4CC0-A0C6-DAB52E132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614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457200" y="605600"/>
            <a:ext cx="5640900" cy="546919"/>
          </a:xfrm>
          <a:prstGeom prst="rect">
            <a:avLst/>
          </a:prstGeom>
        </p:spPr>
        <p:txBody>
          <a:bodyPr spcFirstLastPara="1" wrap="square" lIns="0" tIns="0" rIns="0" bIns="0" anchor="t" anchorCtr="0">
            <a:noAutofit/>
          </a:bodyPr>
          <a:lstStyle/>
          <a:p>
            <a:r>
              <a:rPr lang="en" sz="3600" b="1" dirty="0">
                <a:solidFill>
                  <a:schemeClr val="accent2">
                    <a:lumMod val="75000"/>
                  </a:schemeClr>
                </a:solidFill>
              </a:rPr>
              <a:t>Who We Are...</a:t>
            </a: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48" name="Google Shape;348;p13"/>
          <p:cNvGrpSpPr/>
          <p:nvPr/>
        </p:nvGrpSpPr>
        <p:grpSpPr>
          <a:xfrm>
            <a:off x="6056647" y="380988"/>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 Placeholder 1"/>
          <p:cNvSpPr>
            <a:spLocks noGrp="1"/>
          </p:cNvSpPr>
          <p:nvPr>
            <p:ph type="body" idx="1"/>
          </p:nvPr>
        </p:nvSpPr>
        <p:spPr>
          <a:xfrm>
            <a:off x="215257" y="1549114"/>
            <a:ext cx="6291831" cy="3435636"/>
          </a:xfrm>
        </p:spPr>
        <p:txBody>
          <a:bodyPr/>
          <a:lstStyle/>
          <a:p>
            <a:pPr algn="just">
              <a:buFont typeface="Wingdings" panose="05000000000000000000" pitchFamily="2" charset="2"/>
              <a:buChar char="Ø"/>
            </a:pPr>
            <a:r>
              <a:rPr lang="en-US" sz="1600" spc="-15" dirty="0">
                <a:latin typeface="Calibri" panose="020F0502020204030204" pitchFamily="34" charset="0"/>
                <a:cs typeface="Calibri" panose="020F0502020204030204" pitchFamily="34" charset="0"/>
              </a:rPr>
              <a:t>We </a:t>
            </a:r>
            <a:r>
              <a:rPr lang="en-US" sz="1600" spc="-5" dirty="0">
                <a:latin typeface="Calibri" panose="020F0502020204030204" pitchFamily="34" charset="0"/>
                <a:cs typeface="Calibri" panose="020F0502020204030204" pitchFamily="34" charset="0"/>
              </a:rPr>
              <a:t>are IT Solutions, Consulting and </a:t>
            </a:r>
            <a:r>
              <a:rPr lang="en-US" sz="1600" spc="-50" dirty="0">
                <a:latin typeface="Calibri" panose="020F0502020204030204" pitchFamily="34" charset="0"/>
                <a:cs typeface="Calibri" panose="020F0502020204030204" pitchFamily="34" charset="0"/>
              </a:rPr>
              <a:t>Services  </a:t>
            </a:r>
            <a:r>
              <a:rPr lang="en-US" sz="1600" spc="-5" dirty="0">
                <a:latin typeface="Calibri" panose="020F0502020204030204" pitchFamily="34" charset="0"/>
                <a:cs typeface="Calibri" panose="020F0502020204030204" pitchFamily="34" charset="0"/>
              </a:rPr>
              <a:t>organization specialized </a:t>
            </a:r>
            <a:r>
              <a:rPr lang="en-US" sz="1600" spc="-10" dirty="0">
                <a:latin typeface="Calibri" panose="020F0502020204030204" pitchFamily="34" charset="0"/>
                <a:cs typeface="Calibri" panose="020F0502020204030204" pitchFamily="34" charset="0"/>
              </a:rPr>
              <a:t>in </a:t>
            </a:r>
            <a:r>
              <a:rPr lang="en-US" sz="1600" spc="-5" dirty="0">
                <a:latin typeface="Calibri" panose="020F0502020204030204" pitchFamily="34" charset="0"/>
                <a:cs typeface="Calibri" panose="020F0502020204030204" pitchFamily="34" charset="0"/>
              </a:rPr>
              <a:t>providing  customized, end-to-end IT solutions that</a:t>
            </a:r>
            <a:r>
              <a:rPr lang="en-US" sz="1600" spc="260" dirty="0">
                <a:latin typeface="Calibri" panose="020F0502020204030204" pitchFamily="34" charset="0"/>
                <a:cs typeface="Calibri" panose="020F0502020204030204" pitchFamily="34" charset="0"/>
              </a:rPr>
              <a:t> </a:t>
            </a:r>
            <a:r>
              <a:rPr lang="en-US" sz="1600" spc="-5" dirty="0">
                <a:latin typeface="Calibri" panose="020F0502020204030204" pitchFamily="34" charset="0"/>
                <a:cs typeface="Calibri" panose="020F0502020204030204" pitchFamily="34" charset="0"/>
              </a:rPr>
              <a:t>achieve business success, leveraging leading  technologies </a:t>
            </a:r>
            <a:r>
              <a:rPr lang="en-US" sz="1600" dirty="0">
                <a:latin typeface="Calibri" panose="020F0502020204030204" pitchFamily="34" charset="0"/>
                <a:cs typeface="Calibri" panose="020F0502020204030204" pitchFamily="34" charset="0"/>
              </a:rPr>
              <a:t>in </a:t>
            </a:r>
            <a:r>
              <a:rPr lang="en-US" sz="1600" spc="-5" dirty="0">
                <a:latin typeface="Calibri" panose="020F0502020204030204" pitchFamily="34" charset="0"/>
                <a:cs typeface="Calibri" panose="020F0502020204030204" pitchFamily="34" charset="0"/>
              </a:rPr>
              <a:t>a global delivery model. In  addition to the excellent service capabilities that  have been acknowledged </a:t>
            </a:r>
            <a:r>
              <a:rPr lang="en-US" sz="1600" dirty="0">
                <a:latin typeface="Calibri" panose="020F0502020204030204" pitchFamily="34" charset="0"/>
                <a:cs typeface="Calibri" panose="020F0502020204030204" pitchFamily="34" charset="0"/>
              </a:rPr>
              <a:t>by </a:t>
            </a:r>
            <a:r>
              <a:rPr lang="en-US" sz="1600" spc="-5" dirty="0">
                <a:latin typeface="Calibri" panose="020F0502020204030204" pitchFamily="34" charset="0"/>
                <a:cs typeface="Calibri" panose="020F0502020204030204" pitchFamily="34" charset="0"/>
              </a:rPr>
              <a:t>clients’ time and  again, our real differentiator lies </a:t>
            </a:r>
            <a:r>
              <a:rPr lang="en-US" sz="1600" dirty="0">
                <a:latin typeface="Calibri" panose="020F0502020204030204" pitchFamily="34" charset="0"/>
                <a:cs typeface="Calibri" panose="020F0502020204030204" pitchFamily="34" charset="0"/>
              </a:rPr>
              <a:t>in </a:t>
            </a:r>
            <a:r>
              <a:rPr lang="en-US" sz="1600" spc="-5" dirty="0">
                <a:latin typeface="Calibri" panose="020F0502020204030204" pitchFamily="34" charset="0"/>
                <a:cs typeface="Calibri" panose="020F0502020204030204" pitchFamily="34" charset="0"/>
              </a:rPr>
              <a:t>our culture  and value system.</a:t>
            </a:r>
            <a:endParaRPr lang="en-US" sz="16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US" sz="1600" spc="-15" dirty="0">
                <a:latin typeface="Calibri" panose="020F0502020204030204" pitchFamily="34" charset="0"/>
                <a:cs typeface="Calibri" panose="020F0502020204030204" pitchFamily="34" charset="0"/>
              </a:rPr>
              <a:t>We </a:t>
            </a:r>
            <a:r>
              <a:rPr lang="en-US" sz="1600" spc="-5" dirty="0">
                <a:latin typeface="Calibri" panose="020F0502020204030204" pitchFamily="34" charset="0"/>
                <a:cs typeface="Calibri" panose="020F0502020204030204" pitchFamily="34" charset="0"/>
              </a:rPr>
              <a:t>constantly strive </a:t>
            </a:r>
            <a:r>
              <a:rPr lang="en-US" sz="1600" dirty="0">
                <a:latin typeface="Calibri" panose="020F0502020204030204" pitchFamily="34" charset="0"/>
                <a:cs typeface="Calibri" panose="020F0502020204030204" pitchFamily="34" charset="0"/>
              </a:rPr>
              <a:t>in </a:t>
            </a:r>
            <a:r>
              <a:rPr lang="en-US" sz="1600" spc="-5" dirty="0">
                <a:latin typeface="Calibri" panose="020F0502020204030204" pitchFamily="34" charset="0"/>
                <a:cs typeface="Calibri" panose="020F0502020204030204" pitchFamily="34" charset="0"/>
              </a:rPr>
              <a:t>providing better </a:t>
            </a:r>
            <a:r>
              <a:rPr lang="en-US" sz="1600" spc="-55" dirty="0">
                <a:latin typeface="Calibri" panose="020F0502020204030204" pitchFamily="34" charset="0"/>
                <a:cs typeface="Calibri" panose="020F0502020204030204" pitchFamily="34" charset="0"/>
              </a:rPr>
              <a:t>quality  </a:t>
            </a:r>
            <a:r>
              <a:rPr lang="en-US" sz="1600" spc="-5" dirty="0">
                <a:latin typeface="Calibri" panose="020F0502020204030204" pitchFamily="34" charset="0"/>
                <a:cs typeface="Calibri" panose="020F0502020204030204" pitchFamily="34" charset="0"/>
              </a:rPr>
              <a:t>services and, </a:t>
            </a:r>
            <a:r>
              <a:rPr lang="en-US" sz="1600" dirty="0">
                <a:latin typeface="Calibri" panose="020F0502020204030204" pitchFamily="34" charset="0"/>
                <a:cs typeface="Calibri" panose="020F0502020204030204" pitchFamily="34" charset="0"/>
              </a:rPr>
              <a:t>in </a:t>
            </a:r>
            <a:r>
              <a:rPr lang="en-US" sz="1600" spc="-5" dirty="0">
                <a:latin typeface="Calibri" panose="020F0502020204030204" pitchFamily="34" charset="0"/>
                <a:cs typeface="Calibri" panose="020F0502020204030204" pitchFamily="34" charset="0"/>
              </a:rPr>
              <a:t>due course, become seamless  extensions of clients’ teams, delivering clear  competitive advantage beyond traditional </a:t>
            </a:r>
            <a:r>
              <a:rPr lang="en-US" sz="1600" dirty="0">
                <a:latin typeface="Calibri" panose="020F0502020204030204" pitchFamily="34" charset="0"/>
                <a:cs typeface="Calibri" panose="020F0502020204030204" pitchFamily="34" charset="0"/>
              </a:rPr>
              <a:t>cost  </a:t>
            </a:r>
            <a:r>
              <a:rPr lang="en-US" sz="1600" spc="-5" dirty="0">
                <a:latin typeface="Calibri" panose="020F0502020204030204" pitchFamily="34" charset="0"/>
                <a:cs typeface="Calibri" panose="020F0502020204030204" pitchFamily="34" charset="0"/>
              </a:rPr>
              <a:t>efficiencies. </a:t>
            </a:r>
            <a:r>
              <a:rPr lang="en-US" sz="1600" spc="-15" dirty="0">
                <a:latin typeface="Calibri" panose="020F0502020204030204" pitchFamily="34" charset="0"/>
                <a:cs typeface="Calibri" panose="020F0502020204030204" pitchFamily="34" charset="0"/>
              </a:rPr>
              <a:t>We </a:t>
            </a:r>
            <a:r>
              <a:rPr lang="en-US" sz="1600" spc="-5" dirty="0">
                <a:latin typeface="Calibri" panose="020F0502020204030204" pitchFamily="34" charset="0"/>
                <a:cs typeface="Calibri" panose="020F0502020204030204" pitchFamily="34" charset="0"/>
              </a:rPr>
              <a:t>propel our clients forward </a:t>
            </a:r>
            <a:r>
              <a:rPr lang="en-US" sz="1600" spc="5" dirty="0">
                <a:latin typeface="Calibri" panose="020F0502020204030204" pitchFamily="34" charset="0"/>
                <a:cs typeface="Calibri" panose="020F0502020204030204" pitchFamily="34" charset="0"/>
              </a:rPr>
              <a:t>by  </a:t>
            </a:r>
            <a:r>
              <a:rPr lang="en-US" sz="1600" spc="-5" dirty="0">
                <a:latin typeface="Calibri" panose="020F0502020204030204" pitchFamily="34" charset="0"/>
                <a:cs typeface="Calibri" panose="020F0502020204030204" pitchFamily="34" charset="0"/>
              </a:rPr>
              <a:t>enabling superior operational performance and  </a:t>
            </a:r>
            <a:r>
              <a:rPr lang="en-US" sz="1600" spc="-15" dirty="0">
                <a:latin typeface="Calibri" panose="020F0502020204030204" pitchFamily="34" charset="0"/>
                <a:cs typeface="Calibri" panose="020F0502020204030204" pitchFamily="34" charset="0"/>
              </a:rPr>
              <a:t>we </a:t>
            </a:r>
            <a:r>
              <a:rPr lang="en-US" sz="1600" spc="-5" dirty="0">
                <a:latin typeface="Calibri" panose="020F0502020204030204" pitchFamily="34" charset="0"/>
                <a:cs typeface="Calibri" panose="020F0502020204030204" pitchFamily="34" charset="0"/>
              </a:rPr>
              <a:t>work within their existing processes and  industry vocabulary to address targeted  business</a:t>
            </a:r>
            <a:r>
              <a:rPr lang="en-US" sz="1600" spc="-25" dirty="0">
                <a:latin typeface="Calibri" panose="020F0502020204030204" pitchFamily="34" charset="0"/>
                <a:cs typeface="Calibri" panose="020F0502020204030204" pitchFamily="34" charset="0"/>
              </a:rPr>
              <a:t> </a:t>
            </a:r>
            <a:r>
              <a:rPr lang="en-US" sz="1600" spc="-5" dirty="0">
                <a:latin typeface="Calibri" panose="020F0502020204030204" pitchFamily="34" charset="0"/>
                <a:cs typeface="Calibri" panose="020F0502020204030204" pitchFamily="34" charset="0"/>
              </a:rPr>
              <a:t>challenges.</a:t>
            </a:r>
            <a:endParaRPr lang="en-US" sz="20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xmlns="" id="{725F3C64-6A25-42E0-BD8A-3799443AE91A}"/>
              </a:ext>
            </a:extLst>
          </p:cNvPr>
          <p:cNvSpPr txBox="1"/>
          <p:nvPr/>
        </p:nvSpPr>
        <p:spPr>
          <a:xfrm>
            <a:off x="7530303" y="4874518"/>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34" name="Picture 1">
            <a:extLst>
              <a:ext uri="{FF2B5EF4-FFF2-40B4-BE49-F238E27FC236}">
                <a16:creationId xmlns:a16="http://schemas.microsoft.com/office/drawing/2014/main" xmlns="" id="{E0FCAA67-9C76-4C9D-AB54-D6CF8A01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cxnSp>
        <p:nvCxnSpPr>
          <p:cNvPr id="8" name="Connector: Curved 7">
            <a:extLst>
              <a:ext uri="{FF2B5EF4-FFF2-40B4-BE49-F238E27FC236}">
                <a16:creationId xmlns:a16="http://schemas.microsoft.com/office/drawing/2014/main" xmlns="" id="{25785C52-30BF-4056-A102-5CF85AE85625}"/>
              </a:ext>
            </a:extLst>
          </p:cNvPr>
          <p:cNvCxnSpPr/>
          <p:nvPr/>
        </p:nvCxnSpPr>
        <p:spPr>
          <a:xfrm flipH="1">
            <a:off x="998622" y="861263"/>
            <a:ext cx="6906125" cy="3491160"/>
          </a:xfrm>
          <a:prstGeom prst="curvedConnector3">
            <a:avLst/>
          </a:prstGeom>
          <a:ln w="28575">
            <a:solidFill>
              <a:schemeClr val="accent1">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1">
            <a:extLst>
              <a:ext uri="{FF2B5EF4-FFF2-40B4-BE49-F238E27FC236}">
                <a16:creationId xmlns:a16="http://schemas.microsoft.com/office/drawing/2014/main" xmlns="" id="{BE250993-46B2-4C72-B686-C9503715A6D6}"/>
              </a:ext>
            </a:extLst>
          </p:cNvPr>
          <p:cNvSpPr txBox="1"/>
          <p:nvPr/>
        </p:nvSpPr>
        <p:spPr>
          <a:xfrm>
            <a:off x="463215" y="4218070"/>
            <a:ext cx="54743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kern="1200" dirty="0">
                <a:solidFill>
                  <a:srgbClr val="0070C0"/>
                </a:solidFill>
                <a:latin typeface="Calibri"/>
                <a:ea typeface="+mn-ea"/>
                <a:cs typeface="+mn-cs"/>
              </a:rPr>
              <a:t>2016 </a:t>
            </a:r>
            <a:endParaRPr lang="en-US" sz="1200" b="1" kern="1200" dirty="0">
              <a:solidFill>
                <a:srgbClr val="0070C0"/>
              </a:solidFill>
              <a:latin typeface="Calibri"/>
              <a:ea typeface="+mn-ea"/>
              <a:cs typeface="Calibri"/>
            </a:endParaRPr>
          </a:p>
        </p:txBody>
      </p:sp>
      <p:sp>
        <p:nvSpPr>
          <p:cNvPr id="41" name="TextBox 2">
            <a:extLst>
              <a:ext uri="{FF2B5EF4-FFF2-40B4-BE49-F238E27FC236}">
                <a16:creationId xmlns:a16="http://schemas.microsoft.com/office/drawing/2014/main" xmlns="" id="{C6565767-23EF-4736-A9A6-F74A082D9141}"/>
              </a:ext>
            </a:extLst>
          </p:cNvPr>
          <p:cNvSpPr txBox="1"/>
          <p:nvPr/>
        </p:nvSpPr>
        <p:spPr>
          <a:xfrm>
            <a:off x="503322" y="4378492"/>
            <a:ext cx="1319463" cy="6001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b="1" kern="1200" dirty="0">
                <a:solidFill>
                  <a:srgbClr val="11121D"/>
                </a:solidFill>
                <a:latin typeface="Calibri" panose="020F0502020204030204" pitchFamily="34" charset="0"/>
                <a:ea typeface="+mn-ea"/>
                <a:cs typeface="Calibri" panose="020F0502020204030204" pitchFamily="34" charset="0"/>
              </a:rPr>
              <a:t>Was incorporated as a Pvt. Ltd. Company</a:t>
            </a:r>
          </a:p>
        </p:txBody>
      </p:sp>
      <p:pic>
        <p:nvPicPr>
          <p:cNvPr id="10" name="Graphic 10" descr="Lights On">
            <a:extLst>
              <a:ext uri="{FF2B5EF4-FFF2-40B4-BE49-F238E27FC236}">
                <a16:creationId xmlns:a16="http://schemas.microsoft.com/office/drawing/2014/main" xmlns="" id="{8369BA12-41C0-43E0-8AFF-0B560587724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70220" y="3850105"/>
            <a:ext cx="282743" cy="292769"/>
          </a:xfrm>
          <a:prstGeom prst="rect">
            <a:avLst/>
          </a:prstGeom>
        </p:spPr>
      </p:pic>
      <p:pic>
        <p:nvPicPr>
          <p:cNvPr id="43" name="Graphic 10" descr="Lights On">
            <a:extLst>
              <a:ext uri="{FF2B5EF4-FFF2-40B4-BE49-F238E27FC236}">
                <a16:creationId xmlns:a16="http://schemas.microsoft.com/office/drawing/2014/main" xmlns="" id="{9A0EF0AC-6D2C-4CE8-ACF9-489F712DAB9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88404" y="1041733"/>
            <a:ext cx="282743" cy="292769"/>
          </a:xfrm>
          <a:prstGeom prst="rect">
            <a:avLst/>
          </a:prstGeom>
        </p:spPr>
      </p:pic>
      <p:pic>
        <p:nvPicPr>
          <p:cNvPr id="44" name="Graphic 10" descr="Lights On">
            <a:extLst>
              <a:ext uri="{FF2B5EF4-FFF2-40B4-BE49-F238E27FC236}">
                <a16:creationId xmlns:a16="http://schemas.microsoft.com/office/drawing/2014/main" xmlns="" id="{389B7F0D-A91E-46CF-8CD6-C57AEC0F3B7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184982" y="2686049"/>
            <a:ext cx="282743" cy="292769"/>
          </a:xfrm>
          <a:prstGeom prst="rect">
            <a:avLst/>
          </a:prstGeom>
        </p:spPr>
      </p:pic>
      <p:sp>
        <p:nvSpPr>
          <p:cNvPr id="45" name="TextBox 1">
            <a:extLst>
              <a:ext uri="{FF2B5EF4-FFF2-40B4-BE49-F238E27FC236}">
                <a16:creationId xmlns:a16="http://schemas.microsoft.com/office/drawing/2014/main" xmlns="" id="{C5071732-8546-44D1-8C1D-47E35602879B}"/>
              </a:ext>
            </a:extLst>
          </p:cNvPr>
          <p:cNvSpPr txBox="1"/>
          <p:nvPr/>
        </p:nvSpPr>
        <p:spPr>
          <a:xfrm>
            <a:off x="2235317" y="2462353"/>
            <a:ext cx="557464"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0070C0"/>
                </a:solidFill>
                <a:latin typeface="Calibri"/>
                <a:cs typeface="Calibri"/>
              </a:rPr>
              <a:t>2017</a:t>
            </a:r>
            <a:endParaRPr lang="en-US" sz="1200" b="1" dirty="0">
              <a:solidFill>
                <a:srgbClr val="0070C0"/>
              </a:solidFill>
            </a:endParaRPr>
          </a:p>
        </p:txBody>
      </p:sp>
      <p:sp>
        <p:nvSpPr>
          <p:cNvPr id="46" name="TextBox 2">
            <a:extLst>
              <a:ext uri="{FF2B5EF4-FFF2-40B4-BE49-F238E27FC236}">
                <a16:creationId xmlns:a16="http://schemas.microsoft.com/office/drawing/2014/main" xmlns="" id="{842651BC-896A-418F-B21F-10D5B91C05E5}"/>
              </a:ext>
            </a:extLst>
          </p:cNvPr>
          <p:cNvSpPr txBox="1"/>
          <p:nvPr/>
        </p:nvSpPr>
        <p:spPr>
          <a:xfrm>
            <a:off x="1794161" y="2672904"/>
            <a:ext cx="179726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b="1" dirty="0">
                <a:latin typeface="Calibri" panose="020F0502020204030204" pitchFamily="34" charset="0"/>
                <a:cs typeface="Calibri" panose="020F0502020204030204" pitchFamily="34" charset="0"/>
              </a:rPr>
              <a:t>Successfully delivered some big projects. Became a partner of GLUU, a fast-growing IAM software company based out of USA​</a:t>
            </a:r>
          </a:p>
        </p:txBody>
      </p:sp>
      <p:sp>
        <p:nvSpPr>
          <p:cNvPr id="47" name="TextBox 1">
            <a:extLst>
              <a:ext uri="{FF2B5EF4-FFF2-40B4-BE49-F238E27FC236}">
                <a16:creationId xmlns:a16="http://schemas.microsoft.com/office/drawing/2014/main" xmlns="" id="{3F093814-0257-42EA-B38A-56464C48E593}"/>
              </a:ext>
            </a:extLst>
          </p:cNvPr>
          <p:cNvSpPr txBox="1"/>
          <p:nvPr/>
        </p:nvSpPr>
        <p:spPr>
          <a:xfrm>
            <a:off x="4239691" y="2949903"/>
            <a:ext cx="647701"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0070C0"/>
                </a:solidFill>
                <a:latin typeface="Calibri"/>
                <a:cs typeface="Calibri"/>
              </a:rPr>
              <a:t>2018</a:t>
            </a:r>
            <a:endParaRPr lang="en-US" sz="1200" b="1" dirty="0">
              <a:solidFill>
                <a:srgbClr val="0070C0"/>
              </a:solidFill>
            </a:endParaRPr>
          </a:p>
        </p:txBody>
      </p:sp>
      <p:sp>
        <p:nvSpPr>
          <p:cNvPr id="48" name="TextBox 2">
            <a:extLst>
              <a:ext uri="{FF2B5EF4-FFF2-40B4-BE49-F238E27FC236}">
                <a16:creationId xmlns:a16="http://schemas.microsoft.com/office/drawing/2014/main" xmlns="" id="{35E7A7D2-7C42-4C04-B7C1-BBB6F6040170}"/>
              </a:ext>
            </a:extLst>
          </p:cNvPr>
          <p:cNvSpPr txBox="1"/>
          <p:nvPr/>
        </p:nvSpPr>
        <p:spPr>
          <a:xfrm>
            <a:off x="4009523" y="3241099"/>
            <a:ext cx="1329606"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b="1" dirty="0">
                <a:latin typeface="Calibri" panose="020F0502020204030204" pitchFamily="34" charset="0"/>
                <a:cs typeface="Calibri" panose="020F0502020204030204" pitchFamily="34" charset="0"/>
              </a:rPr>
              <a:t>Delivered more than 7 projects of significant size. Company strength grew to more than 15</a:t>
            </a:r>
          </a:p>
        </p:txBody>
      </p:sp>
      <p:sp>
        <p:nvSpPr>
          <p:cNvPr id="49" name="TextBox 1">
            <a:extLst>
              <a:ext uri="{FF2B5EF4-FFF2-40B4-BE49-F238E27FC236}">
                <a16:creationId xmlns:a16="http://schemas.microsoft.com/office/drawing/2014/main" xmlns="" id="{1531A61B-509E-49D4-8898-F7DC04BB8188}"/>
              </a:ext>
            </a:extLst>
          </p:cNvPr>
          <p:cNvSpPr txBox="1"/>
          <p:nvPr/>
        </p:nvSpPr>
        <p:spPr>
          <a:xfrm>
            <a:off x="5927558" y="1210175"/>
            <a:ext cx="577517"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0070C0"/>
                </a:solidFill>
                <a:latin typeface="Calibri"/>
              </a:rPr>
              <a:t>2020</a:t>
            </a:r>
            <a:endParaRPr lang="en-US" sz="1200" b="1" dirty="0">
              <a:solidFill>
                <a:srgbClr val="0070C0"/>
              </a:solidFill>
              <a:latin typeface="Calibri"/>
              <a:cs typeface="Calibri"/>
            </a:endParaRPr>
          </a:p>
        </p:txBody>
      </p:sp>
      <p:sp>
        <p:nvSpPr>
          <p:cNvPr id="50" name="TextBox 2">
            <a:extLst>
              <a:ext uri="{FF2B5EF4-FFF2-40B4-BE49-F238E27FC236}">
                <a16:creationId xmlns:a16="http://schemas.microsoft.com/office/drawing/2014/main" xmlns="" id="{7271C061-0D33-42CD-A3D9-9267CCDA8F49}"/>
              </a:ext>
            </a:extLst>
          </p:cNvPr>
          <p:cNvSpPr txBox="1"/>
          <p:nvPr/>
        </p:nvSpPr>
        <p:spPr>
          <a:xfrm>
            <a:off x="5478946" y="1441798"/>
            <a:ext cx="1928533" cy="178510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100" b="1" kern="1200" dirty="0">
                <a:solidFill>
                  <a:srgbClr val="11121D"/>
                </a:solidFill>
                <a:latin typeface="Calibri" panose="020F0502020204030204" pitchFamily="34" charset="0"/>
                <a:ea typeface="+mn-ea"/>
                <a:cs typeface="Calibri" panose="020F0502020204030204" pitchFamily="34" charset="0"/>
              </a:rPr>
              <a:t>Business was strategically aligned to various verticals with focus on IAM, Cyber Security services like PAM, EndPoint security , BI and app development using low code platform. Won some major deals  from USA, Europe and Middle East. Currently have 85+ team.</a:t>
            </a:r>
            <a:endParaRPr lang="en-US" sz="1100" b="1" dirty="0">
              <a:solidFill>
                <a:srgbClr val="11121D"/>
              </a:solidFill>
              <a:latin typeface="Calibri" panose="020F0502020204030204" pitchFamily="34" charset="0"/>
              <a:cs typeface="Calibri" panose="020F0502020204030204" pitchFamily="34" charset="0"/>
            </a:endParaRPr>
          </a:p>
        </p:txBody>
      </p:sp>
      <p:sp>
        <p:nvSpPr>
          <p:cNvPr id="51" name="TextBox 1">
            <a:extLst>
              <a:ext uri="{FF2B5EF4-FFF2-40B4-BE49-F238E27FC236}">
                <a16:creationId xmlns:a16="http://schemas.microsoft.com/office/drawing/2014/main" xmlns="" id="{73B4DA19-3E6F-4D6A-9E7D-E0D7B4B2A110}"/>
              </a:ext>
            </a:extLst>
          </p:cNvPr>
          <p:cNvSpPr txBox="1"/>
          <p:nvPr/>
        </p:nvSpPr>
        <p:spPr>
          <a:xfrm>
            <a:off x="7601951" y="558467"/>
            <a:ext cx="112896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rgbClr val="0070C0"/>
                </a:solidFill>
                <a:latin typeface="Calibri"/>
                <a:cs typeface="Calibri"/>
              </a:rPr>
              <a:t>2024</a:t>
            </a:r>
          </a:p>
        </p:txBody>
      </p:sp>
      <p:sp>
        <p:nvSpPr>
          <p:cNvPr id="52" name="TextBox 1">
            <a:extLst>
              <a:ext uri="{FF2B5EF4-FFF2-40B4-BE49-F238E27FC236}">
                <a16:creationId xmlns:a16="http://schemas.microsoft.com/office/drawing/2014/main" xmlns="" id="{8A4D2671-C8BF-4C0C-9682-96C225F0AA31}"/>
              </a:ext>
            </a:extLst>
          </p:cNvPr>
          <p:cNvSpPr txBox="1"/>
          <p:nvPr/>
        </p:nvSpPr>
        <p:spPr>
          <a:xfrm>
            <a:off x="7638044" y="952038"/>
            <a:ext cx="1258481"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b="1" kern="1200" dirty="0">
                <a:solidFill>
                  <a:srgbClr val="11121D"/>
                </a:solidFill>
                <a:latin typeface="Calibri" panose="020F0502020204030204" pitchFamily="34" charset="0"/>
                <a:ea typeface="+mn-ea"/>
                <a:cs typeface="Calibri" panose="020F0502020204030204" pitchFamily="34" charset="0"/>
              </a:rPr>
              <a:t>We target to reach a turnover of 15 Million USD focusing on technologies serving the earmark technology areas  </a:t>
            </a:r>
            <a:endParaRPr lang="ru-RU" sz="1100" b="1" kern="1200" dirty="0">
              <a:solidFill>
                <a:srgbClr val="11121D"/>
              </a:solidFill>
              <a:latin typeface="Calibri" panose="020F0502020204030204" pitchFamily="34" charset="0"/>
              <a:ea typeface="+mn-ea"/>
              <a:cs typeface="Calibri" panose="020F0502020204030204" pitchFamily="34" charset="0"/>
            </a:endParaRPr>
          </a:p>
        </p:txBody>
      </p:sp>
      <p:sp>
        <p:nvSpPr>
          <p:cNvPr id="11" name="Google Shape;379;p14">
            <a:extLst>
              <a:ext uri="{FF2B5EF4-FFF2-40B4-BE49-F238E27FC236}">
                <a16:creationId xmlns:a16="http://schemas.microsoft.com/office/drawing/2014/main" xmlns="" id="{72B8CB5A-F609-4489-8674-220A77199B05}"/>
              </a:ext>
            </a:extLst>
          </p:cNvPr>
          <p:cNvSpPr txBox="1">
            <a:spLocks/>
          </p:cNvSpPr>
          <p:nvPr/>
        </p:nvSpPr>
        <p:spPr>
          <a:xfrm>
            <a:off x="114300" y="129622"/>
            <a:ext cx="4343700" cy="832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 sz="3200" b="1" dirty="0">
                <a:solidFill>
                  <a:schemeClr val="accent2">
                    <a:lumMod val="75000"/>
                  </a:schemeClr>
                </a:solidFill>
              </a:rPr>
              <a:t>Our Journey..</a:t>
            </a:r>
          </a:p>
        </p:txBody>
      </p:sp>
      <p:sp>
        <p:nvSpPr>
          <p:cNvPr id="18" name="TextBox 17">
            <a:extLst>
              <a:ext uri="{FF2B5EF4-FFF2-40B4-BE49-F238E27FC236}">
                <a16:creationId xmlns:a16="http://schemas.microsoft.com/office/drawing/2014/main" xmlns="" id="{0190808A-CF19-43C1-BF63-55D0B1249CF6}"/>
              </a:ext>
            </a:extLst>
          </p:cNvPr>
          <p:cNvSpPr txBox="1"/>
          <p:nvPr/>
        </p:nvSpPr>
        <p:spPr>
          <a:xfrm>
            <a:off x="7501763" y="4853232"/>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19" name="Picture 1">
            <a:extLst>
              <a:ext uri="{FF2B5EF4-FFF2-40B4-BE49-F238E27FC236}">
                <a16:creationId xmlns:a16="http://schemas.microsoft.com/office/drawing/2014/main" xmlns="" id="{BB840E7E-8F71-49AF-934C-0FCF281431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181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379;p14">
            <a:extLst>
              <a:ext uri="{FF2B5EF4-FFF2-40B4-BE49-F238E27FC236}">
                <a16:creationId xmlns:a16="http://schemas.microsoft.com/office/drawing/2014/main" xmlns="" id="{72B8CB5A-F609-4489-8674-220A77199B05}"/>
              </a:ext>
            </a:extLst>
          </p:cNvPr>
          <p:cNvSpPr txBox="1">
            <a:spLocks/>
          </p:cNvSpPr>
          <p:nvPr/>
        </p:nvSpPr>
        <p:spPr>
          <a:xfrm>
            <a:off x="114299" y="129622"/>
            <a:ext cx="5237757" cy="832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 sz="3200" b="1" dirty="0">
                <a:solidFill>
                  <a:schemeClr val="accent2">
                    <a:lumMod val="75000"/>
                  </a:schemeClr>
                </a:solidFill>
              </a:rPr>
              <a:t>IT Services</a:t>
            </a:r>
          </a:p>
        </p:txBody>
      </p:sp>
      <p:grpSp>
        <p:nvGrpSpPr>
          <p:cNvPr id="27" name="Group 26"/>
          <p:cNvGrpSpPr/>
          <p:nvPr/>
        </p:nvGrpSpPr>
        <p:grpSpPr>
          <a:xfrm>
            <a:off x="0" y="546022"/>
            <a:ext cx="9144001" cy="4041693"/>
            <a:chOff x="292005" y="1530194"/>
            <a:chExt cx="10630083" cy="5113063"/>
          </a:xfrm>
        </p:grpSpPr>
        <p:sp>
          <p:nvSpPr>
            <p:cNvPr id="28" name="TextBox 27"/>
            <p:cNvSpPr txBox="1"/>
            <p:nvPr/>
          </p:nvSpPr>
          <p:spPr>
            <a:xfrm>
              <a:off x="3172097" y="1530194"/>
              <a:ext cx="2581289" cy="2530852"/>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Data Services</a:t>
              </a:r>
            </a:p>
            <a:p>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We are constantly focused on designing and delivering the next generation applications and digital experiences for our customers. We specialize in Big Data &amp; Business Analytics using </a:t>
              </a:r>
              <a:r>
                <a:rPr lang="en-US" sz="1200" dirty="0">
                  <a:solidFill>
                    <a:srgbClr val="3A3F50"/>
                  </a:solidFill>
                  <a:latin typeface="Calibri" panose="020F0502020204030204" pitchFamily="34" charset="0"/>
                  <a:cs typeface="Calibri" panose="020F0502020204030204" pitchFamily="34" charset="0"/>
                </a:rPr>
                <a:t>AbInitio,SSAS, SSIS, SSRS,  Power BI, Tableau, QlikView.</a:t>
              </a:r>
              <a:endParaRPr lang="en-US" sz="1200" dirty="0">
                <a:latin typeface="Calibri" panose="020F0502020204030204" pitchFamily="34" charset="0"/>
                <a:cs typeface="Calibri" panose="020F0502020204030204" pitchFamily="34" charset="0"/>
              </a:endParaRPr>
            </a:p>
          </p:txBody>
        </p:sp>
        <p:sp>
          <p:nvSpPr>
            <p:cNvPr id="29" name="TextBox 28"/>
            <p:cNvSpPr txBox="1"/>
            <p:nvPr/>
          </p:nvSpPr>
          <p:spPr>
            <a:xfrm>
              <a:off x="457080" y="3489425"/>
              <a:ext cx="2664000" cy="2998087"/>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Cyber Security Services</a:t>
              </a:r>
            </a:p>
            <a:p>
              <a:endParaRPr lang="en-US" sz="1200" dirty="0">
                <a:latin typeface="Calibri" panose="020F0502020204030204" pitchFamily="34" charset="0"/>
                <a:cs typeface="Calibri" panose="020F0502020204030204" pitchFamily="34" charset="0"/>
              </a:endParaRPr>
            </a:p>
            <a:p>
              <a:pPr lvl="1" algn="just"/>
              <a:r>
                <a:rPr lang="en-US" sz="1200" dirty="0">
                  <a:latin typeface="Calibri" panose="020F0502020204030204" pitchFamily="34" charset="0"/>
                  <a:cs typeface="Calibri" panose="020F0502020204030204" pitchFamily="34" charset="0"/>
                </a:rPr>
                <a:t>Centroxy provides a ready to use, secured solution to enterprises which includes Identity Management, Access Management, Single Sign On, Multi factor Authentication, Password-less Authentication, Self Credential Management, API Gateway etc. We use GLUU,Okta,Sailpoint,Saviyint.</a:t>
              </a:r>
            </a:p>
          </p:txBody>
        </p:sp>
        <p:sp>
          <p:nvSpPr>
            <p:cNvPr id="30" name="TextBox 29"/>
            <p:cNvSpPr txBox="1"/>
            <p:nvPr/>
          </p:nvSpPr>
          <p:spPr>
            <a:xfrm>
              <a:off x="8595230" y="1530194"/>
              <a:ext cx="2282594" cy="3153831"/>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Application Development &amp; Support</a:t>
              </a:r>
            </a:p>
            <a:p>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Specialize in web development services. Our web development services are high-performing, feature-packed and digitally transformative, designed to be user-friendly, fully functional &amp; very secure.</a:t>
              </a:r>
            </a:p>
          </p:txBody>
        </p:sp>
        <p:pic>
          <p:nvPicPr>
            <p:cNvPr id="31" name="Picture 30"/>
            <p:cNvPicPr>
              <a:picLocks noChangeAspect="1"/>
            </p:cNvPicPr>
            <p:nvPr/>
          </p:nvPicPr>
          <p:blipFill>
            <a:blip r:embed="rId3">
              <a:clrChange>
                <a:clrFrom>
                  <a:srgbClr val="0E0E0E"/>
                </a:clrFrom>
                <a:clrTo>
                  <a:srgbClr val="0E0E0E">
                    <a:alpha val="0"/>
                  </a:srgbClr>
                </a:clrTo>
              </a:clrChange>
            </a:blip>
            <a:stretch>
              <a:fillRect/>
            </a:stretch>
          </p:blipFill>
          <p:spPr>
            <a:xfrm>
              <a:off x="3267187" y="4377664"/>
              <a:ext cx="2571425" cy="2233060"/>
            </a:xfrm>
            <a:prstGeom prst="rect">
              <a:avLst/>
            </a:prstGeom>
          </p:spPr>
        </p:pic>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8826562" y="4810724"/>
              <a:ext cx="2095526" cy="1800001"/>
            </a:xfrm>
            <a:prstGeom prst="rect">
              <a:avLst/>
            </a:prstGeom>
          </p:spPr>
        </p:pic>
        <p:sp>
          <p:nvSpPr>
            <p:cNvPr id="33" name="TextBox 32"/>
            <p:cNvSpPr txBox="1"/>
            <p:nvPr/>
          </p:nvSpPr>
          <p:spPr>
            <a:xfrm>
              <a:off x="6154999" y="3333681"/>
              <a:ext cx="2525457" cy="3309576"/>
            </a:xfrm>
            <a:prstGeom prst="rect">
              <a:avLst/>
            </a:prstGeom>
            <a:noFill/>
          </p:spPr>
          <p:txBody>
            <a:bodyPr wrap="square" rtlCol="0">
              <a:spAutoFit/>
            </a:bodyPr>
            <a:lstStyle/>
            <a:p>
              <a:pPr algn="ctr"/>
              <a:r>
                <a:rPr lang="en-US" sz="1600" b="1" u="sng" dirty="0">
                  <a:latin typeface="Calibri" panose="020F0502020204030204" pitchFamily="34" charset="0"/>
                  <a:cs typeface="Calibri" panose="020F0502020204030204" pitchFamily="34" charset="0"/>
                </a:rPr>
                <a:t>Low Code Application Development</a:t>
              </a:r>
              <a:endParaRPr lang="en-US" sz="1200" dirty="0">
                <a:latin typeface="Calibri" panose="020F0502020204030204" pitchFamily="34" charset="0"/>
                <a:cs typeface="Calibri" panose="020F0502020204030204" pitchFamily="34" charset="0"/>
              </a:endParaRPr>
            </a:p>
            <a:p>
              <a:pPr algn="ctr"/>
              <a:endParaRPr lang="en-US" sz="1200"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Innovative apps are made when you have the right application development practices in place. Centroxy empowers you and your team to turn big ideas into enterprise-grade apps in less time and with less resources using low code application development using tools like Mendix &amp; Out systems.</a:t>
              </a:r>
              <a:endParaRPr lang="en-US" sz="1100" dirty="0">
                <a:latin typeface="Calibri" panose="020F0502020204030204" pitchFamily="34" charset="0"/>
                <a:cs typeface="Calibri" panose="020F0502020204030204" pitchFamily="34" charset="0"/>
              </a:endParaRPr>
            </a:p>
          </p:txBody>
        </p:sp>
        <p:pic>
          <p:nvPicPr>
            <p:cNvPr id="34" name="Picture 33"/>
            <p:cNvPicPr>
              <a:picLocks noChangeAspect="1"/>
            </p:cNvPicPr>
            <p:nvPr/>
          </p:nvPicPr>
          <p:blipFill rotWithShape="1">
            <a:blip r:embed="rId5">
              <a:clrChange>
                <a:clrFrom>
                  <a:srgbClr val="3566BB"/>
                </a:clrFrom>
                <a:clrTo>
                  <a:srgbClr val="3566BB">
                    <a:alpha val="0"/>
                  </a:srgbClr>
                </a:clrTo>
              </a:clrChange>
            </a:blip>
            <a:srcRect l="26936" r="27595"/>
            <a:stretch/>
          </p:blipFill>
          <p:spPr>
            <a:xfrm>
              <a:off x="6119437" y="1533681"/>
              <a:ext cx="2059985" cy="1800001"/>
            </a:xfrm>
            <a:prstGeom prst="rect">
              <a:avLst/>
            </a:prstGeom>
          </p:spPr>
        </p:pic>
        <p:pic>
          <p:nvPicPr>
            <p:cNvPr id="35" name="Picture 34"/>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92005" y="1533681"/>
              <a:ext cx="2516830" cy="1800000"/>
            </a:xfrm>
            <a:prstGeom prst="rect">
              <a:avLst/>
            </a:prstGeom>
          </p:spPr>
        </p:pic>
      </p:grpSp>
      <p:sp>
        <p:nvSpPr>
          <p:cNvPr id="13" name="TextBox 12">
            <a:extLst>
              <a:ext uri="{FF2B5EF4-FFF2-40B4-BE49-F238E27FC236}">
                <a16:creationId xmlns:a16="http://schemas.microsoft.com/office/drawing/2014/main" xmlns="" id="{C34B662D-5D1B-4B96-99FD-A3FF749B2E9E}"/>
              </a:ext>
            </a:extLst>
          </p:cNvPr>
          <p:cNvSpPr txBox="1"/>
          <p:nvPr/>
        </p:nvSpPr>
        <p:spPr>
          <a:xfrm>
            <a:off x="7477194" y="4874518"/>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15" name="Picture 1">
            <a:extLst>
              <a:ext uri="{FF2B5EF4-FFF2-40B4-BE49-F238E27FC236}">
                <a16:creationId xmlns:a16="http://schemas.microsoft.com/office/drawing/2014/main" xmlns="" id="{AFA8F86E-63B2-4997-AC81-16F6EEE003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1237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20"/>
          <p:cNvSpPr txBox="1">
            <a:spLocks noGrp="1"/>
          </p:cNvSpPr>
          <p:nvPr>
            <p:ph type="title"/>
          </p:nvPr>
        </p:nvSpPr>
        <p:spPr>
          <a:xfrm>
            <a:off x="78104" y="67248"/>
            <a:ext cx="5640900" cy="518344"/>
          </a:xfrm>
          <a:prstGeom prst="rect">
            <a:avLst/>
          </a:prstGeom>
        </p:spPr>
        <p:txBody>
          <a:bodyPr spcFirstLastPara="1" wrap="square" lIns="0" tIns="0" rIns="0" bIns="0" anchor="t" anchorCtr="0">
            <a:noAutofit/>
          </a:bodyPr>
          <a:lstStyle/>
          <a:p>
            <a:r>
              <a:rPr lang="en-US" sz="3200" b="1" dirty="0">
                <a:solidFill>
                  <a:schemeClr val="accent2">
                    <a:lumMod val="75000"/>
                  </a:schemeClr>
                </a:solidFill>
              </a:rPr>
              <a:t>C</a:t>
            </a:r>
            <a:r>
              <a:rPr lang="en" sz="3200" b="1" dirty="0">
                <a:solidFill>
                  <a:schemeClr val="accent2">
                    <a:lumMod val="75000"/>
                  </a:schemeClr>
                </a:solidFill>
              </a:rPr>
              <a:t>yber Security Services</a:t>
            </a:r>
          </a:p>
        </p:txBody>
      </p:sp>
      <p:sp>
        <p:nvSpPr>
          <p:cNvPr id="1001" name="Google Shape;1001;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10" name="Picture 2" descr="CISSP Study guide – AAJ Prime General Trading LLC">
            <a:extLst>
              <a:ext uri="{FF2B5EF4-FFF2-40B4-BE49-F238E27FC236}">
                <a16:creationId xmlns:a16="http://schemas.microsoft.com/office/drawing/2014/main" xmlns="" id="{1F273EA2-9122-4426-8A64-101E2ECC2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5" y="732132"/>
            <a:ext cx="3484254" cy="3904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2">
            <a:extLst>
              <a:ext uri="{FF2B5EF4-FFF2-40B4-BE49-F238E27FC236}">
                <a16:creationId xmlns:a16="http://schemas.microsoft.com/office/drawing/2014/main" xmlns="" id="{16EE8446-55C9-4661-AD07-BEFC17BC816F}"/>
              </a:ext>
            </a:extLst>
          </p:cNvPr>
          <p:cNvGraphicFramePr>
            <a:graphicFrameLocks noGrp="1"/>
          </p:cNvGraphicFramePr>
          <p:nvPr>
            <p:extLst>
              <p:ext uri="{D42A27DB-BD31-4B8C-83A1-F6EECF244321}">
                <p14:modId xmlns:p14="http://schemas.microsoft.com/office/powerpoint/2010/main" val="2931499102"/>
              </p:ext>
            </p:extLst>
          </p:nvPr>
        </p:nvGraphicFramePr>
        <p:xfrm>
          <a:off x="3774609" y="737244"/>
          <a:ext cx="5331316" cy="1630680"/>
        </p:xfrm>
        <a:graphic>
          <a:graphicData uri="http://schemas.openxmlformats.org/drawingml/2006/table">
            <a:tbl>
              <a:tblPr firstRow="1" bandRow="1">
                <a:tableStyleId>{5C22544A-7EE6-4342-B048-85BDC9FD1C3A}</a:tableStyleId>
              </a:tblPr>
              <a:tblGrid>
                <a:gridCol w="2517401">
                  <a:extLst>
                    <a:ext uri="{9D8B030D-6E8A-4147-A177-3AD203B41FA5}">
                      <a16:colId xmlns:a16="http://schemas.microsoft.com/office/drawing/2014/main" xmlns="" val="432546775"/>
                    </a:ext>
                  </a:extLst>
                </a:gridCol>
                <a:gridCol w="2813915">
                  <a:extLst>
                    <a:ext uri="{9D8B030D-6E8A-4147-A177-3AD203B41FA5}">
                      <a16:colId xmlns:a16="http://schemas.microsoft.com/office/drawing/2014/main" xmlns="" val="1994584694"/>
                    </a:ext>
                  </a:extLst>
                </a:gridCol>
              </a:tblGrid>
              <a:tr h="240670">
                <a:tc>
                  <a:txBody>
                    <a:bodyPr/>
                    <a:lstStyle/>
                    <a:p>
                      <a:r>
                        <a:rPr lang="en-IN" sz="1100" dirty="0"/>
                        <a:t>Identity and Access Management </a:t>
                      </a:r>
                      <a:endParaRPr lang="en-IN" sz="900" dirty="0"/>
                    </a:p>
                  </a:txBody>
                  <a:tcPr/>
                </a:tc>
                <a:tc>
                  <a:txBody>
                    <a:bodyPr/>
                    <a:lstStyle/>
                    <a:p>
                      <a:r>
                        <a:rPr lang="en-IN" sz="1100" dirty="0"/>
                        <a:t>Security Assessment and Testing</a:t>
                      </a:r>
                    </a:p>
                  </a:txBody>
                  <a:tcPr/>
                </a:tc>
                <a:extLst>
                  <a:ext uri="{0D108BD9-81ED-4DB2-BD59-A6C34878D82A}">
                    <a16:rowId xmlns:a16="http://schemas.microsoft.com/office/drawing/2014/main" xmlns="" val="3472383452"/>
                  </a:ext>
                </a:extLst>
              </a:tr>
              <a:tr h="836608">
                <a:tc>
                  <a:txBody>
                    <a:bodyPr/>
                    <a:lstStyle/>
                    <a:p>
                      <a:r>
                        <a:rPr lang="en-IN" sz="900" dirty="0"/>
                        <a:t>Access Management</a:t>
                      </a:r>
                    </a:p>
                    <a:p>
                      <a:pPr marL="285750" lvl="0" indent="-285750">
                        <a:buFont typeface="Arial" panose="020B0604020202020204" pitchFamily="34" charset="0"/>
                        <a:buChar char="•"/>
                      </a:pPr>
                      <a:r>
                        <a:rPr lang="en-IN" sz="900" dirty="0"/>
                        <a:t>Single Sign On (SSO)</a:t>
                      </a:r>
                    </a:p>
                    <a:p>
                      <a:pPr marL="285750" lvl="0" indent="-285750">
                        <a:buFont typeface="Arial" panose="020B0604020202020204" pitchFamily="34" charset="0"/>
                        <a:buChar char="•"/>
                      </a:pPr>
                      <a:r>
                        <a:rPr lang="en-IN" sz="900" dirty="0"/>
                        <a:t>Federated Identity Management</a:t>
                      </a:r>
                    </a:p>
                    <a:p>
                      <a:pPr marL="285750" lvl="0" indent="-285750">
                        <a:buFont typeface="Arial" panose="020B0604020202020204" pitchFamily="34" charset="0"/>
                        <a:buChar char="•"/>
                      </a:pPr>
                      <a:r>
                        <a:rPr lang="en-IN" sz="900" dirty="0"/>
                        <a:t>Multi Factor Authentication (MFA)</a:t>
                      </a:r>
                    </a:p>
                    <a:p>
                      <a:pPr marL="285750" lvl="0" indent="-285750">
                        <a:buFont typeface="Arial" panose="020B0604020202020204" pitchFamily="34" charset="0"/>
                        <a:buChar char="•"/>
                      </a:pPr>
                      <a:r>
                        <a:rPr lang="en-IN" sz="900" dirty="0"/>
                        <a:t>Intelligent Access</a:t>
                      </a:r>
                    </a:p>
                    <a:p>
                      <a:pPr marL="285750" lvl="0" indent="-285750">
                        <a:buFont typeface="Arial" panose="020B0604020202020204" pitchFamily="34" charset="0"/>
                        <a:buChar char="•"/>
                      </a:pPr>
                      <a:r>
                        <a:rPr lang="en-IN" sz="900" dirty="0"/>
                        <a:t>Identity Orchestration</a:t>
                      </a:r>
                    </a:p>
                  </a:txBody>
                  <a:tcPr/>
                </a:tc>
                <a:tc>
                  <a:txBody>
                    <a:bodyPr/>
                    <a:lstStyle/>
                    <a:p>
                      <a:pPr marL="285750" indent="-285750">
                        <a:buFont typeface="Arial" panose="020B0604020202020204" pitchFamily="34" charset="0"/>
                        <a:buChar char="•"/>
                      </a:pPr>
                      <a:r>
                        <a:rPr lang="en-IN" sz="900" dirty="0"/>
                        <a:t>Static Application Security Testing (SAST)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900" dirty="0"/>
                        <a:t>Dynamic Application Security Testing (DAST)</a:t>
                      </a:r>
                    </a:p>
                    <a:p>
                      <a:pPr marL="285750" indent="-285750">
                        <a:buFont typeface="Arial" panose="020B0604020202020204" pitchFamily="34" charset="0"/>
                        <a:buChar char="•"/>
                      </a:pPr>
                      <a:r>
                        <a:rPr lang="en-IN" sz="900" dirty="0"/>
                        <a:t>Interactive Application Security Testing (IAST)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IN" sz="900" dirty="0"/>
                        <a:t>Third Party Risk Assessment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IN" sz="900" dirty="0"/>
                        <a:t>Vulnerability Management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IN" sz="900" dirty="0"/>
                        <a:t>Control Testing</a:t>
                      </a:r>
                    </a:p>
                  </a:txBody>
                  <a:tcPr/>
                </a:tc>
                <a:extLst>
                  <a:ext uri="{0D108BD9-81ED-4DB2-BD59-A6C34878D82A}">
                    <a16:rowId xmlns:a16="http://schemas.microsoft.com/office/drawing/2014/main" xmlns="" val="4111149046"/>
                  </a:ext>
                </a:extLst>
              </a:tr>
              <a:tr h="209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Identity Governance &amp; Administration (IGA)</a:t>
                      </a:r>
                    </a:p>
                  </a:txBody>
                  <a:tcPr/>
                </a:tc>
                <a:tc>
                  <a:txBody>
                    <a:bodyPr/>
                    <a:lstStyle/>
                    <a:p>
                      <a:r>
                        <a:rPr lang="en-IN" sz="900" dirty="0"/>
                        <a:t>Software Composition Analysis (SCA)</a:t>
                      </a:r>
                    </a:p>
                  </a:txBody>
                  <a:tcPr/>
                </a:tc>
                <a:extLst>
                  <a:ext uri="{0D108BD9-81ED-4DB2-BD59-A6C34878D82A}">
                    <a16:rowId xmlns:a16="http://schemas.microsoft.com/office/drawing/2014/main" xmlns="" val="3437484311"/>
                  </a:ext>
                </a:extLst>
              </a:tr>
              <a:tr h="19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Privileged Access Management (PAM)</a:t>
                      </a:r>
                    </a:p>
                  </a:txBody>
                  <a:tcPr/>
                </a:tc>
                <a:tc>
                  <a:txBody>
                    <a:bodyPr/>
                    <a:lstStyle/>
                    <a:p>
                      <a:r>
                        <a:rPr lang="en-IN" sz="900" dirty="0"/>
                        <a:t>Penetration Testing (Pen Test)</a:t>
                      </a:r>
                    </a:p>
                  </a:txBody>
                  <a:tcPr/>
                </a:tc>
                <a:extLst>
                  <a:ext uri="{0D108BD9-81ED-4DB2-BD59-A6C34878D82A}">
                    <a16:rowId xmlns:a16="http://schemas.microsoft.com/office/drawing/2014/main" xmlns="" val="2834910300"/>
                  </a:ext>
                </a:extLst>
              </a:tr>
            </a:tbl>
          </a:graphicData>
        </a:graphic>
      </p:graphicFrame>
      <p:graphicFrame>
        <p:nvGraphicFramePr>
          <p:cNvPr id="12" name="Table 2">
            <a:extLst>
              <a:ext uri="{FF2B5EF4-FFF2-40B4-BE49-F238E27FC236}">
                <a16:creationId xmlns:a16="http://schemas.microsoft.com/office/drawing/2014/main" xmlns="" id="{024C3AB4-D284-4DB5-A14F-2FB2CC732C3E}"/>
              </a:ext>
            </a:extLst>
          </p:cNvPr>
          <p:cNvGraphicFramePr>
            <a:graphicFrameLocks noGrp="1"/>
          </p:cNvGraphicFramePr>
          <p:nvPr>
            <p:extLst>
              <p:ext uri="{D42A27DB-BD31-4B8C-83A1-F6EECF244321}">
                <p14:modId xmlns:p14="http://schemas.microsoft.com/office/powerpoint/2010/main" val="257949272"/>
              </p:ext>
            </p:extLst>
          </p:nvPr>
        </p:nvGraphicFramePr>
        <p:xfrm>
          <a:off x="3774609" y="2571750"/>
          <a:ext cx="5331316" cy="1981200"/>
        </p:xfrm>
        <a:graphic>
          <a:graphicData uri="http://schemas.openxmlformats.org/drawingml/2006/table">
            <a:tbl>
              <a:tblPr firstRow="1" bandRow="1">
                <a:tableStyleId>{5C22544A-7EE6-4342-B048-85BDC9FD1C3A}</a:tableStyleId>
              </a:tblPr>
              <a:tblGrid>
                <a:gridCol w="2522183">
                  <a:extLst>
                    <a:ext uri="{9D8B030D-6E8A-4147-A177-3AD203B41FA5}">
                      <a16:colId xmlns:a16="http://schemas.microsoft.com/office/drawing/2014/main" xmlns="" val="432546775"/>
                    </a:ext>
                  </a:extLst>
                </a:gridCol>
                <a:gridCol w="2809133">
                  <a:extLst>
                    <a:ext uri="{9D8B030D-6E8A-4147-A177-3AD203B41FA5}">
                      <a16:colId xmlns:a16="http://schemas.microsoft.com/office/drawing/2014/main" xmlns="" val="1994584694"/>
                    </a:ext>
                  </a:extLst>
                </a:gridCol>
              </a:tblGrid>
              <a:tr h="224930">
                <a:tc>
                  <a:txBody>
                    <a:bodyPr/>
                    <a:lstStyle/>
                    <a:p>
                      <a:r>
                        <a:rPr lang="en-IN" sz="1000" dirty="0"/>
                        <a:t>Area Of Services</a:t>
                      </a:r>
                      <a:endParaRPr lang="en-IN" sz="900" dirty="0"/>
                    </a:p>
                  </a:txBody>
                  <a:tcPr/>
                </a:tc>
                <a:tc>
                  <a:txBody>
                    <a:bodyPr/>
                    <a:lstStyle/>
                    <a:p>
                      <a:r>
                        <a:rPr lang="en-IN" sz="1000" dirty="0"/>
                        <a:t>Managed Services</a:t>
                      </a:r>
                    </a:p>
                  </a:txBody>
                  <a:tcPr/>
                </a:tc>
                <a:extLst>
                  <a:ext uri="{0D108BD9-81ED-4DB2-BD59-A6C34878D82A}">
                    <a16:rowId xmlns:a16="http://schemas.microsoft.com/office/drawing/2014/main" xmlns="" val="3472383452"/>
                  </a:ext>
                </a:extLst>
              </a:tr>
              <a:tr h="381759">
                <a:tc>
                  <a:txBody>
                    <a:bodyPr/>
                    <a:lstStyle/>
                    <a:p>
                      <a:r>
                        <a:rPr lang="en-IN" sz="900" dirty="0"/>
                        <a:t>Identity and Access Governance (</a:t>
                      </a:r>
                      <a:r>
                        <a:rPr lang="en-IN" sz="900" dirty="0" err="1"/>
                        <a:t>Sailpoint</a:t>
                      </a:r>
                      <a:r>
                        <a:rPr lang="en-IN" sz="900" dirty="0"/>
                        <a:t>, </a:t>
                      </a:r>
                      <a:r>
                        <a:rPr lang="en-IN" sz="900" dirty="0" err="1"/>
                        <a:t>Saviyint</a:t>
                      </a:r>
                      <a:r>
                        <a:rPr lang="en-IN" sz="900" dirty="0"/>
                        <a:t>, </a:t>
                      </a:r>
                      <a:r>
                        <a:rPr lang="en-IN" sz="900" dirty="0" err="1"/>
                        <a:t>OpenIAM</a:t>
                      </a:r>
                      <a:r>
                        <a:rPr lang="en-IN" sz="900" dirty="0"/>
                        <a:t> )</a:t>
                      </a:r>
                    </a:p>
                  </a:txBody>
                  <a:tcPr/>
                </a:tc>
                <a:tc>
                  <a:txBody>
                    <a:bodyPr/>
                    <a:lstStyle/>
                    <a:p>
                      <a:r>
                        <a:rPr lang="en-IN" sz="900" dirty="0"/>
                        <a:t>Technical Support, Product Upgrades and maintenance of medium to large scale IAM implementations</a:t>
                      </a:r>
                    </a:p>
                  </a:txBody>
                  <a:tcPr/>
                </a:tc>
                <a:extLst>
                  <a:ext uri="{0D108BD9-81ED-4DB2-BD59-A6C34878D82A}">
                    <a16:rowId xmlns:a16="http://schemas.microsoft.com/office/drawing/2014/main" xmlns="" val="4111149046"/>
                  </a:ext>
                </a:extLst>
              </a:tr>
              <a:tr h="259839">
                <a:tc>
                  <a:txBody>
                    <a:bodyPr/>
                    <a:lstStyle/>
                    <a:p>
                      <a:r>
                        <a:rPr lang="en-IN" sz="900" dirty="0"/>
                        <a:t>Authentication &amp; Authorization (GLUU, </a:t>
                      </a:r>
                      <a:r>
                        <a:rPr lang="en-IN" sz="900" dirty="0" err="1"/>
                        <a:t>Forgerock</a:t>
                      </a:r>
                      <a:r>
                        <a:rPr lang="en-IN" sz="900" dirty="0"/>
                        <a:t>, </a:t>
                      </a:r>
                      <a:r>
                        <a:rPr lang="en-IN" sz="900" dirty="0" err="1"/>
                        <a:t>Okta</a:t>
                      </a:r>
                      <a:r>
                        <a:rPr lang="en-IN" sz="900" dirty="0"/>
                        <a:t>, Ping Identity )</a:t>
                      </a:r>
                    </a:p>
                  </a:txBody>
                  <a:tcPr/>
                </a:tc>
                <a:tc>
                  <a:txBody>
                    <a:bodyPr/>
                    <a:lstStyle/>
                    <a:p>
                      <a:r>
                        <a:rPr lang="en-IN" sz="900" dirty="0"/>
                        <a:t>App Onboarding and Discovery of Privilege Accounts using standard processes</a:t>
                      </a:r>
                    </a:p>
                  </a:txBody>
                  <a:tcPr/>
                </a:tc>
                <a:extLst>
                  <a:ext uri="{0D108BD9-81ED-4DB2-BD59-A6C34878D82A}">
                    <a16:rowId xmlns:a16="http://schemas.microsoft.com/office/drawing/2014/main" xmlns="" val="3437484311"/>
                  </a:ext>
                </a:extLst>
              </a:tr>
              <a:tr h="261257">
                <a:tc>
                  <a:txBody>
                    <a:bodyPr/>
                    <a:lstStyle/>
                    <a:p>
                      <a:r>
                        <a:rPr lang="en-IN" sz="900" dirty="0"/>
                        <a:t>Single Sign On and Federation (GLUU, </a:t>
                      </a:r>
                      <a:r>
                        <a:rPr lang="en-IN" sz="900" dirty="0" err="1"/>
                        <a:t>Forgerock</a:t>
                      </a:r>
                      <a:r>
                        <a:rPr lang="en-IN" sz="900" dirty="0"/>
                        <a:t>, </a:t>
                      </a:r>
                      <a:r>
                        <a:rPr lang="en-IN" sz="900" dirty="0" err="1"/>
                        <a:t>Okta</a:t>
                      </a:r>
                      <a:r>
                        <a:rPr lang="en-IN" sz="900" dirty="0"/>
                        <a:t>, Ping Identity )</a:t>
                      </a:r>
                    </a:p>
                  </a:txBody>
                  <a:tcPr/>
                </a:tc>
                <a:tc>
                  <a:txBody>
                    <a:bodyPr/>
                    <a:lstStyle/>
                    <a:p>
                      <a:r>
                        <a:rPr lang="en-IN" sz="900" dirty="0"/>
                        <a:t>User Account Lifecycle Management and Access Certifications</a:t>
                      </a:r>
                    </a:p>
                  </a:txBody>
                  <a:tcPr/>
                </a:tc>
                <a:extLst>
                  <a:ext uri="{0D108BD9-81ED-4DB2-BD59-A6C34878D82A}">
                    <a16:rowId xmlns:a16="http://schemas.microsoft.com/office/drawing/2014/main" xmlns="" val="2834910300"/>
                  </a:ext>
                </a:extLst>
              </a:tr>
              <a:tr h="266700">
                <a:tc>
                  <a:txBody>
                    <a:bodyPr/>
                    <a:lstStyle/>
                    <a:p>
                      <a:r>
                        <a:rPr lang="en-IN" sz="900" dirty="0"/>
                        <a:t>Privileged Access Management (CyberArk, </a:t>
                      </a:r>
                      <a:r>
                        <a:rPr lang="en-IN" sz="900" dirty="0" err="1"/>
                        <a:t>Savyint</a:t>
                      </a:r>
                      <a:r>
                        <a:rPr lang="en-IN" sz="900" dirty="0"/>
                        <a:t>, Beyond Trust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Core Privileged Access Management, Application Access Manager , End point Security</a:t>
                      </a:r>
                      <a:endParaRPr lang="en-IN" sz="900" dirty="0"/>
                    </a:p>
                    <a:p>
                      <a:endParaRPr lang="en-IN" sz="900" dirty="0"/>
                    </a:p>
                  </a:txBody>
                  <a:tcPr/>
                </a:tc>
                <a:extLst>
                  <a:ext uri="{0D108BD9-81ED-4DB2-BD59-A6C34878D82A}">
                    <a16:rowId xmlns:a16="http://schemas.microsoft.com/office/drawing/2014/main" xmlns="" val="1755579031"/>
                  </a:ext>
                </a:extLst>
              </a:tr>
            </a:tbl>
          </a:graphicData>
        </a:graphic>
      </p:graphicFrame>
      <p:sp>
        <p:nvSpPr>
          <p:cNvPr id="7" name="Text Placeholder 3">
            <a:extLst>
              <a:ext uri="{FF2B5EF4-FFF2-40B4-BE49-F238E27FC236}">
                <a16:creationId xmlns:a16="http://schemas.microsoft.com/office/drawing/2014/main" xmlns="" id="{B0BBE585-42F8-45CF-9A4D-24B3CB952A9D}"/>
              </a:ext>
            </a:extLst>
          </p:cNvPr>
          <p:cNvSpPr>
            <a:spLocks noGrp="1"/>
          </p:cNvSpPr>
          <p:nvPr/>
        </p:nvSpPr>
        <p:spPr>
          <a:xfrm>
            <a:off x="3652487" y="2266495"/>
            <a:ext cx="1519325" cy="384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1"/>
              </a:buClr>
              <a:buSzPts val="1600"/>
              <a:buFont typeface="Raleway"/>
              <a:buChar char="╸"/>
              <a:defRPr sz="1600" b="0" i="0" u="none" strike="noStrike" cap="none">
                <a:solidFill>
                  <a:schemeClr val="lt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lt2"/>
              </a:buClr>
              <a:buSzPts val="1600"/>
              <a:buFont typeface="Raleway"/>
              <a:buChar char="╶"/>
              <a:defRPr sz="1600" b="0" i="0" u="none" strike="noStrike" cap="none">
                <a:solidFill>
                  <a:schemeClr val="lt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9pPr>
          </a:lstStyle>
          <a:p>
            <a:pPr marL="127000" indent="0">
              <a:buNone/>
            </a:pPr>
            <a:r>
              <a:rPr lang="en-US" b="1" dirty="0">
                <a:solidFill>
                  <a:srgbClr val="11121D"/>
                </a:solidFill>
                <a:latin typeface="Calibri"/>
                <a:cs typeface="Calibri"/>
              </a:rPr>
              <a:t>IAM Services </a:t>
            </a:r>
          </a:p>
          <a:p>
            <a:pPr marL="127000" indent="0">
              <a:buNone/>
            </a:pPr>
            <a:endParaRPr lang="en-US" sz="1200" dirty="0">
              <a:solidFill>
                <a:srgbClr val="11121D"/>
              </a:solidFill>
              <a:latin typeface="Calibri"/>
              <a:cs typeface="Calibri"/>
            </a:endParaRPr>
          </a:p>
        </p:txBody>
      </p:sp>
      <p:sp>
        <p:nvSpPr>
          <p:cNvPr id="8" name="Text Placeholder 3">
            <a:extLst>
              <a:ext uri="{FF2B5EF4-FFF2-40B4-BE49-F238E27FC236}">
                <a16:creationId xmlns:a16="http://schemas.microsoft.com/office/drawing/2014/main" xmlns="" id="{B0BBE585-42F8-45CF-9A4D-24B3CB952A9D}"/>
              </a:ext>
            </a:extLst>
          </p:cNvPr>
          <p:cNvSpPr>
            <a:spLocks noGrp="1"/>
          </p:cNvSpPr>
          <p:nvPr/>
        </p:nvSpPr>
        <p:spPr>
          <a:xfrm>
            <a:off x="3652487" y="459585"/>
            <a:ext cx="1305406" cy="3840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1"/>
              </a:buClr>
              <a:buSzPts val="1600"/>
              <a:buFont typeface="Raleway"/>
              <a:buChar char="╸"/>
              <a:defRPr sz="1600" b="0" i="0" u="none" strike="noStrike" cap="none">
                <a:solidFill>
                  <a:schemeClr val="lt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lt2"/>
              </a:buClr>
              <a:buSzPts val="1600"/>
              <a:buFont typeface="Raleway"/>
              <a:buChar char="╶"/>
              <a:defRPr sz="1600" b="0" i="0" u="none" strike="noStrike" cap="none">
                <a:solidFill>
                  <a:schemeClr val="lt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2"/>
              </a:buClr>
              <a:buSzPts val="1600"/>
              <a:buFont typeface="Raleway"/>
              <a:buChar char="╶"/>
              <a:defRPr sz="1600" b="0" i="0" u="none" strike="noStrike" cap="none">
                <a:solidFill>
                  <a:schemeClr val="lt1"/>
                </a:solidFill>
                <a:latin typeface="Raleway"/>
                <a:ea typeface="Raleway"/>
                <a:cs typeface="Raleway"/>
                <a:sym typeface="Raleway"/>
              </a:defRPr>
            </a:lvl9pPr>
          </a:lstStyle>
          <a:p>
            <a:pPr marL="127000" indent="0">
              <a:buNone/>
            </a:pPr>
            <a:r>
              <a:rPr lang="en-US" b="1" dirty="0">
                <a:solidFill>
                  <a:srgbClr val="11121D"/>
                </a:solidFill>
                <a:latin typeface="Calibri"/>
                <a:cs typeface="Calibri"/>
              </a:rPr>
              <a:t>Focus Area </a:t>
            </a:r>
          </a:p>
          <a:p>
            <a:pPr marL="127000" indent="0">
              <a:buNone/>
            </a:pPr>
            <a:endParaRPr lang="en-US" sz="1200" dirty="0">
              <a:solidFill>
                <a:srgbClr val="11121D"/>
              </a:solidFill>
              <a:latin typeface="Calibri"/>
              <a:cs typeface="Calibri"/>
            </a:endParaRPr>
          </a:p>
        </p:txBody>
      </p:sp>
      <p:sp>
        <p:nvSpPr>
          <p:cNvPr id="9" name="TextBox 8">
            <a:extLst>
              <a:ext uri="{FF2B5EF4-FFF2-40B4-BE49-F238E27FC236}">
                <a16:creationId xmlns:a16="http://schemas.microsoft.com/office/drawing/2014/main" xmlns="" id="{55F0F9FD-AE44-411A-8D11-3EB805D88673}"/>
              </a:ext>
            </a:extLst>
          </p:cNvPr>
          <p:cNvSpPr txBox="1"/>
          <p:nvPr/>
        </p:nvSpPr>
        <p:spPr>
          <a:xfrm>
            <a:off x="7527233" y="4874518"/>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14" name="Picture 1">
            <a:extLst>
              <a:ext uri="{FF2B5EF4-FFF2-40B4-BE49-F238E27FC236}">
                <a16:creationId xmlns:a16="http://schemas.microsoft.com/office/drawing/2014/main" xmlns="" id="{8046EED8-8F7B-4EEB-98AF-02E930F18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itle 2">
            <a:extLst>
              <a:ext uri="{FF2B5EF4-FFF2-40B4-BE49-F238E27FC236}">
                <a16:creationId xmlns:a16="http://schemas.microsoft.com/office/drawing/2014/main" xmlns="" id="{B4FA0746-332F-4FC8-B822-8287623BF4FD}"/>
              </a:ext>
            </a:extLst>
          </p:cNvPr>
          <p:cNvSpPr>
            <a:spLocks noGrp="1"/>
          </p:cNvSpPr>
          <p:nvPr>
            <p:ph type="title"/>
          </p:nvPr>
        </p:nvSpPr>
        <p:spPr>
          <a:xfrm>
            <a:off x="28574" y="91250"/>
            <a:ext cx="6443663" cy="432619"/>
          </a:xfrm>
        </p:spPr>
        <p:txBody>
          <a:bodyPr/>
          <a:lstStyle/>
          <a:p>
            <a:r>
              <a:rPr lang="en-US" sz="3200" b="1" dirty="0">
                <a:solidFill>
                  <a:schemeClr val="accent2">
                    <a:lumMod val="75000"/>
                  </a:schemeClr>
                </a:solidFill>
              </a:rPr>
              <a:t>Cyber Security Key Focus Area </a:t>
            </a:r>
          </a:p>
        </p:txBody>
      </p:sp>
      <p:pic>
        <p:nvPicPr>
          <p:cNvPr id="106" name="Picture 105"/>
          <p:cNvPicPr>
            <a:picLocks noChangeAspect="1"/>
          </p:cNvPicPr>
          <p:nvPr/>
        </p:nvPicPr>
        <p:blipFill>
          <a:blip r:embed="rId3"/>
          <a:stretch>
            <a:fillRect/>
          </a:stretch>
        </p:blipFill>
        <p:spPr>
          <a:xfrm>
            <a:off x="1799440" y="523869"/>
            <a:ext cx="7262681" cy="4251331"/>
          </a:xfrm>
          <a:prstGeom prst="rect">
            <a:avLst/>
          </a:prstGeom>
        </p:spPr>
      </p:pic>
      <p:sp>
        <p:nvSpPr>
          <p:cNvPr id="2" name="Rectangle 1"/>
          <p:cNvSpPr/>
          <p:nvPr/>
        </p:nvSpPr>
        <p:spPr>
          <a:xfrm>
            <a:off x="205837" y="566638"/>
            <a:ext cx="1476156" cy="4401205"/>
          </a:xfrm>
          <a:prstGeom prst="rect">
            <a:avLst/>
          </a:prstGeom>
        </p:spPr>
        <p:txBody>
          <a:bodyPr wrap="square">
            <a:spAutoFit/>
          </a:bodyPr>
          <a:lstStyle/>
          <a:p>
            <a:pPr lvl="1" algn="just"/>
            <a:r>
              <a:rPr lang="en-US" dirty="0">
                <a:latin typeface="Calibri" panose="020F0502020204030204" pitchFamily="34" charset="0"/>
                <a:cs typeface="Calibri" panose="020F0502020204030204" pitchFamily="34" charset="0"/>
              </a:rPr>
              <a:t>Through strategy and governance, organizational transformation, cyber defense and cyber response. And cyber security professionals don’t just recommend solutions — they also help implement them. From penetration testing and privacy strategy to access management and cultural change</a:t>
            </a:r>
          </a:p>
        </p:txBody>
      </p:sp>
      <p:sp>
        <p:nvSpPr>
          <p:cNvPr id="6" name="TextBox 5">
            <a:extLst>
              <a:ext uri="{FF2B5EF4-FFF2-40B4-BE49-F238E27FC236}">
                <a16:creationId xmlns:a16="http://schemas.microsoft.com/office/drawing/2014/main" xmlns="" id="{C7CDFEAB-D27F-4AA7-A985-FA0B30B752B4}"/>
              </a:ext>
            </a:extLst>
          </p:cNvPr>
          <p:cNvSpPr txBox="1"/>
          <p:nvPr/>
        </p:nvSpPr>
        <p:spPr>
          <a:xfrm>
            <a:off x="7531079" y="4860700"/>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7" name="Picture 1">
            <a:extLst>
              <a:ext uri="{FF2B5EF4-FFF2-40B4-BE49-F238E27FC236}">
                <a16:creationId xmlns:a16="http://schemas.microsoft.com/office/drawing/2014/main" xmlns="" id="{C6C75995-D87C-4BC9-9E45-13FE8D018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86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6" name="Google Shape;1046;p2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Title 2">
            <a:extLst>
              <a:ext uri="{FF2B5EF4-FFF2-40B4-BE49-F238E27FC236}">
                <a16:creationId xmlns:a16="http://schemas.microsoft.com/office/drawing/2014/main" xmlns="" id="{B4FA0746-332F-4FC8-B822-8287623BF4FD}"/>
              </a:ext>
            </a:extLst>
          </p:cNvPr>
          <p:cNvSpPr>
            <a:spLocks noGrp="1"/>
          </p:cNvSpPr>
          <p:nvPr>
            <p:ph type="title"/>
          </p:nvPr>
        </p:nvSpPr>
        <p:spPr>
          <a:xfrm>
            <a:off x="28574" y="91250"/>
            <a:ext cx="6443663" cy="432619"/>
          </a:xfrm>
        </p:spPr>
        <p:txBody>
          <a:bodyPr/>
          <a:lstStyle/>
          <a:p>
            <a:r>
              <a:rPr lang="en-US" sz="3200" b="1" dirty="0">
                <a:solidFill>
                  <a:schemeClr val="accent2">
                    <a:lumMod val="75000"/>
                  </a:schemeClr>
                </a:solidFill>
              </a:rPr>
              <a:t>Professional Services</a:t>
            </a:r>
          </a:p>
        </p:txBody>
      </p:sp>
      <p:sp>
        <p:nvSpPr>
          <p:cNvPr id="6" name="TextBox 5">
            <a:extLst>
              <a:ext uri="{FF2B5EF4-FFF2-40B4-BE49-F238E27FC236}">
                <a16:creationId xmlns:a16="http://schemas.microsoft.com/office/drawing/2014/main" xmlns="" id="{C74BB376-861F-4696-9F58-6FAD728F30B6}"/>
              </a:ext>
            </a:extLst>
          </p:cNvPr>
          <p:cNvSpPr txBox="1"/>
          <p:nvPr/>
        </p:nvSpPr>
        <p:spPr>
          <a:xfrm>
            <a:off x="7514533" y="4871050"/>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sp>
        <p:nvSpPr>
          <p:cNvPr id="10" name="TextBox 9">
            <a:extLst>
              <a:ext uri="{FF2B5EF4-FFF2-40B4-BE49-F238E27FC236}">
                <a16:creationId xmlns:a16="http://schemas.microsoft.com/office/drawing/2014/main" xmlns="" id="{E5E9E9E5-19C3-47B6-9D63-8C856F8FCC59}"/>
              </a:ext>
            </a:extLst>
          </p:cNvPr>
          <p:cNvSpPr txBox="1"/>
          <p:nvPr/>
        </p:nvSpPr>
        <p:spPr>
          <a:xfrm>
            <a:off x="333549" y="606362"/>
            <a:ext cx="4333701" cy="3943515"/>
          </a:xfrm>
          <a:prstGeom prst="rect">
            <a:avLst/>
          </a:prstGeom>
          <a:noFill/>
        </p:spPr>
        <p:txBody>
          <a:bodyPr wrap="square">
            <a:spAutoFit/>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Centroxy</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Professional Services  division focuses on attracting high quality talent  which are in great demand with our esteemed  clients. We work proactively to understand the  needs of the clients and we onboard the best fit  talent.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Talent Acquisition team has the knack of  attracting the best resources, evaluate them  thoroughly to ensure clients spend the least time to  select the candidate.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the best fit resource for the specific skill (technical, domain, soft) requirement.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engage directly with on-site teams and  can work independently.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well versed in incremental features  addition, phased/iterative development  and frequent releases.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Is experienced with clearly defined handover across distributed members.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Delivers results that meet the quality and cost  objectives of the clients.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5080" indent="-384810">
              <a:lnSpc>
                <a:spcPct val="90000"/>
              </a:lnSpc>
              <a:spcBef>
                <a:spcPts val="280"/>
              </a:spcBef>
            </a:pPr>
            <a:endParaRPr lang="en-US" sz="1050" dirty="0">
              <a:latin typeface="Arial"/>
              <a:cs typeface="Arial"/>
            </a:endParaRPr>
          </a:p>
        </p:txBody>
      </p:sp>
      <p:pic>
        <p:nvPicPr>
          <p:cNvPr id="1040" name="Picture 16" descr="Aspects of Staffing - QS Study">
            <a:extLst>
              <a:ext uri="{FF2B5EF4-FFF2-40B4-BE49-F238E27FC236}">
                <a16:creationId xmlns:a16="http://schemas.microsoft.com/office/drawing/2014/main" xmlns="" id="{07134DD7-78BC-4E76-8816-C2C97A992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99" y="701674"/>
            <a:ext cx="2962275" cy="2022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
            <a:extLst>
              <a:ext uri="{FF2B5EF4-FFF2-40B4-BE49-F238E27FC236}">
                <a16:creationId xmlns:a16="http://schemas.microsoft.com/office/drawing/2014/main" xmlns="" id="{9F3D1989-3A3E-49B8-9E6D-D1AAD9AE4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36" y="4582721"/>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90 Simple Backgrounds [Edit and Download]">
            <a:extLst>
              <a:ext uri="{FF2B5EF4-FFF2-40B4-BE49-F238E27FC236}">
                <a16:creationId xmlns:a16="http://schemas.microsoft.com/office/drawing/2014/main" xmlns="" id="{C4E05848-24CE-41E8-BECC-918E4AB4B2E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2" y="-1166"/>
            <a:ext cx="9190121" cy="5140325"/>
          </a:xfrm>
          <a:prstGeom prst="rect">
            <a:avLst/>
          </a:prstGeom>
          <a:blipFill dpi="0" rotWithShape="1">
            <a:blip r:embed="rId4">
              <a:clrChange>
                <a:clrFrom>
                  <a:srgbClr val="FFFFFF"/>
                </a:clrFrom>
                <a:clrTo>
                  <a:srgbClr val="FFFFFF">
                    <a:alpha val="0"/>
                  </a:srgbClr>
                </a:clrTo>
              </a:clrChange>
            </a:blip>
            <a:srcRect/>
            <a:tile tx="0" ty="0" sx="100000" sy="100000" flip="none" algn="tl"/>
          </a:blipFill>
          <a:effectLst>
            <a:outerShdw blurRad="50800" dist="50800" dir="5400000" algn="ctr" rotWithShape="0">
              <a:schemeClr val="tx2">
                <a:lumMod val="90000"/>
              </a:schemeClr>
            </a:outerShdw>
          </a:effectLst>
        </p:spPr>
      </p:pic>
      <p:sp>
        <p:nvSpPr>
          <p:cNvPr id="3" name="Slide Number Placeholder 2">
            <a:extLst>
              <a:ext uri="{FF2B5EF4-FFF2-40B4-BE49-F238E27FC236}">
                <a16:creationId xmlns:a16="http://schemas.microsoft.com/office/drawing/2014/main" xmlns="" id="{227603AA-1D9E-49CB-BFCD-FD9AA661ACE5}"/>
              </a:ext>
            </a:extLst>
          </p:cNvPr>
          <p:cNvSpPr>
            <a:spLocks noGrp="1"/>
          </p:cNvSpPr>
          <p:nvPr>
            <p:ph type="sldNum" idx="12"/>
          </p:nvPr>
        </p:nvSpPr>
        <p:spPr>
          <a:xfrm>
            <a:off x="8716026" y="4741450"/>
            <a:ext cx="383400" cy="383400"/>
          </a:xfrm>
        </p:spPr>
        <p:txBody>
          <a:bodyPr/>
          <a:lstStyle/>
          <a:p>
            <a:pPr marL="0" lvl="0" indent="0" algn="ctr" rtl="0">
              <a:spcBef>
                <a:spcPts val="0"/>
              </a:spcBef>
              <a:spcAft>
                <a:spcPts val="0"/>
              </a:spcAft>
              <a:buNone/>
            </a:pPr>
            <a:fld id="{00000000-1234-1234-1234-123412341234}" type="slidenum">
              <a:rPr lang="en"/>
              <a:t>8</a:t>
            </a:fld>
            <a:endParaRPr lang="en" dirty="0"/>
          </a:p>
        </p:txBody>
      </p:sp>
      <p:sp>
        <p:nvSpPr>
          <p:cNvPr id="5" name="TextBox 4">
            <a:extLst>
              <a:ext uri="{FF2B5EF4-FFF2-40B4-BE49-F238E27FC236}">
                <a16:creationId xmlns:a16="http://schemas.microsoft.com/office/drawing/2014/main" xmlns="" id="{3C1A290A-70CF-433D-A30E-C05F063E1707}"/>
              </a:ext>
            </a:extLst>
          </p:cNvPr>
          <p:cNvSpPr txBox="1"/>
          <p:nvPr/>
        </p:nvSpPr>
        <p:spPr>
          <a:xfrm>
            <a:off x="255829" y="212305"/>
            <a:ext cx="66236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solidFill>
                <a:latin typeface="Red hat display black"/>
              </a:rPr>
              <a:t>Our Technology Forte ...</a:t>
            </a:r>
          </a:p>
        </p:txBody>
      </p:sp>
      <p:pic>
        <p:nvPicPr>
          <p:cNvPr id="8" name="Picture 8">
            <a:extLst>
              <a:ext uri="{FF2B5EF4-FFF2-40B4-BE49-F238E27FC236}">
                <a16:creationId xmlns:a16="http://schemas.microsoft.com/office/drawing/2014/main" xmlns="" id="{A00C3898-807D-4B92-BE09-05A50EDD81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18514" y="1007904"/>
            <a:ext cx="747964" cy="757990"/>
          </a:xfrm>
          <a:prstGeom prst="rect">
            <a:avLst/>
          </a:prstGeom>
        </p:spPr>
      </p:pic>
      <p:pic>
        <p:nvPicPr>
          <p:cNvPr id="10" name="Picture 10">
            <a:extLst>
              <a:ext uri="{FF2B5EF4-FFF2-40B4-BE49-F238E27FC236}">
                <a16:creationId xmlns:a16="http://schemas.microsoft.com/office/drawing/2014/main" xmlns="" id="{B644DB8D-FCE5-4075-A9F8-DCE7C57E5E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31436" y="1008907"/>
            <a:ext cx="1138990" cy="755985"/>
          </a:xfrm>
          <a:prstGeom prst="rect">
            <a:avLst/>
          </a:prstGeom>
        </p:spPr>
      </p:pic>
      <p:pic>
        <p:nvPicPr>
          <p:cNvPr id="18" name="Picture 18">
            <a:extLst>
              <a:ext uri="{FF2B5EF4-FFF2-40B4-BE49-F238E27FC236}">
                <a16:creationId xmlns:a16="http://schemas.microsoft.com/office/drawing/2014/main" xmlns="" id="{CE579B76-A26C-4B59-B312-1405FB6804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93038" y="2019363"/>
            <a:ext cx="1680411" cy="469232"/>
          </a:xfrm>
          <a:prstGeom prst="rect">
            <a:avLst/>
          </a:prstGeom>
        </p:spPr>
      </p:pic>
      <p:pic>
        <p:nvPicPr>
          <p:cNvPr id="20" name="Picture 20">
            <a:extLst>
              <a:ext uri="{FF2B5EF4-FFF2-40B4-BE49-F238E27FC236}">
                <a16:creationId xmlns:a16="http://schemas.microsoft.com/office/drawing/2014/main" xmlns="" id="{9BA2327A-A1E5-4BCC-8CA0-A37D0B8EAED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618417" y="2505696"/>
            <a:ext cx="927936" cy="698334"/>
          </a:xfrm>
          <a:prstGeom prst="rect">
            <a:avLst/>
          </a:prstGeom>
        </p:spPr>
      </p:pic>
      <p:pic>
        <p:nvPicPr>
          <p:cNvPr id="22" name="Picture 22">
            <a:extLst>
              <a:ext uri="{FF2B5EF4-FFF2-40B4-BE49-F238E27FC236}">
                <a16:creationId xmlns:a16="http://schemas.microsoft.com/office/drawing/2014/main" xmlns="" id="{F40C90FD-3319-4A28-B12D-0C7ED5FD570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338336" y="2120047"/>
            <a:ext cx="931445" cy="456700"/>
          </a:xfrm>
          <a:prstGeom prst="rect">
            <a:avLst/>
          </a:prstGeom>
        </p:spPr>
      </p:pic>
      <p:pic>
        <p:nvPicPr>
          <p:cNvPr id="24" name="Picture 24">
            <a:extLst>
              <a:ext uri="{FF2B5EF4-FFF2-40B4-BE49-F238E27FC236}">
                <a16:creationId xmlns:a16="http://schemas.microsoft.com/office/drawing/2014/main" xmlns="" id="{9B767912-B467-4D3D-B166-FCCD5D9103F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906756" y="1993752"/>
            <a:ext cx="606593" cy="627147"/>
          </a:xfrm>
          <a:prstGeom prst="rect">
            <a:avLst/>
          </a:prstGeom>
        </p:spPr>
      </p:pic>
      <p:pic>
        <p:nvPicPr>
          <p:cNvPr id="28" name="Picture 28">
            <a:extLst>
              <a:ext uri="{FF2B5EF4-FFF2-40B4-BE49-F238E27FC236}">
                <a16:creationId xmlns:a16="http://schemas.microsoft.com/office/drawing/2014/main" xmlns="" id="{7878B300-FA25-412C-B23B-FD3131894DD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253454" y="2616720"/>
            <a:ext cx="749468" cy="779547"/>
          </a:xfrm>
          <a:prstGeom prst="rect">
            <a:avLst/>
          </a:prstGeom>
        </p:spPr>
      </p:pic>
      <p:pic>
        <p:nvPicPr>
          <p:cNvPr id="34" name="Picture 34">
            <a:extLst>
              <a:ext uri="{FF2B5EF4-FFF2-40B4-BE49-F238E27FC236}">
                <a16:creationId xmlns:a16="http://schemas.microsoft.com/office/drawing/2014/main" xmlns="" id="{45DDF1F4-42AB-484B-B388-B30AD65BEFF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698502" y="2197516"/>
            <a:ext cx="1018674" cy="555458"/>
          </a:xfrm>
          <a:prstGeom prst="rect">
            <a:avLst/>
          </a:prstGeom>
        </p:spPr>
      </p:pic>
      <p:pic>
        <p:nvPicPr>
          <p:cNvPr id="36" name="Picture 36">
            <a:extLst>
              <a:ext uri="{FF2B5EF4-FFF2-40B4-BE49-F238E27FC236}">
                <a16:creationId xmlns:a16="http://schemas.microsoft.com/office/drawing/2014/main" xmlns="" id="{AEB44366-B4A1-4884-A678-DD122D5AF62C}"/>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437390" y="1020677"/>
            <a:ext cx="918411" cy="732444"/>
          </a:xfrm>
          <a:prstGeom prst="rect">
            <a:avLst/>
          </a:prstGeom>
        </p:spPr>
      </p:pic>
      <p:pic>
        <p:nvPicPr>
          <p:cNvPr id="38" name="Picture 38">
            <a:extLst>
              <a:ext uri="{FF2B5EF4-FFF2-40B4-BE49-F238E27FC236}">
                <a16:creationId xmlns:a16="http://schemas.microsoft.com/office/drawing/2014/main" xmlns="" id="{7B4DAD2B-C962-4990-B614-7746F7D99FF2}"/>
              </a:ext>
            </a:extLst>
          </p:cNvPr>
          <p:cNvPicPr>
            <a:picLocks noChangeAspect="1"/>
          </p:cNvPicPr>
          <p:nvPr/>
        </p:nvPicPr>
        <p:blipFill>
          <a:blip r:embed="rId14">
            <a:clrChange>
              <a:clrFrom>
                <a:srgbClr val="FFFFFF"/>
              </a:clrFrom>
              <a:clrTo>
                <a:srgbClr val="FFFFFF">
                  <a:alpha val="0"/>
                </a:srgbClr>
              </a:clrTo>
            </a:clrChange>
            <a:alphaModFix amt="85000"/>
          </a:blip>
          <a:stretch>
            <a:fillRect/>
          </a:stretch>
        </p:blipFill>
        <p:spPr>
          <a:xfrm>
            <a:off x="124809" y="1111378"/>
            <a:ext cx="1405541" cy="551042"/>
          </a:xfrm>
          <a:prstGeom prst="rect">
            <a:avLst/>
          </a:prstGeom>
        </p:spPr>
      </p:pic>
      <p:pic>
        <p:nvPicPr>
          <p:cNvPr id="2" name="Picture 3">
            <a:extLst>
              <a:ext uri="{FF2B5EF4-FFF2-40B4-BE49-F238E27FC236}">
                <a16:creationId xmlns:a16="http://schemas.microsoft.com/office/drawing/2014/main" xmlns="" id="{7AD7DE25-95CC-40E1-9AAE-D8C81C64E472}"/>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3096819" y="3787343"/>
            <a:ext cx="667755" cy="587544"/>
          </a:xfrm>
          <a:prstGeom prst="rect">
            <a:avLst/>
          </a:prstGeom>
        </p:spPr>
      </p:pic>
      <p:pic>
        <p:nvPicPr>
          <p:cNvPr id="6" name="Picture 6">
            <a:extLst>
              <a:ext uri="{FF2B5EF4-FFF2-40B4-BE49-F238E27FC236}">
                <a16:creationId xmlns:a16="http://schemas.microsoft.com/office/drawing/2014/main" xmlns="" id="{83355A08-7DFE-43CE-BD27-E794DF972FF0}"/>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3016660" y="2132950"/>
            <a:ext cx="968542" cy="331745"/>
          </a:xfrm>
          <a:prstGeom prst="rect">
            <a:avLst/>
          </a:prstGeom>
        </p:spPr>
      </p:pic>
      <p:pic>
        <p:nvPicPr>
          <p:cNvPr id="9" name="Picture 10">
            <a:extLst>
              <a:ext uri="{FF2B5EF4-FFF2-40B4-BE49-F238E27FC236}">
                <a16:creationId xmlns:a16="http://schemas.microsoft.com/office/drawing/2014/main" xmlns="" id="{65934E83-05C4-4ED7-80CB-FFA38212AEF5}"/>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16965" y="4484344"/>
            <a:ext cx="1058779" cy="386485"/>
          </a:xfrm>
          <a:prstGeom prst="rect">
            <a:avLst/>
          </a:prstGeom>
        </p:spPr>
      </p:pic>
      <p:pic>
        <p:nvPicPr>
          <p:cNvPr id="1026" name="Picture 2" descr="gluu - Revomatico">
            <a:extLst>
              <a:ext uri="{FF2B5EF4-FFF2-40B4-BE49-F238E27FC236}">
                <a16:creationId xmlns:a16="http://schemas.microsoft.com/office/drawing/2014/main" xmlns="" id="{ACA7213F-5572-48D6-9BEA-299493AD28E8}"/>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5089" y="3929329"/>
            <a:ext cx="1010076" cy="395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dix Review | PCMag">
            <a:extLst>
              <a:ext uri="{FF2B5EF4-FFF2-40B4-BE49-F238E27FC236}">
                <a16:creationId xmlns:a16="http://schemas.microsoft.com/office/drawing/2014/main" xmlns="" id="{A4D47AD8-7FC6-40EA-91B9-862CC46864F2}"/>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4371" y="4437171"/>
            <a:ext cx="1145687" cy="645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de.js Application Development Services Company | Netgains">
            <a:extLst>
              <a:ext uri="{FF2B5EF4-FFF2-40B4-BE49-F238E27FC236}">
                <a16:creationId xmlns:a16="http://schemas.microsoft.com/office/drawing/2014/main" xmlns="" id="{13A87D07-1F07-4639-82B8-132EF5799CA5}"/>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415" y="2032765"/>
            <a:ext cx="696329" cy="804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er3 Pakistan - Cyber Security Services | About Us">
            <a:extLst>
              <a:ext uri="{FF2B5EF4-FFF2-40B4-BE49-F238E27FC236}">
                <a16:creationId xmlns:a16="http://schemas.microsoft.com/office/drawing/2014/main" xmlns="" id="{8D56F3B0-F4A3-4D84-A7CF-EF0700931FED}"/>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3331" y="2635767"/>
            <a:ext cx="1852333" cy="62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5473B808-AA1F-4FC8-AD52-AC54C6111DC8}"/>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3148" y="3189888"/>
            <a:ext cx="1367118" cy="4400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rld Best FOSS Free and Open Source Software Collection ...">
            <a:extLst>
              <a:ext uri="{FF2B5EF4-FFF2-40B4-BE49-F238E27FC236}">
                <a16:creationId xmlns:a16="http://schemas.microsoft.com/office/drawing/2014/main" xmlns="" id="{DE43D26A-FCCA-4096-9A8A-2890E4810161}"/>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904" y="3605595"/>
            <a:ext cx="747373" cy="6454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O Guide to Angular: Everything You Need to Know - Search ...">
            <a:extLst>
              <a:ext uri="{FF2B5EF4-FFF2-40B4-BE49-F238E27FC236}">
                <a16:creationId xmlns:a16="http://schemas.microsoft.com/office/drawing/2014/main" xmlns="" id="{F48D39BB-4A9A-4FF4-B32F-FB3C70E6EBB3}"/>
              </a:ext>
            </a:extLst>
          </p:cNvPr>
          <p:cNvPicPr>
            <a:picLocks noChangeAspect="1" noChangeArrowheads="1"/>
          </p:cNvPicPr>
          <p:nvPr/>
        </p:nvPicPr>
        <p:blipFill>
          <a:blip r:embed="rId24">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5167231" y="3293058"/>
            <a:ext cx="1310662" cy="689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ricentis Continuous Testing platform - SD Times">
            <a:extLst>
              <a:ext uri="{FF2B5EF4-FFF2-40B4-BE49-F238E27FC236}">
                <a16:creationId xmlns:a16="http://schemas.microsoft.com/office/drawing/2014/main" xmlns="" id="{C9C5D93C-2AC0-4B7E-95AD-8108818E18B4}"/>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501" y="3116995"/>
            <a:ext cx="937209" cy="4645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loud Computing Services | Google Cloud">
            <a:extLst>
              <a:ext uri="{FF2B5EF4-FFF2-40B4-BE49-F238E27FC236}">
                <a16:creationId xmlns:a16="http://schemas.microsoft.com/office/drawing/2014/main" xmlns="" id="{86B87C02-6D1B-4595-9131-075E5FAB0392}"/>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3969" y="2775157"/>
            <a:ext cx="1318704" cy="69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A Review of Postgres version 12 - Performance Monitoring - Blogs ...">
            <a:extLst>
              <a:ext uri="{FF2B5EF4-FFF2-40B4-BE49-F238E27FC236}">
                <a16:creationId xmlns:a16="http://schemas.microsoft.com/office/drawing/2014/main" xmlns="" id="{7C6045C8-8656-4CA2-9784-C0E4A50A6EA6}"/>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595" y="3162747"/>
            <a:ext cx="1524488" cy="6912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TensorFlow">
            <a:extLst>
              <a:ext uri="{FF2B5EF4-FFF2-40B4-BE49-F238E27FC236}">
                <a16:creationId xmlns:a16="http://schemas.microsoft.com/office/drawing/2014/main" xmlns="" id="{6A48BCB3-5871-4452-A6EC-4F1B7EB72A40}"/>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9990" y="3267376"/>
            <a:ext cx="1440008" cy="8064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Apache Spark - Wikipedia">
            <a:extLst>
              <a:ext uri="{FF2B5EF4-FFF2-40B4-BE49-F238E27FC236}">
                <a16:creationId xmlns:a16="http://schemas.microsoft.com/office/drawing/2014/main" xmlns="" id="{7C2E4D12-7C01-4042-BF54-1902FF2FCB45}"/>
              </a:ext>
            </a:extLst>
          </p:cNvPr>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6425" y="1113962"/>
            <a:ext cx="1047946" cy="545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pache Cassandra - Wikipedia">
            <a:extLst>
              <a:ext uri="{FF2B5EF4-FFF2-40B4-BE49-F238E27FC236}">
                <a16:creationId xmlns:a16="http://schemas.microsoft.com/office/drawing/2014/main" xmlns="" id="{4CD5BDD9-6E65-4946-B58F-68B93A6CBB46}"/>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742" y="1093374"/>
            <a:ext cx="874194" cy="5870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hat Is Kafka? Everything You Need to Know - DZone Big Data">
            <a:extLst>
              <a:ext uri="{FF2B5EF4-FFF2-40B4-BE49-F238E27FC236}">
                <a16:creationId xmlns:a16="http://schemas.microsoft.com/office/drawing/2014/main" xmlns="" id="{D144D05E-CC98-4247-914A-3459B3447BDD}"/>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2664" y="1660276"/>
            <a:ext cx="1147450" cy="715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2"/>
          <a:stretch>
            <a:fillRect/>
          </a:stretch>
        </p:blipFill>
        <p:spPr>
          <a:xfrm>
            <a:off x="477956" y="3935468"/>
            <a:ext cx="646896" cy="349324"/>
          </a:xfrm>
          <a:prstGeom prst="rect">
            <a:avLst/>
          </a:prstGeom>
        </p:spPr>
      </p:pic>
      <p:pic>
        <p:nvPicPr>
          <p:cNvPr id="12" name="Picture 11"/>
          <p:cNvPicPr>
            <a:picLocks noChangeAspect="1"/>
          </p:cNvPicPr>
          <p:nvPr/>
        </p:nvPicPr>
        <p:blipFill>
          <a:blip r:embed="rId33"/>
          <a:stretch>
            <a:fillRect/>
          </a:stretch>
        </p:blipFill>
        <p:spPr>
          <a:xfrm>
            <a:off x="1809595" y="4624342"/>
            <a:ext cx="699044" cy="234216"/>
          </a:xfrm>
          <a:prstGeom prst="rect">
            <a:avLst/>
          </a:prstGeom>
        </p:spPr>
      </p:pic>
      <p:pic>
        <p:nvPicPr>
          <p:cNvPr id="15" name="Picture 14"/>
          <p:cNvPicPr>
            <a:picLocks noChangeAspect="1"/>
          </p:cNvPicPr>
          <p:nvPr/>
        </p:nvPicPr>
        <p:blipFill>
          <a:blip r:embed="rId34"/>
          <a:stretch>
            <a:fillRect/>
          </a:stretch>
        </p:blipFill>
        <p:spPr>
          <a:xfrm>
            <a:off x="6252330" y="4327533"/>
            <a:ext cx="696135" cy="696135"/>
          </a:xfrm>
          <a:prstGeom prst="rect">
            <a:avLst/>
          </a:prstGeom>
        </p:spPr>
      </p:pic>
      <p:pic>
        <p:nvPicPr>
          <p:cNvPr id="16" name="Picture 15"/>
          <p:cNvPicPr>
            <a:picLocks noChangeAspect="1"/>
          </p:cNvPicPr>
          <p:nvPr/>
        </p:nvPicPr>
        <p:blipFill>
          <a:blip r:embed="rId35"/>
          <a:stretch>
            <a:fillRect/>
          </a:stretch>
        </p:blipFill>
        <p:spPr>
          <a:xfrm>
            <a:off x="4143275" y="4507998"/>
            <a:ext cx="1126506" cy="563253"/>
          </a:xfrm>
          <a:prstGeom prst="rect">
            <a:avLst/>
          </a:prstGeom>
        </p:spPr>
      </p:pic>
      <p:sp>
        <p:nvSpPr>
          <p:cNvPr id="37" name="TextBox 36">
            <a:extLst>
              <a:ext uri="{FF2B5EF4-FFF2-40B4-BE49-F238E27FC236}">
                <a16:creationId xmlns:a16="http://schemas.microsoft.com/office/drawing/2014/main" xmlns="" id="{7BF677BE-6155-4A41-A2E6-5DE1C068D6CB}"/>
              </a:ext>
            </a:extLst>
          </p:cNvPr>
          <p:cNvSpPr txBox="1"/>
          <p:nvPr/>
        </p:nvSpPr>
        <p:spPr>
          <a:xfrm>
            <a:off x="7585225" y="4858558"/>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spTree>
    <p:extLst>
      <p:ext uri="{BB962C8B-B14F-4D97-AF65-F5344CB8AC3E}">
        <p14:creationId xmlns:p14="http://schemas.microsoft.com/office/powerpoint/2010/main" val="22552211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90 Simple Backgrounds [Edit and Download]">
            <a:extLst>
              <a:ext uri="{FF2B5EF4-FFF2-40B4-BE49-F238E27FC236}">
                <a16:creationId xmlns:a16="http://schemas.microsoft.com/office/drawing/2014/main" xmlns="" id="{BD02E56D-5F25-4426-8BBC-69C7D7335C3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2" y="-3175"/>
            <a:ext cx="9190121" cy="5140325"/>
          </a:xfrm>
          <a:prstGeom prst="rect">
            <a:avLst/>
          </a:prstGeom>
          <a:blipFill dpi="0" rotWithShape="1">
            <a:blip r:embed="rId3">
              <a:clrChange>
                <a:clrFrom>
                  <a:srgbClr val="FFFFFF"/>
                </a:clrFrom>
                <a:clrTo>
                  <a:srgbClr val="FFFFFF">
                    <a:alpha val="0"/>
                  </a:srgbClr>
                </a:clrTo>
              </a:clrChange>
            </a:blip>
            <a:srcRect/>
            <a:tile tx="0" ty="0" sx="100000" sy="100000" flip="none" algn="tl"/>
          </a:blipFill>
          <a:effectLst>
            <a:outerShdw blurRad="50800" dist="50800" dir="5400000" algn="ctr" rotWithShape="0">
              <a:schemeClr val="tx2">
                <a:lumMod val="90000"/>
              </a:schemeClr>
            </a:outerShdw>
          </a:effectLst>
        </p:spPr>
      </p:pic>
      <p:sp>
        <p:nvSpPr>
          <p:cNvPr id="3" name="Slide Number Placeholder 2">
            <a:extLst>
              <a:ext uri="{FF2B5EF4-FFF2-40B4-BE49-F238E27FC236}">
                <a16:creationId xmlns:a16="http://schemas.microsoft.com/office/drawing/2014/main" xmlns="" id="{227603AA-1D9E-49CB-BFCD-FD9AA661ACE5}"/>
              </a:ext>
            </a:extLst>
          </p:cNvPr>
          <p:cNvSpPr>
            <a:spLocks noGrp="1"/>
          </p:cNvSpPr>
          <p:nvPr>
            <p:ph type="sldNum" idx="12"/>
          </p:nvPr>
        </p:nvSpPr>
        <p:spPr>
          <a:xfrm>
            <a:off x="8807813" y="4755759"/>
            <a:ext cx="383400" cy="383400"/>
          </a:xfrm>
        </p:spPr>
        <p:txBody>
          <a:bodyPr/>
          <a:lstStyle/>
          <a:p>
            <a:pPr marL="0" lvl="0" indent="0" algn="ctr" rtl="0">
              <a:spcBef>
                <a:spcPts val="0"/>
              </a:spcBef>
              <a:spcAft>
                <a:spcPts val="0"/>
              </a:spcAft>
              <a:buNone/>
            </a:pPr>
            <a:fld id="{00000000-1234-1234-1234-123412341234}" type="slidenum">
              <a:rPr lang="en"/>
              <a:t>9</a:t>
            </a:fld>
            <a:endParaRPr lang="en" dirty="0"/>
          </a:p>
        </p:txBody>
      </p:sp>
      <p:sp>
        <p:nvSpPr>
          <p:cNvPr id="5" name="TextBox 4">
            <a:extLst>
              <a:ext uri="{FF2B5EF4-FFF2-40B4-BE49-F238E27FC236}">
                <a16:creationId xmlns:a16="http://schemas.microsoft.com/office/drawing/2014/main" xmlns="" id="{3C1A290A-70CF-433D-A30E-C05F063E1707}"/>
              </a:ext>
            </a:extLst>
          </p:cNvPr>
          <p:cNvSpPr txBox="1"/>
          <p:nvPr/>
        </p:nvSpPr>
        <p:spPr>
          <a:xfrm>
            <a:off x="229107" y="249587"/>
            <a:ext cx="66236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solidFill>
                <a:latin typeface="Red hat display black"/>
              </a:rPr>
              <a:t>Our Customers</a:t>
            </a:r>
          </a:p>
        </p:txBody>
      </p:sp>
      <p:pic>
        <p:nvPicPr>
          <p:cNvPr id="1026" name="Picture 2" descr="gluu - Revomatico">
            <a:extLst>
              <a:ext uri="{FF2B5EF4-FFF2-40B4-BE49-F238E27FC236}">
                <a16:creationId xmlns:a16="http://schemas.microsoft.com/office/drawing/2014/main" xmlns="" id="{ACA7213F-5572-48D6-9BEA-299493AD28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7378" y="2274393"/>
            <a:ext cx="1010076" cy="3956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71A62F29-990F-4F47-965B-FDD34AEE4A1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35349" y="1231897"/>
            <a:ext cx="1499675" cy="503148"/>
          </a:xfrm>
          <a:prstGeom prst="rect">
            <a:avLst/>
          </a:prstGeom>
        </p:spPr>
      </p:pic>
      <p:pic>
        <p:nvPicPr>
          <p:cNvPr id="14" name="Picture 13">
            <a:extLst>
              <a:ext uri="{FF2B5EF4-FFF2-40B4-BE49-F238E27FC236}">
                <a16:creationId xmlns:a16="http://schemas.microsoft.com/office/drawing/2014/main" xmlns="" id="{71AE7581-0F64-418D-9555-5B7A9973318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025575" y="1086981"/>
            <a:ext cx="1402382" cy="725747"/>
          </a:xfrm>
          <a:prstGeom prst="rect">
            <a:avLst/>
          </a:prstGeom>
        </p:spPr>
      </p:pic>
      <p:pic>
        <p:nvPicPr>
          <p:cNvPr id="15" name="Picture 14">
            <a:extLst>
              <a:ext uri="{FF2B5EF4-FFF2-40B4-BE49-F238E27FC236}">
                <a16:creationId xmlns:a16="http://schemas.microsoft.com/office/drawing/2014/main" xmlns="" id="{8BA812EC-92C5-4FF8-B80B-5CF5F0B39A8C}"/>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4868819" y="1181474"/>
            <a:ext cx="2571576" cy="446387"/>
          </a:xfrm>
          <a:prstGeom prst="rect">
            <a:avLst/>
          </a:prstGeom>
        </p:spPr>
      </p:pic>
      <p:pic>
        <p:nvPicPr>
          <p:cNvPr id="16" name="Picture 15">
            <a:extLst>
              <a:ext uri="{FF2B5EF4-FFF2-40B4-BE49-F238E27FC236}">
                <a16:creationId xmlns:a16="http://schemas.microsoft.com/office/drawing/2014/main" xmlns="" id="{4FB323FC-3104-4087-A0CA-F99B5BEBCB2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646148" y="1120777"/>
            <a:ext cx="1053047" cy="658154"/>
          </a:xfrm>
          <a:prstGeom prst="rect">
            <a:avLst/>
          </a:prstGeom>
        </p:spPr>
      </p:pic>
      <p:pic>
        <p:nvPicPr>
          <p:cNvPr id="17" name="Picture 16">
            <a:extLst>
              <a:ext uri="{FF2B5EF4-FFF2-40B4-BE49-F238E27FC236}">
                <a16:creationId xmlns:a16="http://schemas.microsoft.com/office/drawing/2014/main" xmlns="" id="{E85973CE-6B4C-4BDA-B291-33CCE9B9AE7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88154" y="2393649"/>
            <a:ext cx="1499676" cy="278200"/>
          </a:xfrm>
          <a:prstGeom prst="rect">
            <a:avLst/>
          </a:prstGeom>
        </p:spPr>
      </p:pic>
      <p:pic>
        <p:nvPicPr>
          <p:cNvPr id="21" name="Picture 20">
            <a:extLst>
              <a:ext uri="{FF2B5EF4-FFF2-40B4-BE49-F238E27FC236}">
                <a16:creationId xmlns:a16="http://schemas.microsoft.com/office/drawing/2014/main" xmlns="" id="{09DBB953-87E7-4093-B73B-50D5E719769B}"/>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434805" y="2239023"/>
            <a:ext cx="1609736" cy="395613"/>
          </a:xfrm>
          <a:prstGeom prst="rect">
            <a:avLst/>
          </a:prstGeom>
        </p:spPr>
      </p:pic>
      <p:pic>
        <p:nvPicPr>
          <p:cNvPr id="23" name="Picture 22">
            <a:extLst>
              <a:ext uri="{FF2B5EF4-FFF2-40B4-BE49-F238E27FC236}">
                <a16:creationId xmlns:a16="http://schemas.microsoft.com/office/drawing/2014/main" xmlns="" id="{4838022D-79F9-416D-9BAC-7A932012173D}"/>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88154" y="3286545"/>
            <a:ext cx="1380614" cy="493981"/>
          </a:xfrm>
          <a:prstGeom prst="rect">
            <a:avLst/>
          </a:prstGeom>
        </p:spPr>
      </p:pic>
      <p:pic>
        <p:nvPicPr>
          <p:cNvPr id="24" name="Picture 23">
            <a:extLst>
              <a:ext uri="{FF2B5EF4-FFF2-40B4-BE49-F238E27FC236}">
                <a16:creationId xmlns:a16="http://schemas.microsoft.com/office/drawing/2014/main" xmlns="" id="{3CB1952D-DBFE-4F7F-879C-428B005C62D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374825" y="3081194"/>
            <a:ext cx="1108361" cy="795746"/>
          </a:xfrm>
          <a:prstGeom prst="rect">
            <a:avLst/>
          </a:prstGeom>
        </p:spPr>
      </p:pic>
      <p:pic>
        <p:nvPicPr>
          <p:cNvPr id="25" name="Picture 24">
            <a:extLst>
              <a:ext uri="{FF2B5EF4-FFF2-40B4-BE49-F238E27FC236}">
                <a16:creationId xmlns:a16="http://schemas.microsoft.com/office/drawing/2014/main" xmlns="" id="{C4FD3548-BD21-4889-92EC-67934D9CACAA}"/>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119293" y="3252708"/>
            <a:ext cx="1757581" cy="527818"/>
          </a:xfrm>
          <a:prstGeom prst="rect">
            <a:avLst/>
          </a:prstGeom>
        </p:spPr>
      </p:pic>
      <p:pic>
        <p:nvPicPr>
          <p:cNvPr id="4" name="Picture 2" descr="ORMAS">
            <a:extLst>
              <a:ext uri="{FF2B5EF4-FFF2-40B4-BE49-F238E27FC236}">
                <a16:creationId xmlns:a16="http://schemas.microsoft.com/office/drawing/2014/main" xmlns="" id="{93AA03DE-9182-4020-9E10-AE10127604B0}"/>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0043" y="3125115"/>
            <a:ext cx="2781213" cy="781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5"/>
          <a:stretch>
            <a:fillRect/>
          </a:stretch>
        </p:blipFill>
        <p:spPr>
          <a:xfrm>
            <a:off x="2387518" y="2343670"/>
            <a:ext cx="1001396" cy="399530"/>
          </a:xfrm>
          <a:prstGeom prst="rect">
            <a:avLst/>
          </a:prstGeom>
        </p:spPr>
      </p:pic>
      <p:pic>
        <p:nvPicPr>
          <p:cNvPr id="8" name="Picture 7"/>
          <p:cNvPicPr>
            <a:picLocks noChangeAspect="1"/>
          </p:cNvPicPr>
          <p:nvPr/>
        </p:nvPicPr>
        <p:blipFill>
          <a:blip r:embed="rId16"/>
          <a:stretch>
            <a:fillRect/>
          </a:stretch>
        </p:blipFill>
        <p:spPr>
          <a:xfrm>
            <a:off x="3747832" y="4020340"/>
            <a:ext cx="647616" cy="685775"/>
          </a:xfrm>
          <a:prstGeom prst="rect">
            <a:avLst/>
          </a:prstGeom>
        </p:spPr>
      </p:pic>
      <p:pic>
        <p:nvPicPr>
          <p:cNvPr id="18" name="Picture 17">
            <a:extLst>
              <a:ext uri="{FF2B5EF4-FFF2-40B4-BE49-F238E27FC236}">
                <a16:creationId xmlns:a16="http://schemas.microsoft.com/office/drawing/2014/main" xmlns="" id="{0EC51D83-F62F-45FE-ABB5-D197F8630747}"/>
              </a:ext>
            </a:extLst>
          </p:cNvPr>
          <p:cNvPicPr>
            <a:picLocks noChangeAspect="1"/>
          </p:cNvPicPr>
          <p:nvPr/>
        </p:nvPicPr>
        <p:blipFill>
          <a:blip r:embed="rId17"/>
          <a:stretch>
            <a:fillRect/>
          </a:stretch>
        </p:blipFill>
        <p:spPr>
          <a:xfrm>
            <a:off x="577250" y="4151308"/>
            <a:ext cx="1087936" cy="395613"/>
          </a:xfrm>
          <a:prstGeom prst="rect">
            <a:avLst/>
          </a:prstGeom>
        </p:spPr>
      </p:pic>
      <p:sp>
        <p:nvSpPr>
          <p:cNvPr id="19" name="TextBox 18">
            <a:extLst>
              <a:ext uri="{FF2B5EF4-FFF2-40B4-BE49-F238E27FC236}">
                <a16:creationId xmlns:a16="http://schemas.microsoft.com/office/drawing/2014/main" xmlns="" id="{5F219E05-BD1C-4DC6-995C-84A242E38E8E}"/>
              </a:ext>
            </a:extLst>
          </p:cNvPr>
          <p:cNvSpPr txBox="1"/>
          <p:nvPr/>
        </p:nvSpPr>
        <p:spPr>
          <a:xfrm>
            <a:off x="7401603" y="4832043"/>
            <a:ext cx="1531042" cy="230832"/>
          </a:xfrm>
          <a:prstGeom prst="rect">
            <a:avLst/>
          </a:prstGeom>
          <a:noFill/>
        </p:spPr>
        <p:txBody>
          <a:bodyPr wrap="square" rtlCol="0">
            <a:spAutoFit/>
          </a:bodyPr>
          <a:lstStyle/>
          <a:p>
            <a:pPr algn="ctr"/>
            <a:r>
              <a:rPr lang="en-IN" sz="900" dirty="0">
                <a:solidFill>
                  <a:schemeClr val="accent2">
                    <a:lumMod val="50000"/>
                  </a:schemeClr>
                </a:solidFill>
              </a:rPr>
              <a:t>www.centroxy.com</a:t>
            </a:r>
          </a:p>
        </p:txBody>
      </p:sp>
      <p:pic>
        <p:nvPicPr>
          <p:cNvPr id="2050" name="Picture 2" descr="Luxoft | Digital Strategy, Consulting and Engineering at Scale">
            <a:extLst>
              <a:ext uri="{FF2B5EF4-FFF2-40B4-BE49-F238E27FC236}">
                <a16:creationId xmlns:a16="http://schemas.microsoft.com/office/drawing/2014/main" xmlns="" id="{7E511595-0A2B-4CA8-9FF3-F09DA499062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19269" y="4056519"/>
            <a:ext cx="1377490" cy="5683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PS Infotech - Bisinfotech">
            <a:extLst>
              <a:ext uri="{FF2B5EF4-FFF2-40B4-BE49-F238E27FC236}">
                <a16:creationId xmlns:a16="http://schemas.microsoft.com/office/drawing/2014/main" xmlns="" id="{5790F14F-BC05-484A-86E1-73126C63E76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62320" y="3906165"/>
            <a:ext cx="1996991" cy="849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0DADA3AA-6C99-4730-88F2-C087878B53C5}"/>
              </a:ext>
            </a:extLst>
          </p:cNvPr>
          <p:cNvPicPr>
            <a:picLocks noChangeAspect="1"/>
          </p:cNvPicPr>
          <p:nvPr/>
        </p:nvPicPr>
        <p:blipFill>
          <a:blip r:embed="rId20"/>
          <a:stretch>
            <a:fillRect/>
          </a:stretch>
        </p:blipFill>
        <p:spPr>
          <a:xfrm>
            <a:off x="7508658" y="980291"/>
            <a:ext cx="1635342" cy="848752"/>
          </a:xfrm>
          <a:prstGeom prst="rect">
            <a:avLst/>
          </a:prstGeom>
        </p:spPr>
      </p:pic>
      <p:pic>
        <p:nvPicPr>
          <p:cNvPr id="22" name="Picture 21" descr="A picture containing text, clipart, tableware, dishware&#10;&#10;Description automatically generated">
            <a:extLst>
              <a:ext uri="{FF2B5EF4-FFF2-40B4-BE49-F238E27FC236}">
                <a16:creationId xmlns:a16="http://schemas.microsoft.com/office/drawing/2014/main" xmlns="" id="{69356C28-18D6-4B4B-AFCB-A81DECC0B0F9}"/>
              </a:ext>
            </a:extLst>
          </p:cNvPr>
          <p:cNvPicPr>
            <a:picLocks noChangeAspect="1"/>
          </p:cNvPicPr>
          <p:nvPr/>
        </p:nvPicPr>
        <p:blipFill>
          <a:blip r:embed="rId21"/>
          <a:stretch>
            <a:fillRect/>
          </a:stretch>
        </p:blipFill>
        <p:spPr>
          <a:xfrm>
            <a:off x="6941232" y="3992824"/>
            <a:ext cx="1600200" cy="676275"/>
          </a:xfrm>
          <a:prstGeom prst="rect">
            <a:avLst/>
          </a:prstGeom>
        </p:spPr>
      </p:pic>
    </p:spTree>
    <p:extLst>
      <p:ext uri="{BB962C8B-B14F-4D97-AF65-F5344CB8AC3E}">
        <p14:creationId xmlns:p14="http://schemas.microsoft.com/office/powerpoint/2010/main" val="40098342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p159:morph option="byObject"/>
      </p:transition>
    </mc:Choice>
    <mc:Fallback>
      <p:transition spd="slow">
        <p:fade/>
      </p:transition>
    </mc:Fallback>
  </mc:AlternateContent>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900" dirty="0" smtClean="0">
            <a:solidFill>
              <a:schemeClr val="accent2">
                <a:lumMod val="50000"/>
              </a:schemeClr>
            </a:solidFill>
          </a:defRPr>
        </a:defPPr>
      </a:lstStyle>
    </a:txDef>
  </a:objectDefaults>
  <a:extraClrSchemeLst/>
</a:theme>
</file>

<file path=ppt/theme/theme2.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ACCABE579BC4AC428CD93ADB9A3DCB93" ma:contentTypeVersion="2" ma:contentTypeDescription="Tạo tài liệu mới." ma:contentTypeScope="" ma:versionID="ba367875deabc584e9b50324ae2efb1e">
  <xsd:schema xmlns:xsd="http://www.w3.org/2001/XMLSchema" xmlns:xs="http://www.w3.org/2001/XMLSchema" xmlns:p="http://schemas.microsoft.com/office/2006/metadata/properties" xmlns:ns3="d8d8d76e-1b50-4ffa-9a0e-1ae87bca460f" targetNamespace="http://schemas.microsoft.com/office/2006/metadata/properties" ma:root="true" ma:fieldsID="ae9d1cac62656c1865d4eea3bc875292" ns3:_="">
    <xsd:import namespace="d8d8d76e-1b50-4ffa-9a0e-1ae87bca460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8d76e-1b50-4ffa-9a0e-1ae87bca4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597E8-CF80-4B52-8C4A-95104CD55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8d76e-1b50-4ffa-9a0e-1ae87bca4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972A7A-F97D-4707-A13B-8B9A6EFAC625}">
  <ds:schemaRefs>
    <ds:schemaRef ds:uri="http://schemas.microsoft.com/sharepoint/v3/contenttype/forms"/>
  </ds:schemaRefs>
</ds:datastoreItem>
</file>

<file path=customXml/itemProps3.xml><?xml version="1.0" encoding="utf-8"?>
<ds:datastoreItem xmlns:ds="http://schemas.openxmlformats.org/officeDocument/2006/customXml" ds:itemID="{B5E6509E-5810-47CD-A81E-46B92CAE156F}">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www.w3.org/XML/1998/namespace"/>
    <ds:schemaRef ds:uri="http://purl.org/dc/elements/1.1/"/>
    <ds:schemaRef ds:uri="d8d8d76e-1b50-4ffa-9a0e-1ae87bca460f"/>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2760</TotalTime>
  <Words>807</Words>
  <Application>Microsoft Office PowerPoint</Application>
  <PresentationFormat>On-screen Show (16:9)</PresentationFormat>
  <Paragraphs>103</Paragraphs>
  <Slides>10</Slides>
  <Notes>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vt:i4>
      </vt:variant>
    </vt:vector>
  </HeadingPairs>
  <TitlesOfParts>
    <vt:vector size="27" baseType="lpstr">
      <vt:lpstr>Arial</vt:lpstr>
      <vt:lpstr>Avenir Next Heavy</vt:lpstr>
      <vt:lpstr>Calibri</vt:lpstr>
      <vt:lpstr>Times New Roman</vt:lpstr>
      <vt:lpstr>Calibri Light</vt:lpstr>
      <vt:lpstr>Wingdings</vt:lpstr>
      <vt:lpstr>Roboto</vt:lpstr>
      <vt:lpstr>Red hat display black</vt:lpstr>
      <vt:lpstr>Barlow Light</vt:lpstr>
      <vt:lpstr>Symbol</vt:lpstr>
      <vt:lpstr>Relwey</vt:lpstr>
      <vt:lpstr>Raleway SemiBold</vt:lpstr>
      <vt:lpstr>Barlow</vt:lpstr>
      <vt:lpstr>Raleway</vt:lpstr>
      <vt:lpstr>Gaoler template</vt:lpstr>
      <vt:lpstr>Gaoler template</vt:lpstr>
      <vt:lpstr>Retrospect</vt:lpstr>
      <vt:lpstr>Centroxy Solution Pvt. Ltd.</vt:lpstr>
      <vt:lpstr>Who We Are...</vt:lpstr>
      <vt:lpstr>PowerPoint Presentation</vt:lpstr>
      <vt:lpstr>PowerPoint Presentation</vt:lpstr>
      <vt:lpstr>Cyber Security Services</vt:lpstr>
      <vt:lpstr>Cyber Security Key Focus Area </vt:lpstr>
      <vt:lpstr>Professional Services</vt:lpstr>
      <vt:lpstr>PowerPoint Presentation</vt:lpstr>
      <vt:lpstr>PowerPoint Presentation</vt:lpstr>
      <vt:lpstr>Keep in touch with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Team Centroxy</dc:creator>
  <cp:lastModifiedBy>DHYANA</cp:lastModifiedBy>
  <cp:revision>1056</cp:revision>
  <dcterms:modified xsi:type="dcterms:W3CDTF">2021-12-06T11:51:53Z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0x010100ACCABE579BC4AC428CD93ADB9A3DCB93</vt:lpwstr>
  </property>
</Properties>
</file>