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4A831C-D560-4766-9772-1735D2D4C3AC}" v="355" dt="2022-12-26T07:07:34.7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70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raj Pandab" userId="S::surajp@centroxy.com::3e1fcbd7-74ec-40fd-a726-776d26149115" providerId="AD" clId="Web-{6F4A831C-D560-4766-9772-1735D2D4C3AC}"/>
    <pc:docChg chg="modSld">
      <pc:chgData name="Suraj Pandab" userId="S::surajp@centroxy.com::3e1fcbd7-74ec-40fd-a726-776d26149115" providerId="AD" clId="Web-{6F4A831C-D560-4766-9772-1735D2D4C3AC}" dt="2022-12-26T07:07:33.453" v="204"/>
      <pc:docMkLst>
        <pc:docMk/>
      </pc:docMkLst>
      <pc:sldChg chg="addSp delSp modSp mod setBg">
        <pc:chgData name="Suraj Pandab" userId="S::surajp@centroxy.com::3e1fcbd7-74ec-40fd-a726-776d26149115" providerId="AD" clId="Web-{6F4A831C-D560-4766-9772-1735D2D4C3AC}" dt="2022-12-26T07:07:33.453" v="204"/>
        <pc:sldMkLst>
          <pc:docMk/>
          <pc:sldMk cId="0" sldId="261"/>
        </pc:sldMkLst>
        <pc:spChg chg="del">
          <ac:chgData name="Suraj Pandab" userId="S::surajp@centroxy.com::3e1fcbd7-74ec-40fd-a726-776d26149115" providerId="AD" clId="Web-{6F4A831C-D560-4766-9772-1735D2D4C3AC}" dt="2022-12-26T06:59:19.800" v="14"/>
          <ac:spMkLst>
            <pc:docMk/>
            <pc:sldMk cId="0" sldId="261"/>
            <ac:spMk id="3" creationId="{00000000-0000-0000-0000-000000000000}"/>
          </ac:spMkLst>
        </pc:spChg>
        <pc:spChg chg="del">
          <ac:chgData name="Suraj Pandab" userId="S::surajp@centroxy.com::3e1fcbd7-74ec-40fd-a726-776d26149115" providerId="AD" clId="Web-{6F4A831C-D560-4766-9772-1735D2D4C3AC}" dt="2022-12-26T06:59:14.284" v="13"/>
          <ac:spMkLst>
            <pc:docMk/>
            <pc:sldMk cId="0" sldId="261"/>
            <ac:spMk id="4" creationId="{00000000-0000-0000-0000-000000000000}"/>
          </ac:spMkLst>
        </pc:spChg>
        <pc:spChg chg="del mod">
          <ac:chgData name="Suraj Pandab" userId="S::surajp@centroxy.com::3e1fcbd7-74ec-40fd-a726-776d26149115" providerId="AD" clId="Web-{6F4A831C-D560-4766-9772-1735D2D4C3AC}" dt="2022-12-26T06:59:08.893" v="12"/>
          <ac:spMkLst>
            <pc:docMk/>
            <pc:sldMk cId="0" sldId="261"/>
            <ac:spMk id="5" creationId="{00000000-0000-0000-0000-000000000000}"/>
          </ac:spMkLst>
        </pc:spChg>
        <pc:spChg chg="mod">
          <ac:chgData name="Suraj Pandab" userId="S::surajp@centroxy.com::3e1fcbd7-74ec-40fd-a726-776d26149115" providerId="AD" clId="Web-{6F4A831C-D560-4766-9772-1735D2D4C3AC}" dt="2022-12-26T06:59:46.535" v="17"/>
          <ac:spMkLst>
            <pc:docMk/>
            <pc:sldMk cId="0" sldId="261"/>
            <ac:spMk id="6" creationId="{00000000-0000-0000-0000-000000000000}"/>
          </ac:spMkLst>
        </pc:spChg>
        <pc:spChg chg="add del">
          <ac:chgData name="Suraj Pandab" userId="S::surajp@centroxy.com::3e1fcbd7-74ec-40fd-a726-776d26149115" providerId="AD" clId="Web-{6F4A831C-D560-4766-9772-1735D2D4C3AC}" dt="2022-12-26T06:59:46.535" v="17"/>
          <ac:spMkLst>
            <pc:docMk/>
            <pc:sldMk cId="0" sldId="261"/>
            <ac:spMk id="13" creationId="{53F29798-D584-4792-9B62-3F5F5C36D619}"/>
          </ac:spMkLst>
        </pc:spChg>
        <pc:graphicFrameChg chg="del mod modGraphic">
          <ac:chgData name="Suraj Pandab" userId="S::surajp@centroxy.com::3e1fcbd7-74ec-40fd-a726-776d26149115" providerId="AD" clId="Web-{6F4A831C-D560-4766-9772-1735D2D4C3AC}" dt="2022-12-26T06:58:57.315" v="9"/>
          <ac:graphicFrameMkLst>
            <pc:docMk/>
            <pc:sldMk cId="0" sldId="261"/>
            <ac:graphicFrameMk id="2" creationId="{00000000-0000-0000-0000-000000000000}"/>
          </ac:graphicFrameMkLst>
        </pc:graphicFrameChg>
        <pc:graphicFrameChg chg="add mod modGraphic">
          <ac:chgData name="Suraj Pandab" userId="S::surajp@centroxy.com::3e1fcbd7-74ec-40fd-a726-776d26149115" providerId="AD" clId="Web-{6F4A831C-D560-4766-9772-1735D2D4C3AC}" dt="2022-12-26T07:07:33.453" v="204"/>
          <ac:graphicFrameMkLst>
            <pc:docMk/>
            <pc:sldMk cId="0" sldId="261"/>
            <ac:graphicFrameMk id="8" creationId="{1FAA6C91-FB33-94DF-7B0C-8EB73DFBB07B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50" b="1" i="0">
                <a:solidFill>
                  <a:srgbClr val="FFDE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DBCCC8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rgbClr val="FFDE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DBCCC8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rgbClr val="FFDE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rgbClr val="FFDE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26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966" y="652344"/>
            <a:ext cx="6307256" cy="2663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50" b="1" i="0">
                <a:solidFill>
                  <a:srgbClr val="FFDE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67807" y="3783576"/>
            <a:ext cx="9456419" cy="5311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DBCCC8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entroxy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8700" y="0"/>
              <a:ext cx="7994650" cy="10287000"/>
            </a:xfrm>
            <a:custGeom>
              <a:avLst/>
              <a:gdLst/>
              <a:ahLst/>
              <a:cxnLst/>
              <a:rect l="l" t="t" r="r" b="b"/>
              <a:pathLst>
                <a:path w="7994650" h="10287000">
                  <a:moveTo>
                    <a:pt x="7994210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7994210" y="0"/>
                  </a:lnTo>
                  <a:lnTo>
                    <a:pt x="7994210" y="10286999"/>
                  </a:lnTo>
                  <a:close/>
                </a:path>
              </a:pathLst>
            </a:custGeom>
            <a:solidFill>
              <a:srgbClr val="252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088" y="670704"/>
              <a:ext cx="1933574" cy="36194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760963" y="5538965"/>
            <a:ext cx="2767330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250" b="1" spc="150" dirty="0">
                <a:solidFill>
                  <a:srgbClr val="FFDE58"/>
                </a:solidFill>
                <a:latin typeface="Trebuchet MS"/>
                <a:cs typeface="Trebuchet MS"/>
              </a:rPr>
              <a:t>2022-</a:t>
            </a:r>
            <a:r>
              <a:rPr sz="5250" b="1" spc="95" dirty="0">
                <a:solidFill>
                  <a:srgbClr val="FFDE58"/>
                </a:solidFill>
                <a:latin typeface="Trebuchet MS"/>
                <a:cs typeface="Trebuchet MS"/>
              </a:rPr>
              <a:t>23</a:t>
            </a:r>
            <a:endParaRPr sz="52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60963" y="4058494"/>
            <a:ext cx="4646930" cy="137414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800" b="0" spc="70" dirty="0">
                <a:solidFill>
                  <a:srgbClr val="DBCCC8"/>
                </a:solidFill>
                <a:latin typeface="Verdana"/>
                <a:cs typeface="Verdana"/>
              </a:rPr>
              <a:t>Centroxy</a:t>
            </a:r>
            <a:r>
              <a:rPr sz="2800" b="0" spc="-28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2800" b="0" spc="-10" dirty="0">
                <a:solidFill>
                  <a:srgbClr val="DBCCC8"/>
                </a:solidFill>
                <a:latin typeface="Verdana"/>
                <a:cs typeface="Verdana"/>
              </a:rPr>
              <a:t>Solution's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5250" spc="265" dirty="0">
                <a:latin typeface="Trebuchet MS"/>
                <a:cs typeface="Trebuchet MS"/>
              </a:rPr>
              <a:t>CAMPUS</a:t>
            </a:r>
            <a:r>
              <a:rPr sz="5250" spc="-195" dirty="0">
                <a:latin typeface="Trebuchet MS"/>
                <a:cs typeface="Trebuchet MS"/>
              </a:rPr>
              <a:t> </a:t>
            </a:r>
            <a:r>
              <a:rPr sz="5250" spc="135" dirty="0">
                <a:latin typeface="Trebuchet MS"/>
                <a:cs typeface="Trebuchet MS"/>
              </a:rPr>
              <a:t>PLAN</a:t>
            </a:r>
            <a:endParaRPr sz="5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80778" y="8428579"/>
            <a:ext cx="2299970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1600" spc="80" dirty="0">
                <a:solidFill>
                  <a:srgbClr val="DBCCC8"/>
                </a:solidFill>
                <a:latin typeface="Verdana"/>
                <a:cs typeface="Verdana"/>
              </a:rPr>
              <a:t>Presented</a:t>
            </a:r>
            <a:r>
              <a:rPr sz="1600" spc="-10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DBCCC8"/>
                </a:solidFill>
                <a:latin typeface="Verdana"/>
                <a:cs typeface="Verdana"/>
              </a:rPr>
              <a:t>by </a:t>
            </a:r>
            <a:r>
              <a:rPr sz="1600" dirty="0">
                <a:solidFill>
                  <a:srgbClr val="DBCCC8"/>
                </a:solidFill>
                <a:latin typeface="Verdana"/>
                <a:cs typeface="Verdana"/>
              </a:rPr>
              <a:t>Dhyanaranjan</a:t>
            </a:r>
            <a:r>
              <a:rPr sz="1600" spc="28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600" spc="45" dirty="0">
                <a:solidFill>
                  <a:srgbClr val="DBCCC8"/>
                </a:solidFill>
                <a:latin typeface="Verdana"/>
                <a:cs typeface="Verdana"/>
              </a:rPr>
              <a:t>Mishra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56696" y="8428580"/>
            <a:ext cx="1381125" cy="57785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600" spc="-10" dirty="0">
                <a:solidFill>
                  <a:srgbClr val="DBCCC8"/>
                </a:solidFill>
                <a:latin typeface="Verdana"/>
                <a:cs typeface="Verdana"/>
              </a:rPr>
              <a:t>Date: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600" spc="85" dirty="0">
                <a:solidFill>
                  <a:srgbClr val="DBCCC8"/>
                </a:solidFill>
                <a:latin typeface="Verdana"/>
                <a:cs typeface="Verdana"/>
              </a:rPr>
              <a:t>Dec</a:t>
            </a:r>
            <a:r>
              <a:rPr sz="1600" spc="-9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600" spc="-165" dirty="0">
                <a:solidFill>
                  <a:srgbClr val="DBCCC8"/>
                </a:solidFill>
                <a:latin typeface="Verdana"/>
                <a:cs typeface="Verdana"/>
              </a:rPr>
              <a:t>19,</a:t>
            </a:r>
            <a:r>
              <a:rPr sz="1600" spc="-9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DBCCC8"/>
                </a:solidFill>
                <a:latin typeface="Verdana"/>
                <a:cs typeface="Verdana"/>
              </a:rPr>
              <a:t>2022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694219" y="6919616"/>
            <a:ext cx="594360" cy="1543050"/>
          </a:xfrm>
          <a:custGeom>
            <a:avLst/>
            <a:gdLst/>
            <a:ahLst/>
            <a:cxnLst/>
            <a:rect l="l" t="t" r="r" b="b"/>
            <a:pathLst>
              <a:path w="594359" h="1543050">
                <a:moveTo>
                  <a:pt x="0" y="0"/>
                </a:moveTo>
                <a:lnTo>
                  <a:pt x="593782" y="0"/>
                </a:lnTo>
                <a:lnTo>
                  <a:pt x="593782" y="1543049"/>
                </a:lnTo>
                <a:lnTo>
                  <a:pt x="0" y="1543049"/>
                </a:lnTo>
                <a:lnTo>
                  <a:pt x="0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77171" y="0"/>
            <a:ext cx="3004820" cy="6847840"/>
            <a:chOff x="15277171" y="0"/>
            <a:chExt cx="3004820" cy="6847840"/>
          </a:xfrm>
        </p:grpSpPr>
        <p:sp>
          <p:nvSpPr>
            <p:cNvPr id="3" name="object 3"/>
            <p:cNvSpPr/>
            <p:nvPr/>
          </p:nvSpPr>
          <p:spPr>
            <a:xfrm>
              <a:off x="16111909" y="0"/>
              <a:ext cx="2170430" cy="6847840"/>
            </a:xfrm>
            <a:custGeom>
              <a:avLst/>
              <a:gdLst/>
              <a:ahLst/>
              <a:cxnLst/>
              <a:rect l="l" t="t" r="r" b="b"/>
              <a:pathLst>
                <a:path w="2170430" h="6847840">
                  <a:moveTo>
                    <a:pt x="2169913" y="6847283"/>
                  </a:moveTo>
                  <a:lnTo>
                    <a:pt x="0" y="6847283"/>
                  </a:lnTo>
                  <a:lnTo>
                    <a:pt x="0" y="0"/>
                  </a:lnTo>
                  <a:lnTo>
                    <a:pt x="2169913" y="0"/>
                  </a:lnTo>
                  <a:lnTo>
                    <a:pt x="2169913" y="6847283"/>
                  </a:lnTo>
                  <a:close/>
                </a:path>
              </a:pathLst>
            </a:custGeom>
            <a:solidFill>
              <a:srgbClr val="FFDE58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77171" y="670704"/>
              <a:ext cx="1933574" cy="36194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6037580" cy="6764655"/>
            <a:chOff x="0" y="0"/>
            <a:chExt cx="6037580" cy="676465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6037580" cy="6764655"/>
            </a:xfrm>
            <a:custGeom>
              <a:avLst/>
              <a:gdLst/>
              <a:ahLst/>
              <a:cxnLst/>
              <a:rect l="l" t="t" r="r" b="b"/>
              <a:pathLst>
                <a:path w="6037580" h="6764655">
                  <a:moveTo>
                    <a:pt x="6037312" y="0"/>
                  </a:moveTo>
                  <a:lnTo>
                    <a:pt x="0" y="6764391"/>
                  </a:lnTo>
                  <a:lnTo>
                    <a:pt x="0" y="5476984"/>
                  </a:lnTo>
                  <a:lnTo>
                    <a:pt x="4888284" y="0"/>
                  </a:lnTo>
                  <a:lnTo>
                    <a:pt x="6037312" y="0"/>
                  </a:lnTo>
                  <a:close/>
                </a:path>
              </a:pathLst>
            </a:custGeom>
            <a:solidFill>
              <a:srgbClr val="B98040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4890770" cy="5479415"/>
            </a:xfrm>
            <a:custGeom>
              <a:avLst/>
              <a:gdLst/>
              <a:ahLst/>
              <a:cxnLst/>
              <a:rect l="l" t="t" r="r" b="b"/>
              <a:pathLst>
                <a:path w="4890770" h="5479415">
                  <a:moveTo>
                    <a:pt x="4890393" y="0"/>
                  </a:moveTo>
                  <a:lnTo>
                    <a:pt x="0" y="5479347"/>
                  </a:lnTo>
                  <a:lnTo>
                    <a:pt x="0" y="4191940"/>
                  </a:lnTo>
                  <a:lnTo>
                    <a:pt x="3741364" y="0"/>
                  </a:lnTo>
                  <a:lnTo>
                    <a:pt x="4890393" y="0"/>
                  </a:lnTo>
                  <a:close/>
                </a:path>
              </a:pathLst>
            </a:custGeom>
            <a:solidFill>
              <a:srgbClr val="B9804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3743960" cy="4194810"/>
            </a:xfrm>
            <a:custGeom>
              <a:avLst/>
              <a:gdLst/>
              <a:ahLst/>
              <a:cxnLst/>
              <a:rect l="l" t="t" r="r" b="b"/>
              <a:pathLst>
                <a:path w="3743960" h="4194810">
                  <a:moveTo>
                    <a:pt x="3743474" y="0"/>
                  </a:moveTo>
                  <a:lnTo>
                    <a:pt x="0" y="4194304"/>
                  </a:lnTo>
                  <a:lnTo>
                    <a:pt x="0" y="2906897"/>
                  </a:lnTo>
                  <a:lnTo>
                    <a:pt x="2594445" y="0"/>
                  </a:lnTo>
                  <a:lnTo>
                    <a:pt x="3743474" y="0"/>
                  </a:lnTo>
                  <a:close/>
                </a:path>
              </a:pathLst>
            </a:custGeom>
            <a:solidFill>
              <a:srgbClr val="B98040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558095" y="8659869"/>
            <a:ext cx="816610" cy="19050"/>
          </a:xfrm>
          <a:custGeom>
            <a:avLst/>
            <a:gdLst/>
            <a:ahLst/>
            <a:cxnLst/>
            <a:rect l="l" t="t" r="r" b="b"/>
            <a:pathLst>
              <a:path w="816610" h="19050">
                <a:moveTo>
                  <a:pt x="816539" y="19049"/>
                </a:moveTo>
                <a:lnTo>
                  <a:pt x="0" y="19049"/>
                </a:lnTo>
                <a:lnTo>
                  <a:pt x="0" y="0"/>
                </a:lnTo>
                <a:lnTo>
                  <a:pt x="816539" y="0"/>
                </a:lnTo>
                <a:lnTo>
                  <a:pt x="816539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410524" y="4449807"/>
            <a:ext cx="11539855" cy="425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82725">
              <a:lnSpc>
                <a:spcPct val="115599"/>
              </a:lnSpc>
              <a:spcBef>
                <a:spcPts val="100"/>
              </a:spcBef>
            </a:pPr>
            <a:r>
              <a:rPr sz="2000" spc="170" dirty="0">
                <a:solidFill>
                  <a:srgbClr val="FFFFFF"/>
                </a:solidFill>
                <a:latin typeface="Verdana"/>
                <a:cs typeface="Verdana"/>
              </a:rPr>
              <a:t>Kindly</a:t>
            </a:r>
            <a:r>
              <a:rPr sz="2000" spc="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80" dirty="0">
                <a:solidFill>
                  <a:srgbClr val="FFFFFF"/>
                </a:solidFill>
                <a:latin typeface="Verdana"/>
                <a:cs typeface="Verdana"/>
              </a:rPr>
              <a:t>let</a:t>
            </a:r>
            <a:r>
              <a:rPr sz="2000" spc="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35" dirty="0">
                <a:solidFill>
                  <a:srgbClr val="FFFFFF"/>
                </a:solidFill>
                <a:latin typeface="Verdana"/>
                <a:cs typeface="Verdana"/>
              </a:rPr>
              <a:t>us</a:t>
            </a:r>
            <a:r>
              <a:rPr sz="2000" spc="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95" dirty="0">
                <a:solidFill>
                  <a:srgbClr val="FFFFFF"/>
                </a:solidFill>
                <a:latin typeface="Verdana"/>
                <a:cs typeface="Verdana"/>
              </a:rPr>
              <a:t>know the</a:t>
            </a:r>
            <a:r>
              <a:rPr sz="2000" spc="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85" dirty="0">
                <a:solidFill>
                  <a:srgbClr val="FFFFFF"/>
                </a:solidFill>
                <a:latin typeface="Verdana"/>
                <a:cs typeface="Verdana"/>
              </a:rPr>
              <a:t>next</a:t>
            </a:r>
            <a:r>
              <a:rPr sz="2000" spc="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29" dirty="0">
                <a:solidFill>
                  <a:srgbClr val="FFFFFF"/>
                </a:solidFill>
                <a:latin typeface="Verdana"/>
                <a:cs typeface="Verdana"/>
              </a:rPr>
              <a:t>steps</a:t>
            </a:r>
            <a:r>
              <a:rPr sz="2000" spc="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00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2000" spc="180" dirty="0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sz="2000" spc="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25" dirty="0">
                <a:solidFill>
                  <a:srgbClr val="FFFFFF"/>
                </a:solidFill>
                <a:latin typeface="Verdana"/>
                <a:cs typeface="Verdana"/>
              </a:rPr>
              <a:t>would</a:t>
            </a:r>
            <a:r>
              <a:rPr sz="2000" spc="200" dirty="0">
                <a:solidFill>
                  <a:srgbClr val="FFFFFF"/>
                </a:solidFill>
                <a:latin typeface="Verdana"/>
                <a:cs typeface="Verdana"/>
              </a:rPr>
              <a:t> be</a:t>
            </a:r>
            <a:r>
              <a:rPr sz="2000" spc="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10" dirty="0">
                <a:solidFill>
                  <a:srgbClr val="FFFFFF"/>
                </a:solidFill>
                <a:latin typeface="Verdana"/>
                <a:cs typeface="Verdana"/>
              </a:rPr>
              <a:t>glad</a:t>
            </a:r>
            <a:r>
              <a:rPr sz="2000" spc="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8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000" spc="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90" dirty="0">
                <a:solidFill>
                  <a:srgbClr val="FFFFFF"/>
                </a:solidFill>
                <a:latin typeface="Verdana"/>
                <a:cs typeface="Verdana"/>
              </a:rPr>
              <a:t>take</a:t>
            </a:r>
            <a:r>
              <a:rPr sz="2000" spc="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it </a:t>
            </a:r>
            <a:r>
              <a:rPr sz="2000" spc="204" dirty="0">
                <a:solidFill>
                  <a:srgbClr val="FFFFFF"/>
                </a:solidFill>
                <a:latin typeface="Verdana"/>
                <a:cs typeface="Verdana"/>
              </a:rPr>
              <a:t>forward. </a:t>
            </a:r>
            <a:r>
              <a:rPr sz="2000" spc="180" dirty="0">
                <a:solidFill>
                  <a:srgbClr val="FFFFFF"/>
                </a:solidFill>
                <a:latin typeface="Verdana"/>
                <a:cs typeface="Verdana"/>
              </a:rPr>
              <a:t>Look</a:t>
            </a:r>
            <a:r>
              <a:rPr sz="2000" spc="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40" dirty="0">
                <a:solidFill>
                  <a:srgbClr val="FFFFFF"/>
                </a:solidFill>
                <a:latin typeface="Verdana"/>
                <a:cs typeface="Verdana"/>
              </a:rPr>
              <a:t>forward</a:t>
            </a:r>
            <a:r>
              <a:rPr sz="2000" spc="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8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000" spc="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90" dirty="0">
                <a:solidFill>
                  <a:srgbClr val="FFFFFF"/>
                </a:solidFill>
                <a:latin typeface="Verdana"/>
                <a:cs typeface="Verdana"/>
              </a:rPr>
              <a:t>hiring</a:t>
            </a:r>
            <a:r>
              <a:rPr sz="2000" spc="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15" dirty="0">
                <a:solidFill>
                  <a:srgbClr val="FFFFFF"/>
                </a:solidFill>
                <a:latin typeface="Verdana"/>
                <a:cs typeface="Verdana"/>
              </a:rPr>
              <a:t>great</a:t>
            </a:r>
            <a:r>
              <a:rPr sz="2000" spc="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15" dirty="0">
                <a:solidFill>
                  <a:srgbClr val="FFFFFF"/>
                </a:solidFill>
                <a:latin typeface="Verdana"/>
                <a:cs typeface="Verdana"/>
              </a:rPr>
              <a:t>talents</a:t>
            </a:r>
            <a:r>
              <a:rPr sz="2000" spc="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25" dirty="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sz="2000" spc="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sz="2000" spc="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95" dirty="0">
                <a:solidFill>
                  <a:srgbClr val="FFFFFF"/>
                </a:solidFill>
                <a:latin typeface="Verdana"/>
                <a:cs typeface="Verdana"/>
              </a:rPr>
              <a:t>college.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Verdana"/>
              <a:cs typeface="Verdana"/>
            </a:endParaRPr>
          </a:p>
          <a:p>
            <a:pPr marL="12700" marR="5080">
              <a:lnSpc>
                <a:spcPct val="115599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If</a:t>
            </a:r>
            <a:r>
              <a:rPr sz="2000" spc="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0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2000" spc="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000" spc="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Verdana"/>
                <a:cs typeface="Verdana"/>
              </a:rPr>
              <a:t>any</a:t>
            </a:r>
            <a:r>
              <a:rPr sz="2000" spc="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40" dirty="0">
                <a:solidFill>
                  <a:srgbClr val="FFFFFF"/>
                </a:solidFill>
                <a:latin typeface="Verdana"/>
                <a:cs typeface="Verdana"/>
              </a:rPr>
              <a:t>students</a:t>
            </a:r>
            <a:r>
              <a:rPr sz="2000" spc="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sz="2000" spc="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Verdana"/>
                <a:cs typeface="Verdana"/>
              </a:rPr>
              <a:t>any</a:t>
            </a:r>
            <a:r>
              <a:rPr sz="2000" spc="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29" dirty="0">
                <a:solidFill>
                  <a:srgbClr val="FFFFFF"/>
                </a:solidFill>
                <a:latin typeface="Verdana"/>
                <a:cs typeface="Verdana"/>
              </a:rPr>
              <a:t>questions</a:t>
            </a:r>
            <a:r>
              <a:rPr sz="2000" spc="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000" spc="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85" dirty="0">
                <a:solidFill>
                  <a:srgbClr val="FFFFFF"/>
                </a:solidFill>
                <a:latin typeface="Verdana"/>
                <a:cs typeface="Verdana"/>
              </a:rPr>
              <a:t>wish</a:t>
            </a:r>
            <a:r>
              <a:rPr sz="2000" spc="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8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000" spc="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75" dirty="0">
                <a:solidFill>
                  <a:srgbClr val="FFFFFF"/>
                </a:solidFill>
                <a:latin typeface="Verdana"/>
                <a:cs typeface="Verdana"/>
              </a:rPr>
              <a:t>contact</a:t>
            </a:r>
            <a:r>
              <a:rPr sz="2000" spc="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70" dirty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sz="2000" spc="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15" dirty="0">
                <a:solidFill>
                  <a:srgbClr val="FFFFFF"/>
                </a:solidFill>
                <a:latin typeface="Verdana"/>
                <a:cs typeface="Verdana"/>
              </a:rPr>
              <a:t>regarding these</a:t>
            </a:r>
            <a:r>
              <a:rPr sz="2000" spc="204" dirty="0">
                <a:solidFill>
                  <a:srgbClr val="FFFFFF"/>
                </a:solidFill>
                <a:latin typeface="Verdana"/>
                <a:cs typeface="Verdana"/>
              </a:rPr>
              <a:t> positions,</a:t>
            </a:r>
            <a:r>
              <a:rPr sz="2000" spc="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Verdana"/>
                <a:cs typeface="Verdana"/>
              </a:rPr>
              <a:t>may</a:t>
            </a:r>
            <a:r>
              <a:rPr sz="2000" spc="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0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2000" spc="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0" dirty="0">
                <a:solidFill>
                  <a:srgbClr val="FFFFFF"/>
                </a:solidFill>
                <a:latin typeface="Verdana"/>
                <a:cs typeface="Verdana"/>
              </a:rPr>
              <a:t>reached</a:t>
            </a:r>
            <a:r>
              <a:rPr sz="2000" spc="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2000" spc="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85" dirty="0">
                <a:solidFill>
                  <a:srgbClr val="FF5757"/>
                </a:solidFill>
                <a:latin typeface="Arial Black"/>
                <a:cs typeface="Arial Black"/>
              </a:rPr>
              <a:t>dhyanaranjan@centroxy.</a:t>
            </a:r>
            <a:r>
              <a:rPr sz="2000" spc="-465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2000" spc="65" dirty="0">
                <a:solidFill>
                  <a:srgbClr val="FF5757"/>
                </a:solidFill>
                <a:latin typeface="Arial Black"/>
                <a:cs typeface="Arial Black"/>
              </a:rPr>
              <a:t>com</a:t>
            </a:r>
            <a:r>
              <a:rPr sz="2000" spc="6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spc="175" dirty="0">
                <a:solidFill>
                  <a:srgbClr val="FFFFFF"/>
                </a:solidFill>
                <a:latin typeface="Verdana"/>
                <a:cs typeface="Verdana"/>
              </a:rPr>
              <a:t>Thank</a:t>
            </a:r>
            <a:r>
              <a:rPr sz="2000" spc="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Verdana"/>
                <a:cs typeface="Verdana"/>
              </a:rPr>
              <a:t>You!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spc="220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2000" spc="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20" dirty="0">
                <a:solidFill>
                  <a:srgbClr val="FFFFFF"/>
                </a:solidFill>
                <a:latin typeface="Verdana"/>
                <a:cs typeface="Verdana"/>
              </a:rPr>
              <a:t>Warm</a:t>
            </a:r>
            <a:r>
              <a:rPr sz="2000" spc="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80" dirty="0">
                <a:solidFill>
                  <a:srgbClr val="FFFFFF"/>
                </a:solidFill>
                <a:latin typeface="Verdana"/>
                <a:cs typeface="Verdana"/>
              </a:rPr>
              <a:t>Regards,</a:t>
            </a:r>
            <a:endParaRPr sz="2000">
              <a:latin typeface="Verdana"/>
              <a:cs typeface="Verdana"/>
            </a:endParaRPr>
          </a:p>
          <a:p>
            <a:pPr marL="12700" marR="7576184">
              <a:lnSpc>
                <a:spcPct val="115599"/>
              </a:lnSpc>
              <a:spcBef>
                <a:spcPts val="5"/>
              </a:spcBef>
            </a:pPr>
            <a:r>
              <a:rPr sz="2000" spc="225" dirty="0">
                <a:solidFill>
                  <a:srgbClr val="FFFFFF"/>
                </a:solidFill>
                <a:latin typeface="Verdana"/>
                <a:cs typeface="Verdana"/>
              </a:rPr>
              <a:t>Centroxy</a:t>
            </a:r>
            <a:r>
              <a:rPr sz="2000" spc="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00" dirty="0">
                <a:solidFill>
                  <a:srgbClr val="FFFFFF"/>
                </a:solidFill>
                <a:latin typeface="Verdana"/>
                <a:cs typeface="Verdana"/>
              </a:rPr>
              <a:t>Solution</a:t>
            </a:r>
            <a:r>
              <a:rPr sz="2000" spc="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FFFFFF"/>
                </a:solidFill>
                <a:latin typeface="Verdana"/>
                <a:cs typeface="Verdana"/>
              </a:rPr>
              <a:t>Pvt</a:t>
            </a:r>
            <a:r>
              <a:rPr sz="2000" spc="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80" dirty="0">
                <a:solidFill>
                  <a:srgbClr val="FFFFFF"/>
                </a:solidFill>
                <a:latin typeface="Verdana"/>
                <a:cs typeface="Verdana"/>
              </a:rPr>
              <a:t>Ltd </a:t>
            </a:r>
            <a:r>
              <a:rPr sz="2000" spc="210" dirty="0">
                <a:solidFill>
                  <a:srgbClr val="FFFFFF"/>
                </a:solidFill>
                <a:latin typeface="Verdana"/>
                <a:cs typeface="Verdana"/>
              </a:rPr>
              <a:t>Bhubaneswar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u="heavy" spc="2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3"/>
              </a:rPr>
              <a:t>www.centrox</a:t>
            </a:r>
            <a:r>
              <a:rPr sz="2000" spc="210" dirty="0">
                <a:solidFill>
                  <a:srgbClr val="FFFFFF"/>
                </a:solidFill>
                <a:latin typeface="Verdana"/>
                <a:cs typeface="Verdana"/>
                <a:hlinkClick r:id="rId3"/>
              </a:rPr>
              <a:t>y.com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2466" rIns="0" bIns="0" rtlCol="0">
            <a:spAutoFit/>
          </a:bodyPr>
          <a:lstStyle/>
          <a:p>
            <a:pPr marL="1871980">
              <a:lnSpc>
                <a:spcPct val="100000"/>
              </a:lnSpc>
              <a:spcBef>
                <a:spcPts val="100"/>
              </a:spcBef>
            </a:pPr>
            <a:r>
              <a:rPr spc="315" dirty="0"/>
              <a:t>CONTACT</a:t>
            </a:r>
            <a:r>
              <a:rPr spc="225" dirty="0"/>
              <a:t> </a:t>
            </a:r>
            <a:r>
              <a:rPr spc="375" dirty="0"/>
              <a:t>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867015" cy="10287000"/>
            <a:chOff x="0" y="0"/>
            <a:chExt cx="7867015" cy="10287000"/>
          </a:xfrm>
        </p:grpSpPr>
        <p:sp>
          <p:nvSpPr>
            <p:cNvPr id="3" name="object 3"/>
            <p:cNvSpPr/>
            <p:nvPr/>
          </p:nvSpPr>
          <p:spPr>
            <a:xfrm>
              <a:off x="7009629" y="1"/>
              <a:ext cx="857250" cy="10287000"/>
            </a:xfrm>
            <a:custGeom>
              <a:avLst/>
              <a:gdLst/>
              <a:ahLst/>
              <a:cxnLst/>
              <a:rect l="l" t="t" r="r" b="b"/>
              <a:pathLst>
                <a:path w="857250" h="10287000">
                  <a:moveTo>
                    <a:pt x="0" y="0"/>
                  </a:moveTo>
                  <a:lnTo>
                    <a:pt x="857249" y="0"/>
                  </a:lnTo>
                  <a:lnTo>
                    <a:pt x="857249" y="10286998"/>
                  </a:lnTo>
                  <a:lnTo>
                    <a:pt x="0" y="1028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8040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53953" y="0"/>
              <a:ext cx="857250" cy="10287000"/>
            </a:xfrm>
            <a:custGeom>
              <a:avLst/>
              <a:gdLst/>
              <a:ahLst/>
              <a:cxnLst/>
              <a:rect l="l" t="t" r="r" b="b"/>
              <a:pathLst>
                <a:path w="857250" h="10287000">
                  <a:moveTo>
                    <a:pt x="0" y="0"/>
                  </a:moveTo>
                  <a:lnTo>
                    <a:pt x="857249" y="0"/>
                  </a:lnTo>
                  <a:lnTo>
                    <a:pt x="857249" y="10286998"/>
                  </a:lnTo>
                  <a:lnTo>
                    <a:pt x="0" y="1028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804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98276" y="1"/>
              <a:ext cx="857250" cy="10287000"/>
            </a:xfrm>
            <a:custGeom>
              <a:avLst/>
              <a:gdLst/>
              <a:ahLst/>
              <a:cxnLst/>
              <a:rect l="l" t="t" r="r" b="b"/>
              <a:pathLst>
                <a:path w="857250" h="10287000">
                  <a:moveTo>
                    <a:pt x="0" y="0"/>
                  </a:moveTo>
                  <a:lnTo>
                    <a:pt x="857249" y="0"/>
                  </a:lnTo>
                  <a:lnTo>
                    <a:pt x="857249" y="10286998"/>
                  </a:lnTo>
                  <a:lnTo>
                    <a:pt x="0" y="1028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8040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296837" cy="1028699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913380" y="965232"/>
            <a:ext cx="3087370" cy="21494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8330"/>
              </a:lnSpc>
              <a:spcBef>
                <a:spcPts val="265"/>
              </a:spcBef>
            </a:pPr>
            <a:r>
              <a:rPr sz="7000" spc="270" dirty="0">
                <a:latin typeface="Trebuchet MS"/>
                <a:cs typeface="Trebuchet MS"/>
              </a:rPr>
              <a:t>ABOUT </a:t>
            </a:r>
            <a:r>
              <a:rPr sz="7000" spc="390" dirty="0">
                <a:latin typeface="Trebuchet MS"/>
                <a:cs typeface="Trebuchet MS"/>
              </a:rPr>
              <a:t>US</a:t>
            </a:r>
            <a:endParaRPr sz="7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22876" y="4468133"/>
            <a:ext cx="8661400" cy="411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225">
              <a:lnSpc>
                <a:spcPct val="114599"/>
              </a:lnSpc>
              <a:spcBef>
                <a:spcPts val="100"/>
              </a:spcBef>
            </a:pPr>
            <a:r>
              <a:rPr sz="1800" spc="75" dirty="0">
                <a:solidFill>
                  <a:srgbClr val="DBCCC8"/>
                </a:solidFill>
                <a:latin typeface="Verdana"/>
                <a:cs typeface="Verdana"/>
              </a:rPr>
              <a:t>Centroxy</a:t>
            </a:r>
            <a:r>
              <a:rPr sz="1800" spc="-4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Solution,</a:t>
            </a:r>
            <a:r>
              <a:rPr sz="1800" spc="-4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100" dirty="0">
                <a:solidFill>
                  <a:srgbClr val="DBCCC8"/>
                </a:solidFill>
                <a:latin typeface="Verdana"/>
                <a:cs typeface="Verdana"/>
              </a:rPr>
              <a:t>incorporated</a:t>
            </a:r>
            <a:r>
              <a:rPr sz="1800" spc="-4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in</a:t>
            </a:r>
            <a:r>
              <a:rPr sz="1800" spc="-4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DBCCC8"/>
                </a:solidFill>
                <a:latin typeface="Verdana"/>
                <a:cs typeface="Verdana"/>
              </a:rPr>
              <a:t>2016,</a:t>
            </a:r>
            <a:r>
              <a:rPr sz="1800" spc="-3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is</a:t>
            </a:r>
            <a:r>
              <a:rPr sz="1800" spc="-4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a</a:t>
            </a:r>
            <a:r>
              <a:rPr sz="1800" spc="-4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DBCCC8"/>
                </a:solidFill>
                <a:latin typeface="Verdana"/>
                <a:cs typeface="Verdana"/>
              </a:rPr>
              <a:t>privately</a:t>
            </a:r>
            <a:r>
              <a:rPr sz="1800" spc="-4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DBCCC8"/>
                </a:solidFill>
                <a:latin typeface="Verdana"/>
                <a:cs typeface="Verdana"/>
              </a:rPr>
              <a:t>registered </a:t>
            </a:r>
            <a:r>
              <a:rPr sz="1800" spc="95" dirty="0">
                <a:solidFill>
                  <a:srgbClr val="DBCCC8"/>
                </a:solidFill>
                <a:latin typeface="Verdana"/>
                <a:cs typeface="Verdana"/>
              </a:rPr>
              <a:t>software</a:t>
            </a:r>
            <a:r>
              <a:rPr sz="1800" spc="-6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DBCCC8"/>
                </a:solidFill>
                <a:latin typeface="Verdana"/>
                <a:cs typeface="Verdana"/>
              </a:rPr>
              <a:t>company</a:t>
            </a:r>
            <a:r>
              <a:rPr sz="1800" spc="-6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DBCCC8"/>
                </a:solidFill>
                <a:latin typeface="Verdana"/>
                <a:cs typeface="Verdana"/>
              </a:rPr>
              <a:t>managed</a:t>
            </a:r>
            <a:r>
              <a:rPr sz="1800" spc="-6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DBCCC8"/>
                </a:solidFill>
                <a:latin typeface="Verdana"/>
                <a:cs typeface="Verdana"/>
              </a:rPr>
              <a:t>by</a:t>
            </a:r>
            <a:r>
              <a:rPr sz="1800" spc="-6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highly</a:t>
            </a:r>
            <a:r>
              <a:rPr sz="1800" spc="-6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DBCCC8"/>
                </a:solidFill>
                <a:latin typeface="Verdana"/>
                <a:cs typeface="Verdana"/>
              </a:rPr>
              <a:t>experienced</a:t>
            </a:r>
            <a:r>
              <a:rPr sz="1800" spc="-6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DBCCC8"/>
                </a:solidFill>
                <a:latin typeface="Verdana"/>
                <a:cs typeface="Verdana"/>
              </a:rPr>
              <a:t>professionals</a:t>
            </a:r>
            <a:r>
              <a:rPr sz="1800" spc="-6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DBCCC8"/>
                </a:solidFill>
                <a:latin typeface="Verdana"/>
                <a:cs typeface="Verdana"/>
              </a:rPr>
              <a:t>from </a:t>
            </a:r>
            <a:r>
              <a:rPr sz="1800" spc="80" dirty="0">
                <a:solidFill>
                  <a:srgbClr val="DBCCC8"/>
                </a:solidFill>
                <a:latin typeface="Verdana"/>
                <a:cs typeface="Verdana"/>
              </a:rPr>
              <a:t>the</a:t>
            </a:r>
            <a:r>
              <a:rPr sz="1800" spc="-10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DBCCC8"/>
                </a:solidFill>
                <a:latin typeface="Verdana"/>
                <a:cs typeface="Verdana"/>
              </a:rPr>
              <a:t>software</a:t>
            </a:r>
            <a:r>
              <a:rPr sz="1800" spc="-10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DBCCC8"/>
                </a:solidFill>
                <a:latin typeface="Verdana"/>
                <a:cs typeface="Verdana"/>
              </a:rPr>
              <a:t>Industry.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Verdana"/>
              <a:cs typeface="Verdana"/>
            </a:endParaRPr>
          </a:p>
          <a:p>
            <a:pPr marL="12700" marR="133350">
              <a:lnSpc>
                <a:spcPct val="114599"/>
              </a:lnSpc>
            </a:pPr>
            <a:r>
              <a:rPr sz="1800" spc="125" dirty="0">
                <a:solidFill>
                  <a:srgbClr val="DBCCC8"/>
                </a:solidFill>
                <a:latin typeface="Verdana"/>
                <a:cs typeface="Verdana"/>
              </a:rPr>
              <a:t>We</a:t>
            </a:r>
            <a:r>
              <a:rPr sz="1800" spc="-10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DBCCC8"/>
                </a:solidFill>
                <a:latin typeface="Verdana"/>
                <a:cs typeface="Verdana"/>
              </a:rPr>
              <a:t>provide</a:t>
            </a:r>
            <a:r>
              <a:rPr sz="1800" spc="-10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DBCCC8"/>
                </a:solidFill>
                <a:latin typeface="Verdana"/>
                <a:cs typeface="Verdana"/>
              </a:rPr>
              <a:t>services</a:t>
            </a:r>
            <a:r>
              <a:rPr sz="1800" spc="-10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DBCCC8"/>
                </a:solidFill>
                <a:latin typeface="Verdana"/>
                <a:cs typeface="Verdana"/>
              </a:rPr>
              <a:t>on</a:t>
            </a:r>
            <a:r>
              <a:rPr sz="1800" spc="-10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DBCCC8"/>
                </a:solidFill>
                <a:latin typeface="Verdana"/>
                <a:cs typeface="Verdana"/>
              </a:rPr>
              <a:t>Application</a:t>
            </a:r>
            <a:r>
              <a:rPr sz="1800" spc="-10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DBCCC8"/>
                </a:solidFill>
                <a:latin typeface="Verdana"/>
                <a:cs typeface="Verdana"/>
              </a:rPr>
              <a:t>development</a:t>
            </a:r>
            <a:r>
              <a:rPr sz="1800" spc="-10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DBCCC8"/>
                </a:solidFill>
                <a:latin typeface="Verdana"/>
                <a:cs typeface="Verdana"/>
              </a:rPr>
              <a:t>(Web/Mobile), </a:t>
            </a:r>
            <a:r>
              <a:rPr sz="1800" spc="100" dirty="0">
                <a:solidFill>
                  <a:srgbClr val="DBCCC8"/>
                </a:solidFill>
                <a:latin typeface="Verdana"/>
                <a:cs typeface="Verdana"/>
              </a:rPr>
              <a:t>Managed</a:t>
            </a:r>
            <a:r>
              <a:rPr sz="1800" spc="-7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Service,</a:t>
            </a:r>
            <a:r>
              <a:rPr sz="1800" spc="-6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DBCCC8"/>
                </a:solidFill>
                <a:latin typeface="Verdana"/>
                <a:cs typeface="Verdana"/>
              </a:rPr>
              <a:t>Data</a:t>
            </a:r>
            <a:r>
              <a:rPr sz="1800" spc="-6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DBCCC8"/>
                </a:solidFill>
                <a:latin typeface="Verdana"/>
                <a:cs typeface="Verdana"/>
              </a:rPr>
              <a:t>warehouse</a:t>
            </a:r>
            <a:r>
              <a:rPr sz="1800" spc="-6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DBCCC8"/>
                </a:solidFill>
                <a:latin typeface="Verdana"/>
                <a:cs typeface="Verdana"/>
              </a:rPr>
              <a:t>and</a:t>
            </a:r>
            <a:r>
              <a:rPr sz="1800" spc="-6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DBCCC8"/>
                </a:solidFill>
                <a:latin typeface="Verdana"/>
                <a:cs typeface="Verdana"/>
              </a:rPr>
              <a:t>more/various</a:t>
            </a:r>
            <a:r>
              <a:rPr sz="1800" spc="-6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DBCCC8"/>
                </a:solidFill>
                <a:latin typeface="Verdana"/>
                <a:cs typeface="Verdana"/>
              </a:rPr>
              <a:t>other</a:t>
            </a:r>
            <a:r>
              <a:rPr sz="1800" spc="-7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DBCCC8"/>
                </a:solidFill>
                <a:latin typeface="Verdana"/>
                <a:cs typeface="Verdana"/>
              </a:rPr>
              <a:t>platforms.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14599"/>
              </a:lnSpc>
            </a:pP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All</a:t>
            </a:r>
            <a:r>
              <a:rPr sz="1800" spc="-7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DBCCC8"/>
                </a:solidFill>
                <a:latin typeface="Verdana"/>
                <a:cs typeface="Verdana"/>
              </a:rPr>
              <a:t>our</a:t>
            </a:r>
            <a:r>
              <a:rPr sz="1800" spc="-7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DBCCC8"/>
                </a:solidFill>
                <a:latin typeface="Verdana"/>
                <a:cs typeface="Verdana"/>
              </a:rPr>
              <a:t>resources</a:t>
            </a:r>
            <a:r>
              <a:rPr sz="1800" spc="-7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DBCCC8"/>
                </a:solidFill>
                <a:latin typeface="Verdana"/>
                <a:cs typeface="Verdana"/>
              </a:rPr>
              <a:t>are</a:t>
            </a:r>
            <a:r>
              <a:rPr sz="1800" spc="-6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highly</a:t>
            </a:r>
            <a:r>
              <a:rPr sz="1800" spc="-7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DBCCC8"/>
                </a:solidFill>
                <a:latin typeface="Verdana"/>
                <a:cs typeface="Verdana"/>
              </a:rPr>
              <a:t>skilled</a:t>
            </a:r>
            <a:r>
              <a:rPr sz="1800" spc="-7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DBCCC8"/>
                </a:solidFill>
                <a:latin typeface="Verdana"/>
                <a:cs typeface="Verdana"/>
              </a:rPr>
              <a:t>with</a:t>
            </a:r>
            <a:r>
              <a:rPr sz="1800" spc="-7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DBCCC8"/>
                </a:solidFill>
                <a:latin typeface="Verdana"/>
                <a:cs typeface="Verdana"/>
              </a:rPr>
              <a:t>latest</a:t>
            </a:r>
            <a:r>
              <a:rPr sz="1800" spc="-6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DBCCC8"/>
                </a:solidFill>
                <a:latin typeface="Verdana"/>
                <a:cs typeface="Verdana"/>
              </a:rPr>
              <a:t>programming</a:t>
            </a:r>
            <a:r>
              <a:rPr sz="1800" spc="-7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DBCCC8"/>
                </a:solidFill>
                <a:latin typeface="Verdana"/>
                <a:cs typeface="Verdana"/>
              </a:rPr>
              <a:t>languages, </a:t>
            </a:r>
            <a:r>
              <a:rPr sz="1800" spc="85" dirty="0">
                <a:solidFill>
                  <a:srgbClr val="DBCCC8"/>
                </a:solidFill>
                <a:latin typeface="Verdana"/>
                <a:cs typeface="Verdana"/>
              </a:rPr>
              <a:t>design</a:t>
            </a:r>
            <a:r>
              <a:rPr sz="1800" spc="-11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DBCCC8"/>
                </a:solidFill>
                <a:latin typeface="Verdana"/>
                <a:cs typeface="Verdana"/>
              </a:rPr>
              <a:t>patterns</a:t>
            </a:r>
            <a:r>
              <a:rPr sz="1800" spc="-11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DBCCC8"/>
                </a:solidFill>
                <a:latin typeface="Verdana"/>
                <a:cs typeface="Verdana"/>
              </a:rPr>
              <a:t>and</a:t>
            </a:r>
            <a:r>
              <a:rPr sz="1800" spc="-11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DBCCC8"/>
                </a:solidFill>
                <a:latin typeface="Verdana"/>
                <a:cs typeface="Verdana"/>
              </a:rPr>
              <a:t>modern</a:t>
            </a:r>
            <a:r>
              <a:rPr sz="1800" spc="-10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DBCCC8"/>
                </a:solidFill>
                <a:latin typeface="Verdana"/>
                <a:cs typeface="Verdana"/>
              </a:rPr>
              <a:t>development</a:t>
            </a:r>
            <a:r>
              <a:rPr sz="1800" spc="-11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DBCCC8"/>
                </a:solidFill>
                <a:latin typeface="Verdana"/>
                <a:cs typeface="Verdana"/>
              </a:rPr>
              <a:t>processes.</a:t>
            </a:r>
            <a:endParaRPr sz="1800">
              <a:latin typeface="Verdana"/>
              <a:cs typeface="Verdana"/>
            </a:endParaRPr>
          </a:p>
          <a:p>
            <a:pPr marL="12700" marR="12065">
              <a:lnSpc>
                <a:spcPct val="114599"/>
              </a:lnSpc>
            </a:pPr>
            <a:r>
              <a:rPr sz="1800" spc="125" dirty="0">
                <a:solidFill>
                  <a:srgbClr val="DBCCC8"/>
                </a:solidFill>
                <a:latin typeface="Verdana"/>
                <a:cs typeface="Verdana"/>
              </a:rPr>
              <a:t>We</a:t>
            </a:r>
            <a:r>
              <a:rPr sz="1800" spc="-6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have</a:t>
            </a:r>
            <a:r>
              <a:rPr sz="1800" spc="-6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DBCCC8"/>
                </a:solidFill>
                <a:latin typeface="Verdana"/>
                <a:cs typeface="Verdana"/>
              </a:rPr>
              <a:t>successfully</a:t>
            </a:r>
            <a:r>
              <a:rPr sz="1800" spc="-6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114" dirty="0">
                <a:solidFill>
                  <a:srgbClr val="DBCCC8"/>
                </a:solidFill>
                <a:latin typeface="Verdana"/>
                <a:cs typeface="Verdana"/>
              </a:rPr>
              <a:t>completed</a:t>
            </a:r>
            <a:r>
              <a:rPr sz="1800" spc="-6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DBCCC8"/>
                </a:solidFill>
                <a:latin typeface="Verdana"/>
                <a:cs typeface="Verdana"/>
              </a:rPr>
              <a:t>development</a:t>
            </a:r>
            <a:r>
              <a:rPr sz="1800" spc="-6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DBCCC8"/>
                </a:solidFill>
                <a:latin typeface="Verdana"/>
                <a:cs typeface="Verdana"/>
              </a:rPr>
              <a:t>projects</a:t>
            </a:r>
            <a:r>
              <a:rPr sz="1800" spc="-6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DBCCC8"/>
                </a:solidFill>
                <a:latin typeface="Verdana"/>
                <a:cs typeface="Verdana"/>
              </a:rPr>
              <a:t>for </a:t>
            </a:r>
            <a:r>
              <a:rPr sz="1800" spc="65" dirty="0">
                <a:solidFill>
                  <a:srgbClr val="DBCCC8"/>
                </a:solidFill>
                <a:latin typeface="Verdana"/>
                <a:cs typeface="Verdana"/>
              </a:rPr>
              <a:t>international</a:t>
            </a:r>
            <a:r>
              <a:rPr sz="1800" spc="-7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DBCCC8"/>
                </a:solidFill>
                <a:latin typeface="Verdana"/>
                <a:cs typeface="Verdana"/>
              </a:rPr>
              <a:t>clients</a:t>
            </a:r>
            <a:r>
              <a:rPr sz="1800" spc="-7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in</a:t>
            </a:r>
            <a:r>
              <a:rPr sz="1800" spc="-7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many</a:t>
            </a:r>
            <a:r>
              <a:rPr sz="1800" spc="-7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DBCCC8"/>
                </a:solidFill>
                <a:latin typeface="Verdana"/>
                <a:cs typeface="Verdana"/>
              </a:rPr>
              <a:t>market</a:t>
            </a:r>
            <a:r>
              <a:rPr sz="1800" spc="-6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DBCCC8"/>
                </a:solidFill>
                <a:latin typeface="Verdana"/>
                <a:cs typeface="Verdana"/>
              </a:rPr>
              <a:t>sectors,</a:t>
            </a:r>
            <a:r>
              <a:rPr sz="1800" spc="-7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DBCCC8"/>
                </a:solidFill>
                <a:latin typeface="Verdana"/>
                <a:cs typeface="Verdana"/>
              </a:rPr>
              <a:t>including</a:t>
            </a:r>
            <a:r>
              <a:rPr sz="1800" spc="-7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DBCCC8"/>
                </a:solidFill>
                <a:latin typeface="Verdana"/>
                <a:cs typeface="Verdana"/>
              </a:rPr>
              <a:t>finance</a:t>
            </a:r>
            <a:r>
              <a:rPr sz="1800" spc="-7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DBCCC8"/>
                </a:solidFill>
                <a:latin typeface="Verdana"/>
                <a:cs typeface="Verdana"/>
              </a:rPr>
              <a:t>and </a:t>
            </a:r>
            <a:r>
              <a:rPr sz="1800" spc="75" dirty="0">
                <a:solidFill>
                  <a:srgbClr val="DBCCC8"/>
                </a:solidFill>
                <a:latin typeface="Verdana"/>
                <a:cs typeface="Verdana"/>
              </a:rPr>
              <a:t>auditing</a:t>
            </a:r>
            <a:r>
              <a:rPr sz="1800" spc="-10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DBCCC8"/>
                </a:solidFill>
                <a:latin typeface="Verdana"/>
                <a:cs typeface="Verdana"/>
              </a:rPr>
              <a:t>applications,</a:t>
            </a:r>
            <a:r>
              <a:rPr sz="1800" spc="-10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DBCCC8"/>
                </a:solidFill>
                <a:latin typeface="Verdana"/>
                <a:cs typeface="Verdana"/>
              </a:rPr>
              <a:t>avionics</a:t>
            </a:r>
            <a:r>
              <a:rPr sz="1800" spc="-10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DBCCC8"/>
                </a:solidFill>
                <a:latin typeface="Verdana"/>
                <a:cs typeface="Verdana"/>
              </a:rPr>
              <a:t>applications</a:t>
            </a:r>
            <a:r>
              <a:rPr sz="1800" spc="-10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DBCCC8"/>
                </a:solidFill>
                <a:latin typeface="Verdana"/>
                <a:cs typeface="Verdana"/>
              </a:rPr>
              <a:t>and</a:t>
            </a:r>
            <a:r>
              <a:rPr sz="1800" spc="-10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DBCCC8"/>
                </a:solidFill>
                <a:latin typeface="Verdana"/>
                <a:cs typeface="Verdana"/>
              </a:rPr>
              <a:t>IoT</a:t>
            </a:r>
            <a:r>
              <a:rPr sz="1800" spc="-10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DBCCC8"/>
                </a:solidFill>
                <a:latin typeface="Verdana"/>
                <a:cs typeface="Verdana"/>
              </a:rPr>
              <a:t>and</a:t>
            </a:r>
            <a:r>
              <a:rPr sz="1800" spc="-10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110" dirty="0">
                <a:solidFill>
                  <a:srgbClr val="DBCCC8"/>
                </a:solidFill>
                <a:latin typeface="Verdana"/>
                <a:cs typeface="Verdana"/>
              </a:rPr>
              <a:t>Cloud</a:t>
            </a:r>
            <a:r>
              <a:rPr sz="1800" spc="-10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DBCCC8"/>
                </a:solidFill>
                <a:latin typeface="Verdana"/>
                <a:cs typeface="Verdana"/>
              </a:rPr>
              <a:t>services applications.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77171" y="670705"/>
            <a:ext cx="1933574" cy="36194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7694217" y="6919617"/>
            <a:ext cx="594360" cy="1543050"/>
          </a:xfrm>
          <a:custGeom>
            <a:avLst/>
            <a:gdLst/>
            <a:ahLst/>
            <a:cxnLst/>
            <a:rect l="l" t="t" r="r" b="b"/>
            <a:pathLst>
              <a:path w="594359" h="1543050">
                <a:moveTo>
                  <a:pt x="0" y="0"/>
                </a:moveTo>
                <a:lnTo>
                  <a:pt x="593782" y="0"/>
                </a:lnTo>
                <a:lnTo>
                  <a:pt x="593782" y="1543049"/>
                </a:lnTo>
                <a:lnTo>
                  <a:pt x="0" y="1543049"/>
                </a:lnTo>
                <a:lnTo>
                  <a:pt x="0" y="0"/>
                </a:lnTo>
                <a:close/>
              </a:path>
            </a:pathLst>
          </a:custGeom>
          <a:solidFill>
            <a:srgbClr val="FFDE58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7728" y="830622"/>
            <a:ext cx="4321810" cy="2025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95"/>
              </a:spcBef>
            </a:pPr>
            <a:r>
              <a:rPr sz="5650" spc="270" dirty="0">
                <a:latin typeface="Trebuchet MS"/>
                <a:cs typeface="Trebuchet MS"/>
              </a:rPr>
              <a:t>WHY </a:t>
            </a:r>
            <a:r>
              <a:rPr sz="5650" spc="120" dirty="0">
                <a:latin typeface="Trebuchet MS"/>
                <a:cs typeface="Trebuchet MS"/>
              </a:rPr>
              <a:t>CENTROXY</a:t>
            </a:r>
            <a:r>
              <a:rPr sz="5650" spc="-190" dirty="0">
                <a:latin typeface="Trebuchet MS"/>
                <a:cs typeface="Trebuchet MS"/>
              </a:rPr>
              <a:t> </a:t>
            </a:r>
            <a:r>
              <a:rPr sz="5650" spc="420" dirty="0">
                <a:latin typeface="Trebuchet MS"/>
                <a:cs typeface="Trebuchet MS"/>
              </a:rPr>
              <a:t>?</a:t>
            </a:r>
            <a:endParaRPr sz="565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04684" y="1"/>
            <a:ext cx="6288405" cy="10287000"/>
            <a:chOff x="1504684" y="1"/>
            <a:chExt cx="6288405" cy="10287000"/>
          </a:xfrm>
        </p:grpSpPr>
        <p:sp>
          <p:nvSpPr>
            <p:cNvPr id="4" name="object 4"/>
            <p:cNvSpPr/>
            <p:nvPr/>
          </p:nvSpPr>
          <p:spPr>
            <a:xfrm>
              <a:off x="6935394" y="1"/>
              <a:ext cx="857250" cy="10287000"/>
            </a:xfrm>
            <a:custGeom>
              <a:avLst/>
              <a:gdLst/>
              <a:ahLst/>
              <a:cxnLst/>
              <a:rect l="l" t="t" r="r" b="b"/>
              <a:pathLst>
                <a:path w="857250" h="10287000">
                  <a:moveTo>
                    <a:pt x="0" y="0"/>
                  </a:moveTo>
                  <a:lnTo>
                    <a:pt x="857249" y="0"/>
                  </a:lnTo>
                  <a:lnTo>
                    <a:pt x="857249" y="10286998"/>
                  </a:lnTo>
                  <a:lnTo>
                    <a:pt x="0" y="1028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8040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79718" y="1"/>
              <a:ext cx="857250" cy="10287000"/>
            </a:xfrm>
            <a:custGeom>
              <a:avLst/>
              <a:gdLst/>
              <a:ahLst/>
              <a:cxnLst/>
              <a:rect l="l" t="t" r="r" b="b"/>
              <a:pathLst>
                <a:path w="857250" h="10287000">
                  <a:moveTo>
                    <a:pt x="0" y="0"/>
                  </a:moveTo>
                  <a:lnTo>
                    <a:pt x="857249" y="0"/>
                  </a:lnTo>
                  <a:lnTo>
                    <a:pt x="857249" y="10286998"/>
                  </a:lnTo>
                  <a:lnTo>
                    <a:pt x="0" y="1028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804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24041" y="2"/>
              <a:ext cx="857250" cy="10287000"/>
            </a:xfrm>
            <a:custGeom>
              <a:avLst/>
              <a:gdLst/>
              <a:ahLst/>
              <a:cxnLst/>
              <a:rect l="l" t="t" r="r" b="b"/>
              <a:pathLst>
                <a:path w="857250" h="10287000">
                  <a:moveTo>
                    <a:pt x="0" y="0"/>
                  </a:moveTo>
                  <a:lnTo>
                    <a:pt x="857249" y="0"/>
                  </a:lnTo>
                  <a:lnTo>
                    <a:pt x="857249" y="10286997"/>
                  </a:lnTo>
                  <a:lnTo>
                    <a:pt x="0" y="10286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8040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9256" y="2564388"/>
              <a:ext cx="85725" cy="857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9256" y="3974088"/>
              <a:ext cx="85725" cy="857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9256" y="5383788"/>
              <a:ext cx="85725" cy="857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9256" y="6793488"/>
              <a:ext cx="85725" cy="857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9256" y="8203188"/>
              <a:ext cx="85725" cy="857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4684" y="3635351"/>
              <a:ext cx="5000624" cy="593407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867807" y="2373876"/>
            <a:ext cx="9084945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spc="120" dirty="0">
                <a:solidFill>
                  <a:srgbClr val="DBCCC8"/>
                </a:solidFill>
                <a:latin typeface="Lucida Sans Unicode"/>
                <a:cs typeface="Lucida Sans Unicode"/>
              </a:rPr>
              <a:t>Centroxy</a:t>
            </a:r>
            <a:r>
              <a:rPr sz="2000" spc="-5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110" dirty="0">
                <a:solidFill>
                  <a:srgbClr val="DBCCC8"/>
                </a:solidFill>
                <a:latin typeface="Lucida Sans Unicode"/>
                <a:cs typeface="Lucida Sans Unicode"/>
              </a:rPr>
              <a:t>has</a:t>
            </a:r>
            <a:r>
              <a:rPr sz="2000" spc="-5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130" dirty="0">
                <a:solidFill>
                  <a:srgbClr val="DBCCC8"/>
                </a:solidFill>
                <a:latin typeface="Lucida Sans Unicode"/>
                <a:cs typeface="Lucida Sans Unicode"/>
              </a:rPr>
              <a:t>a</a:t>
            </a:r>
            <a:r>
              <a:rPr sz="2000" spc="-5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65" dirty="0">
                <a:solidFill>
                  <a:srgbClr val="DBCCC8"/>
                </a:solidFill>
                <a:latin typeface="Lucida Sans Unicode"/>
                <a:cs typeface="Lucida Sans Unicode"/>
              </a:rPr>
              <a:t>highly</a:t>
            </a:r>
            <a:r>
              <a:rPr sz="2000" spc="-5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55" dirty="0">
                <a:solidFill>
                  <a:srgbClr val="DBCCC8"/>
                </a:solidFill>
                <a:latin typeface="Lucida Sans Unicode"/>
                <a:cs typeface="Lucida Sans Unicode"/>
              </a:rPr>
              <a:t>skilled</a:t>
            </a:r>
            <a:r>
              <a:rPr sz="2000" spc="-5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140" dirty="0">
                <a:solidFill>
                  <a:srgbClr val="DBCCC8"/>
                </a:solidFill>
                <a:latin typeface="Lucida Sans Unicode"/>
                <a:cs typeface="Lucida Sans Unicode"/>
              </a:rPr>
              <a:t>set</a:t>
            </a:r>
            <a:r>
              <a:rPr sz="2000" spc="-4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105" dirty="0">
                <a:solidFill>
                  <a:srgbClr val="DBCCC8"/>
                </a:solidFill>
                <a:latin typeface="Lucida Sans Unicode"/>
                <a:cs typeface="Lucida Sans Unicode"/>
              </a:rPr>
              <a:t>of</a:t>
            </a:r>
            <a:r>
              <a:rPr sz="2000" spc="-5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120" dirty="0">
                <a:solidFill>
                  <a:srgbClr val="DBCCC8"/>
                </a:solidFill>
                <a:latin typeface="Lucida Sans Unicode"/>
                <a:cs typeface="Lucida Sans Unicode"/>
              </a:rPr>
              <a:t>talents</a:t>
            </a:r>
            <a:r>
              <a:rPr sz="2000" spc="-5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140" dirty="0">
                <a:solidFill>
                  <a:srgbClr val="DBCCC8"/>
                </a:solidFill>
                <a:latin typeface="Lucida Sans Unicode"/>
                <a:cs typeface="Lucida Sans Unicode"/>
              </a:rPr>
              <a:t>that</a:t>
            </a:r>
            <a:r>
              <a:rPr sz="2000" spc="-5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135" dirty="0">
                <a:solidFill>
                  <a:srgbClr val="DBCCC8"/>
                </a:solidFill>
                <a:latin typeface="Lucida Sans Unicode"/>
                <a:cs typeface="Lucida Sans Unicode"/>
              </a:rPr>
              <a:t>are</a:t>
            </a:r>
            <a:r>
              <a:rPr sz="2000" spc="-5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70" dirty="0">
                <a:solidFill>
                  <a:srgbClr val="DBCCC8"/>
                </a:solidFill>
                <a:latin typeface="Lucida Sans Unicode"/>
                <a:cs typeface="Lucida Sans Unicode"/>
              </a:rPr>
              <a:t>built</a:t>
            </a:r>
            <a:r>
              <a:rPr sz="2000" spc="-4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85" dirty="0">
                <a:solidFill>
                  <a:srgbClr val="DBCCC8"/>
                </a:solidFill>
                <a:latin typeface="Lucida Sans Unicode"/>
                <a:cs typeface="Lucida Sans Unicode"/>
              </a:rPr>
              <a:t>on</a:t>
            </a:r>
            <a:r>
              <a:rPr sz="2000" spc="-5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100" dirty="0">
                <a:solidFill>
                  <a:srgbClr val="DBCCC8"/>
                </a:solidFill>
                <a:latin typeface="Lucida Sans Unicode"/>
                <a:cs typeface="Lucida Sans Unicode"/>
              </a:rPr>
              <a:t>referral </a:t>
            </a:r>
            <a:r>
              <a:rPr sz="2000" spc="125" dirty="0">
                <a:solidFill>
                  <a:srgbClr val="DBCCC8"/>
                </a:solidFill>
                <a:latin typeface="Lucida Sans Unicode"/>
                <a:cs typeface="Lucida Sans Unicode"/>
              </a:rPr>
              <a:t>and</a:t>
            </a:r>
            <a:r>
              <a:rPr sz="2000" spc="-6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135" dirty="0">
                <a:solidFill>
                  <a:srgbClr val="DBCCC8"/>
                </a:solidFill>
                <a:latin typeface="Lucida Sans Unicode"/>
                <a:cs typeface="Lucida Sans Unicode"/>
              </a:rPr>
              <a:t>successful</a:t>
            </a:r>
            <a:r>
              <a:rPr sz="2000" spc="-6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100" dirty="0">
                <a:solidFill>
                  <a:srgbClr val="DBCCC8"/>
                </a:solidFill>
                <a:latin typeface="Lucida Sans Unicode"/>
                <a:cs typeface="Lucida Sans Unicode"/>
              </a:rPr>
              <a:t>partnerships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pc="100" dirty="0"/>
              <a:t>Our</a:t>
            </a:r>
            <a:r>
              <a:rPr spc="-40" dirty="0"/>
              <a:t> </a:t>
            </a:r>
            <a:r>
              <a:rPr spc="125" dirty="0"/>
              <a:t>strength</a:t>
            </a:r>
            <a:r>
              <a:rPr spc="-40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spc="85" dirty="0"/>
              <a:t>our</a:t>
            </a:r>
            <a:r>
              <a:rPr spc="-35" dirty="0"/>
              <a:t> </a:t>
            </a:r>
            <a:r>
              <a:rPr spc="110" dirty="0"/>
              <a:t>employees’</a:t>
            </a:r>
            <a:r>
              <a:rPr spc="-40" dirty="0"/>
              <a:t> </a:t>
            </a:r>
            <a:r>
              <a:rPr spc="125" dirty="0"/>
              <a:t>dedication</a:t>
            </a:r>
            <a:r>
              <a:rPr spc="-40" dirty="0"/>
              <a:t> </a:t>
            </a:r>
            <a:r>
              <a:rPr spc="120" dirty="0"/>
              <a:t>to</a:t>
            </a:r>
            <a:r>
              <a:rPr spc="-40" dirty="0"/>
              <a:t> </a:t>
            </a:r>
            <a:r>
              <a:rPr spc="114" dirty="0"/>
              <a:t>teamwork,</a:t>
            </a:r>
            <a:r>
              <a:rPr spc="-35" dirty="0"/>
              <a:t> </a:t>
            </a:r>
            <a:r>
              <a:rPr spc="140" dirty="0"/>
              <a:t>commitment </a:t>
            </a:r>
            <a:r>
              <a:rPr spc="120" dirty="0"/>
              <a:t>to</a:t>
            </a:r>
            <a:r>
              <a:rPr spc="-55" dirty="0"/>
              <a:t> </a:t>
            </a:r>
            <a:r>
              <a:rPr spc="114" dirty="0"/>
              <a:t>excellence,</a:t>
            </a:r>
            <a:r>
              <a:rPr spc="-55" dirty="0"/>
              <a:t> </a:t>
            </a:r>
            <a:r>
              <a:rPr spc="125" dirty="0"/>
              <a:t>and</a:t>
            </a:r>
            <a:r>
              <a:rPr spc="-50" dirty="0"/>
              <a:t> </a:t>
            </a:r>
            <a:r>
              <a:rPr spc="135" dirty="0"/>
              <a:t>focus</a:t>
            </a:r>
            <a:r>
              <a:rPr spc="-55" dirty="0"/>
              <a:t> </a:t>
            </a:r>
            <a:r>
              <a:rPr spc="85" dirty="0"/>
              <a:t>on</a:t>
            </a:r>
            <a:r>
              <a:rPr spc="-50" dirty="0"/>
              <a:t> </a:t>
            </a:r>
            <a:r>
              <a:rPr spc="110" dirty="0"/>
              <a:t>continuous</a:t>
            </a:r>
            <a:r>
              <a:rPr spc="-55" dirty="0"/>
              <a:t> </a:t>
            </a:r>
            <a:r>
              <a:rPr spc="120" dirty="0"/>
              <a:t>improvement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/>
          </a:p>
          <a:p>
            <a:pPr marL="12700" marR="603885">
              <a:lnSpc>
                <a:spcPct val="115599"/>
              </a:lnSpc>
              <a:spcBef>
                <a:spcPts val="5"/>
              </a:spcBef>
            </a:pPr>
            <a:r>
              <a:rPr spc="315" dirty="0"/>
              <a:t>We</a:t>
            </a:r>
            <a:r>
              <a:rPr spc="-45" dirty="0"/>
              <a:t> </a:t>
            </a:r>
            <a:r>
              <a:rPr spc="135" dirty="0"/>
              <a:t>are</a:t>
            </a:r>
            <a:r>
              <a:rPr spc="-40" dirty="0"/>
              <a:t> </a:t>
            </a:r>
            <a:r>
              <a:rPr spc="150" dirty="0"/>
              <a:t>dedicated</a:t>
            </a:r>
            <a:r>
              <a:rPr spc="-45" dirty="0"/>
              <a:t> </a:t>
            </a:r>
            <a:r>
              <a:rPr spc="120" dirty="0"/>
              <a:t>to</a:t>
            </a:r>
            <a:r>
              <a:rPr spc="-40" dirty="0"/>
              <a:t> </a:t>
            </a:r>
            <a:r>
              <a:rPr spc="85" dirty="0"/>
              <a:t>providing</a:t>
            </a:r>
            <a:r>
              <a:rPr spc="-45" dirty="0"/>
              <a:t> </a:t>
            </a:r>
            <a:r>
              <a:rPr spc="95" dirty="0"/>
              <a:t>superior</a:t>
            </a:r>
            <a:r>
              <a:rPr spc="-40" dirty="0"/>
              <a:t> </a:t>
            </a:r>
            <a:r>
              <a:rPr spc="145" dirty="0"/>
              <a:t>customer</a:t>
            </a:r>
            <a:r>
              <a:rPr spc="-45" dirty="0"/>
              <a:t> </a:t>
            </a:r>
            <a:r>
              <a:rPr spc="130" dirty="0"/>
              <a:t>service</a:t>
            </a:r>
            <a:r>
              <a:rPr spc="-40" dirty="0"/>
              <a:t> </a:t>
            </a:r>
            <a:r>
              <a:rPr spc="110" dirty="0"/>
              <a:t>with</a:t>
            </a:r>
            <a:r>
              <a:rPr spc="-45" dirty="0"/>
              <a:t> </a:t>
            </a:r>
            <a:r>
              <a:rPr spc="85" dirty="0"/>
              <a:t>an </a:t>
            </a:r>
            <a:r>
              <a:rPr spc="120" dirty="0"/>
              <a:t>emphasis</a:t>
            </a:r>
            <a:r>
              <a:rPr spc="-50" dirty="0"/>
              <a:t> </a:t>
            </a:r>
            <a:r>
              <a:rPr spc="85" dirty="0"/>
              <a:t>on</a:t>
            </a:r>
            <a:r>
              <a:rPr spc="-50" dirty="0"/>
              <a:t> </a:t>
            </a:r>
            <a:r>
              <a:rPr spc="105" dirty="0"/>
              <a:t>personal</a:t>
            </a:r>
            <a:r>
              <a:rPr spc="-50" dirty="0"/>
              <a:t> </a:t>
            </a:r>
            <a:r>
              <a:rPr spc="145" dirty="0"/>
              <a:t>customer</a:t>
            </a:r>
            <a:r>
              <a:rPr spc="-50" dirty="0"/>
              <a:t> </a:t>
            </a:r>
            <a:r>
              <a:rPr spc="70" dirty="0"/>
              <a:t>relationships.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/>
          </a:p>
          <a:p>
            <a:pPr marL="12700" marR="373380">
              <a:lnSpc>
                <a:spcPct val="115599"/>
              </a:lnSpc>
            </a:pPr>
            <a:r>
              <a:rPr spc="120" dirty="0"/>
              <a:t>Centroxy</a:t>
            </a:r>
            <a:r>
              <a:rPr spc="-50" dirty="0"/>
              <a:t> </a:t>
            </a:r>
            <a:r>
              <a:rPr spc="145" dirty="0"/>
              <a:t>empowers</a:t>
            </a:r>
            <a:r>
              <a:rPr spc="-50" dirty="0"/>
              <a:t> </a:t>
            </a:r>
            <a:r>
              <a:rPr spc="75" dirty="0"/>
              <a:t>its</a:t>
            </a:r>
            <a:r>
              <a:rPr spc="-45" dirty="0"/>
              <a:t> </a:t>
            </a:r>
            <a:r>
              <a:rPr spc="130" dirty="0"/>
              <a:t>employees</a:t>
            </a:r>
            <a:r>
              <a:rPr spc="-50" dirty="0"/>
              <a:t> </a:t>
            </a:r>
            <a:r>
              <a:rPr spc="120" dirty="0"/>
              <a:t>to</a:t>
            </a:r>
            <a:r>
              <a:rPr spc="-45" dirty="0"/>
              <a:t> </a:t>
            </a:r>
            <a:r>
              <a:rPr spc="100" dirty="0"/>
              <a:t>go</a:t>
            </a:r>
            <a:r>
              <a:rPr spc="-50" dirty="0"/>
              <a:t> </a:t>
            </a:r>
            <a:r>
              <a:rPr spc="140" dirty="0"/>
              <a:t>that</a:t>
            </a:r>
            <a:r>
              <a:rPr spc="-50" dirty="0"/>
              <a:t> </a:t>
            </a:r>
            <a:r>
              <a:rPr spc="105" dirty="0"/>
              <a:t>extra</a:t>
            </a:r>
            <a:r>
              <a:rPr spc="-45" dirty="0"/>
              <a:t> </a:t>
            </a:r>
            <a:r>
              <a:rPr spc="80" dirty="0"/>
              <a:t>mile</a:t>
            </a:r>
            <a:r>
              <a:rPr spc="-50" dirty="0"/>
              <a:t> </a:t>
            </a:r>
            <a:r>
              <a:rPr spc="120" dirty="0"/>
              <a:t>to</a:t>
            </a:r>
            <a:r>
              <a:rPr spc="-45" dirty="0"/>
              <a:t> </a:t>
            </a:r>
            <a:r>
              <a:rPr spc="110" dirty="0"/>
              <a:t>do</a:t>
            </a:r>
            <a:r>
              <a:rPr spc="-50" dirty="0"/>
              <a:t> </a:t>
            </a:r>
            <a:r>
              <a:rPr spc="130" dirty="0"/>
              <a:t>what </a:t>
            </a:r>
            <a:r>
              <a:rPr spc="135" dirty="0"/>
              <a:t>they</a:t>
            </a:r>
            <a:r>
              <a:rPr spc="-60" dirty="0"/>
              <a:t> </a:t>
            </a:r>
            <a:r>
              <a:rPr spc="145" dirty="0"/>
              <a:t>need</a:t>
            </a:r>
            <a:r>
              <a:rPr spc="-55" dirty="0"/>
              <a:t> </a:t>
            </a:r>
            <a:r>
              <a:rPr spc="120" dirty="0"/>
              <a:t>to</a:t>
            </a:r>
            <a:r>
              <a:rPr spc="-55" dirty="0"/>
              <a:t> </a:t>
            </a:r>
            <a:r>
              <a:rPr spc="110" dirty="0"/>
              <a:t>do</a:t>
            </a:r>
            <a:r>
              <a:rPr spc="-55" dirty="0"/>
              <a:t> </a:t>
            </a:r>
            <a:r>
              <a:rPr spc="120" dirty="0"/>
              <a:t>to</a:t>
            </a:r>
            <a:r>
              <a:rPr spc="-55" dirty="0"/>
              <a:t> </a:t>
            </a:r>
            <a:r>
              <a:rPr spc="175" dirty="0"/>
              <a:t>meet</a:t>
            </a:r>
            <a:r>
              <a:rPr spc="-55" dirty="0"/>
              <a:t> </a:t>
            </a:r>
            <a:r>
              <a:rPr spc="140" dirty="0"/>
              <a:t>that</a:t>
            </a:r>
            <a:r>
              <a:rPr spc="-55" dirty="0"/>
              <a:t> </a:t>
            </a:r>
            <a:r>
              <a:rPr spc="-10" dirty="0"/>
              <a:t>vision.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/>
          </a:p>
          <a:p>
            <a:pPr marL="12700" marR="331470">
              <a:lnSpc>
                <a:spcPct val="115599"/>
              </a:lnSpc>
            </a:pPr>
            <a:r>
              <a:rPr spc="120" dirty="0"/>
              <a:t>Centroxy</a:t>
            </a:r>
            <a:r>
              <a:rPr spc="-45" dirty="0"/>
              <a:t> </a:t>
            </a:r>
            <a:r>
              <a:rPr spc="100" dirty="0"/>
              <a:t>aims</a:t>
            </a:r>
            <a:r>
              <a:rPr spc="-45" dirty="0"/>
              <a:t> </a:t>
            </a:r>
            <a:r>
              <a:rPr spc="120" dirty="0"/>
              <a:t>to</a:t>
            </a:r>
            <a:r>
              <a:rPr spc="-40" dirty="0"/>
              <a:t> </a:t>
            </a:r>
            <a:r>
              <a:rPr spc="150" dirty="0"/>
              <a:t>be</a:t>
            </a:r>
            <a:r>
              <a:rPr spc="-45" dirty="0"/>
              <a:t> </a:t>
            </a:r>
            <a:r>
              <a:rPr spc="130" dirty="0"/>
              <a:t>a</a:t>
            </a:r>
            <a:r>
              <a:rPr spc="-40" dirty="0"/>
              <a:t> </a:t>
            </a:r>
            <a:r>
              <a:rPr spc="85" dirty="0"/>
              <a:t>global</a:t>
            </a:r>
            <a:r>
              <a:rPr spc="-45" dirty="0"/>
              <a:t> </a:t>
            </a:r>
            <a:r>
              <a:rPr spc="120" dirty="0"/>
              <a:t>leader</a:t>
            </a:r>
            <a:r>
              <a:rPr spc="-45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spc="85" dirty="0"/>
              <a:t>providing</a:t>
            </a:r>
            <a:r>
              <a:rPr spc="-45" dirty="0"/>
              <a:t> </a:t>
            </a:r>
            <a:r>
              <a:rPr spc="95" dirty="0"/>
              <a:t>technology, </a:t>
            </a:r>
            <a:r>
              <a:rPr spc="100" dirty="0"/>
              <a:t>consulting</a:t>
            </a:r>
            <a:r>
              <a:rPr spc="-45" dirty="0"/>
              <a:t> </a:t>
            </a:r>
            <a:r>
              <a:rPr spc="110" dirty="0"/>
              <a:t>services,</a:t>
            </a:r>
            <a:r>
              <a:rPr spc="-40" dirty="0"/>
              <a:t> </a:t>
            </a:r>
            <a:r>
              <a:rPr spc="150" dirty="0"/>
              <a:t>dedicated</a:t>
            </a:r>
            <a:r>
              <a:rPr spc="-40" dirty="0"/>
              <a:t> </a:t>
            </a:r>
            <a:r>
              <a:rPr spc="120" dirty="0"/>
              <a:t>to</a:t>
            </a:r>
            <a:r>
              <a:rPr spc="-40" dirty="0"/>
              <a:t> </a:t>
            </a:r>
            <a:r>
              <a:rPr spc="85" dirty="0"/>
              <a:t>helping</a:t>
            </a:r>
            <a:r>
              <a:rPr spc="-40" dirty="0"/>
              <a:t> </a:t>
            </a:r>
            <a:r>
              <a:rPr spc="140" dirty="0"/>
              <a:t>the</a:t>
            </a:r>
            <a:r>
              <a:rPr spc="-40" dirty="0"/>
              <a:t> </a:t>
            </a:r>
            <a:r>
              <a:rPr spc="110" dirty="0"/>
              <a:t>clients</a:t>
            </a:r>
            <a:r>
              <a:rPr spc="-45" dirty="0"/>
              <a:t> </a:t>
            </a:r>
            <a:r>
              <a:rPr spc="65" dirty="0"/>
              <a:t>build</a:t>
            </a:r>
            <a:r>
              <a:rPr spc="-40" dirty="0"/>
              <a:t> </a:t>
            </a:r>
            <a:r>
              <a:rPr spc="105" dirty="0"/>
              <a:t>stronger </a:t>
            </a:r>
            <a:r>
              <a:rPr spc="80" dirty="0"/>
              <a:t>businesses.</a:t>
            </a: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77171" y="670704"/>
            <a:ext cx="1933574" cy="361949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7694217" y="6919616"/>
            <a:ext cx="594360" cy="1543050"/>
          </a:xfrm>
          <a:custGeom>
            <a:avLst/>
            <a:gdLst/>
            <a:ahLst/>
            <a:cxnLst/>
            <a:rect l="l" t="t" r="r" b="b"/>
            <a:pathLst>
              <a:path w="594359" h="1543050">
                <a:moveTo>
                  <a:pt x="0" y="0"/>
                </a:moveTo>
                <a:lnTo>
                  <a:pt x="593782" y="0"/>
                </a:lnTo>
                <a:lnTo>
                  <a:pt x="593782" y="1543049"/>
                </a:lnTo>
                <a:lnTo>
                  <a:pt x="0" y="1543049"/>
                </a:lnTo>
                <a:lnTo>
                  <a:pt x="0" y="0"/>
                </a:lnTo>
                <a:close/>
              </a:path>
            </a:pathLst>
          </a:custGeom>
          <a:solidFill>
            <a:srgbClr val="FFDE58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9310" y="652344"/>
            <a:ext cx="3395345" cy="17608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6830"/>
              </a:lnSpc>
              <a:spcBef>
                <a:spcPts val="204"/>
              </a:spcBef>
            </a:pPr>
            <a:r>
              <a:rPr sz="5700" spc="240" dirty="0">
                <a:latin typeface="Trebuchet MS"/>
                <a:cs typeface="Trebuchet MS"/>
              </a:rPr>
              <a:t>SERVICES </a:t>
            </a:r>
            <a:r>
              <a:rPr sz="5700" spc="65" dirty="0">
                <a:latin typeface="Trebuchet MS"/>
                <a:cs typeface="Trebuchet MS"/>
              </a:rPr>
              <a:t>OFFERED</a:t>
            </a:r>
            <a:endParaRPr sz="57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885" y="3950636"/>
            <a:ext cx="66675" cy="666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885" y="5055536"/>
            <a:ext cx="66675" cy="666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885" y="6160436"/>
            <a:ext cx="66675" cy="666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885" y="7265336"/>
            <a:ext cx="66675" cy="666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885" y="8370236"/>
            <a:ext cx="66675" cy="6667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1843238" y="0"/>
            <a:ext cx="6445250" cy="10287000"/>
            <a:chOff x="11843238" y="0"/>
            <a:chExt cx="6445250" cy="102870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3238" y="0"/>
              <a:ext cx="6444761" cy="102869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694218" y="6919614"/>
              <a:ext cx="594360" cy="1543050"/>
            </a:xfrm>
            <a:custGeom>
              <a:avLst/>
              <a:gdLst/>
              <a:ahLst/>
              <a:cxnLst/>
              <a:rect l="l" t="t" r="r" b="b"/>
              <a:pathLst>
                <a:path w="594359" h="1543050">
                  <a:moveTo>
                    <a:pt x="0" y="0"/>
                  </a:moveTo>
                  <a:lnTo>
                    <a:pt x="593782" y="0"/>
                  </a:lnTo>
                  <a:lnTo>
                    <a:pt x="593782" y="1543049"/>
                  </a:lnTo>
                  <a:lnTo>
                    <a:pt x="0" y="1543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77170" y="670702"/>
              <a:ext cx="1933574" cy="36194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39310" y="2968919"/>
            <a:ext cx="10303510" cy="610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7485">
              <a:lnSpc>
                <a:spcPct val="113300"/>
              </a:lnSpc>
              <a:spcBef>
                <a:spcPts val="100"/>
              </a:spcBef>
            </a:pPr>
            <a:r>
              <a:rPr sz="1600" spc="204" dirty="0">
                <a:solidFill>
                  <a:srgbClr val="DBCCC8"/>
                </a:solidFill>
                <a:latin typeface="Lucida Sans Unicode"/>
                <a:cs typeface="Lucida Sans Unicode"/>
              </a:rPr>
              <a:t>Centroxy</a:t>
            </a:r>
            <a:r>
              <a:rPr sz="1600" spc="21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04" dirty="0">
                <a:solidFill>
                  <a:srgbClr val="DBCCC8"/>
                </a:solidFill>
                <a:latin typeface="Lucida Sans Unicode"/>
                <a:cs typeface="Lucida Sans Unicode"/>
              </a:rPr>
              <a:t>offers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05" dirty="0">
                <a:solidFill>
                  <a:srgbClr val="DBCCC8"/>
                </a:solidFill>
                <a:latin typeface="Lucida Sans Unicode"/>
                <a:cs typeface="Lucida Sans Unicode"/>
              </a:rPr>
              <a:t>a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00" dirty="0">
                <a:solidFill>
                  <a:srgbClr val="DBCCC8"/>
                </a:solidFill>
                <a:latin typeface="Lucida Sans Unicode"/>
                <a:cs typeface="Lucida Sans Unicode"/>
              </a:rPr>
              <a:t>wide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00" dirty="0">
                <a:solidFill>
                  <a:srgbClr val="DBCCC8"/>
                </a:solidFill>
                <a:latin typeface="Lucida Sans Unicode"/>
                <a:cs typeface="Lucida Sans Unicode"/>
              </a:rPr>
              <a:t>range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50" dirty="0">
                <a:solidFill>
                  <a:srgbClr val="DBCCC8"/>
                </a:solidFill>
                <a:latin typeface="Lucida Sans Unicode"/>
                <a:cs typeface="Lucida Sans Unicode"/>
              </a:rPr>
              <a:t>of</a:t>
            </a:r>
            <a:r>
              <a:rPr sz="1600" spc="21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technical </a:t>
            </a:r>
            <a:r>
              <a:rPr sz="1600" spc="215" dirty="0">
                <a:solidFill>
                  <a:srgbClr val="DBCCC8"/>
                </a:solidFill>
                <a:latin typeface="Lucida Sans Unicode"/>
                <a:cs typeface="Lucida Sans Unicode"/>
              </a:rPr>
              <a:t>services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60" dirty="0">
                <a:solidFill>
                  <a:srgbClr val="DBCCC8"/>
                </a:solidFill>
                <a:latin typeface="Lucida Sans Unicode"/>
                <a:cs typeface="Lucida Sans Unicode"/>
              </a:rPr>
              <a:t>to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45" dirty="0">
                <a:solidFill>
                  <a:srgbClr val="DBCCC8"/>
                </a:solidFill>
                <a:latin typeface="Lucida Sans Unicode"/>
                <a:cs typeface="Lucida Sans Unicode"/>
              </a:rPr>
              <a:t>its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80" dirty="0">
                <a:solidFill>
                  <a:srgbClr val="DBCCC8"/>
                </a:solidFill>
                <a:latin typeface="Lucida Sans Unicode"/>
                <a:cs typeface="Lucida Sans Unicode"/>
              </a:rPr>
              <a:t>clients.</a:t>
            </a:r>
            <a:r>
              <a:rPr sz="1600" spc="21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95" dirty="0">
                <a:solidFill>
                  <a:srgbClr val="DBCCC8"/>
                </a:solidFill>
                <a:latin typeface="Lucida Sans Unicode"/>
                <a:cs typeface="Lucida Sans Unicode"/>
              </a:rPr>
              <a:t>Listed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00" dirty="0">
                <a:solidFill>
                  <a:srgbClr val="DBCCC8"/>
                </a:solidFill>
                <a:latin typeface="Lucida Sans Unicode"/>
                <a:cs typeface="Lucida Sans Unicode"/>
              </a:rPr>
              <a:t>below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65" dirty="0">
                <a:solidFill>
                  <a:srgbClr val="DBCCC8"/>
                </a:solidFill>
                <a:latin typeface="Lucida Sans Unicode"/>
                <a:cs typeface="Lucida Sans Unicode"/>
              </a:rPr>
              <a:t>are </a:t>
            </a:r>
            <a:r>
              <a:rPr sz="1600" spc="105" dirty="0">
                <a:solidFill>
                  <a:srgbClr val="DBCCC8"/>
                </a:solidFill>
                <a:latin typeface="Lucida Sans Unicode"/>
                <a:cs typeface="Lucida Sans Unicode"/>
              </a:rPr>
              <a:t>a</a:t>
            </a:r>
            <a:r>
              <a:rPr sz="1600" spc="21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few</a:t>
            </a:r>
            <a:r>
              <a:rPr sz="1600" spc="21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50" dirty="0">
                <a:solidFill>
                  <a:srgbClr val="DBCCC8"/>
                </a:solidFill>
                <a:latin typeface="Lucida Sans Unicode"/>
                <a:cs typeface="Lucida Sans Unicode"/>
              </a:rPr>
              <a:t>of</a:t>
            </a:r>
            <a:r>
              <a:rPr sz="1600" spc="21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65" dirty="0">
                <a:solidFill>
                  <a:srgbClr val="DBCCC8"/>
                </a:solidFill>
                <a:latin typeface="Lucida Sans Unicode"/>
                <a:cs typeface="Lucida Sans Unicode"/>
              </a:rPr>
              <a:t>them: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Lucida Sans Unicode"/>
              <a:cs typeface="Lucida Sans Unicode"/>
            </a:endParaRPr>
          </a:p>
          <a:p>
            <a:pPr marL="357505" marR="589915">
              <a:lnSpc>
                <a:spcPct val="113300"/>
              </a:lnSpc>
            </a:pPr>
            <a:r>
              <a:rPr sz="1600" dirty="0">
                <a:solidFill>
                  <a:srgbClr val="FF5757"/>
                </a:solidFill>
                <a:latin typeface="Arial Black"/>
                <a:cs typeface="Arial Black"/>
              </a:rPr>
              <a:t>IT</a:t>
            </a:r>
            <a:r>
              <a:rPr sz="1600" spc="165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1600" spc="125" dirty="0">
                <a:solidFill>
                  <a:srgbClr val="FF5757"/>
                </a:solidFill>
                <a:latin typeface="Arial Black"/>
                <a:cs typeface="Arial Black"/>
              </a:rPr>
              <a:t>Consulting</a:t>
            </a:r>
            <a:r>
              <a:rPr sz="1600" spc="190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1600" spc="125" dirty="0">
                <a:solidFill>
                  <a:srgbClr val="DBCCC8"/>
                </a:solidFill>
                <a:latin typeface="Lucida Sans Unicode"/>
                <a:cs typeface="Lucida Sans Unicode"/>
              </a:rPr>
              <a:t>–</a:t>
            </a:r>
            <a:r>
              <a:rPr sz="1600" spc="21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65" dirty="0">
                <a:solidFill>
                  <a:srgbClr val="DBCCC8"/>
                </a:solidFill>
                <a:latin typeface="Lucida Sans Unicode"/>
                <a:cs typeface="Lucida Sans Unicode"/>
              </a:rPr>
              <a:t>Our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95" dirty="0">
                <a:solidFill>
                  <a:srgbClr val="DBCCC8"/>
                </a:solidFill>
                <a:latin typeface="Lucida Sans Unicode"/>
                <a:cs typeface="Lucida Sans Unicode"/>
              </a:rPr>
              <a:t>consulting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85" dirty="0">
                <a:solidFill>
                  <a:srgbClr val="DBCCC8"/>
                </a:solidFill>
                <a:latin typeface="Lucida Sans Unicode"/>
                <a:cs typeface="Lucida Sans Unicode"/>
              </a:rPr>
              <a:t>and</a:t>
            </a:r>
            <a:r>
              <a:rPr sz="1600" spc="21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90" dirty="0">
                <a:solidFill>
                  <a:srgbClr val="DBCCC8"/>
                </a:solidFill>
                <a:latin typeface="Lucida Sans Unicode"/>
                <a:cs typeface="Lucida Sans Unicode"/>
              </a:rPr>
              <a:t>advisory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35" dirty="0">
                <a:solidFill>
                  <a:srgbClr val="DBCCC8"/>
                </a:solidFill>
                <a:latin typeface="Lucida Sans Unicode"/>
                <a:cs typeface="Lucida Sans Unicode"/>
              </a:rPr>
              <a:t>practice</a:t>
            </a:r>
            <a:r>
              <a:rPr sz="1600" spc="21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focuses </a:t>
            </a:r>
            <a:r>
              <a:rPr sz="1600" spc="130" dirty="0">
                <a:solidFill>
                  <a:srgbClr val="DBCCC8"/>
                </a:solidFill>
                <a:latin typeface="Lucida Sans Unicode"/>
                <a:cs typeface="Lucida Sans Unicode"/>
              </a:rPr>
              <a:t>on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90" dirty="0">
                <a:solidFill>
                  <a:srgbClr val="DBCCC8"/>
                </a:solidFill>
                <a:latin typeface="Lucida Sans Unicode"/>
                <a:cs typeface="Lucida Sans Unicode"/>
              </a:rPr>
              <a:t>combining 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independent </a:t>
            </a:r>
            <a:r>
              <a:rPr sz="1600" spc="185" dirty="0">
                <a:solidFill>
                  <a:srgbClr val="DBCCC8"/>
                </a:solidFill>
                <a:latin typeface="Lucida Sans Unicode"/>
                <a:cs typeface="Lucida Sans Unicode"/>
              </a:rPr>
              <a:t>and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pragmatic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65" dirty="0">
                <a:solidFill>
                  <a:srgbClr val="DBCCC8"/>
                </a:solidFill>
                <a:latin typeface="Lucida Sans Unicode"/>
                <a:cs typeface="Lucida Sans Unicode"/>
              </a:rPr>
              <a:t>thinking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10" dirty="0">
                <a:solidFill>
                  <a:srgbClr val="DBCCC8"/>
                </a:solidFill>
                <a:latin typeface="Lucida Sans Unicode"/>
                <a:cs typeface="Lucida Sans Unicode"/>
              </a:rPr>
              <a:t>across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05" dirty="0">
                <a:solidFill>
                  <a:srgbClr val="DBCCC8"/>
                </a:solidFill>
                <a:latin typeface="Lucida Sans Unicode"/>
                <a:cs typeface="Lucida Sans Unicode"/>
              </a:rPr>
              <a:t>a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00" dirty="0">
                <a:solidFill>
                  <a:srgbClr val="DBCCC8"/>
                </a:solidFill>
                <a:latin typeface="Lucida Sans Unicode"/>
                <a:cs typeface="Lucida Sans Unicode"/>
              </a:rPr>
              <a:t>wide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95" dirty="0">
                <a:solidFill>
                  <a:srgbClr val="DBCCC8"/>
                </a:solidFill>
                <a:latin typeface="Lucida Sans Unicode"/>
                <a:cs typeface="Lucida Sans Unicode"/>
              </a:rPr>
              <a:t>array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50" dirty="0">
                <a:solidFill>
                  <a:srgbClr val="DBCCC8"/>
                </a:solidFill>
                <a:latin typeface="Lucida Sans Unicode"/>
                <a:cs typeface="Lucida Sans Unicode"/>
              </a:rPr>
              <a:t>of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90" dirty="0">
                <a:solidFill>
                  <a:srgbClr val="DBCCC8"/>
                </a:solidFill>
                <a:latin typeface="Lucida Sans Unicode"/>
                <a:cs typeface="Lucida Sans Unicode"/>
              </a:rPr>
              <a:t>marketing</a:t>
            </a:r>
            <a:endParaRPr sz="1600">
              <a:latin typeface="Lucida Sans Unicode"/>
              <a:cs typeface="Lucida Sans Unicode"/>
            </a:endParaRPr>
          </a:p>
          <a:p>
            <a:pPr marL="357505">
              <a:lnSpc>
                <a:spcPct val="100000"/>
              </a:lnSpc>
              <a:spcBef>
                <a:spcPts val="254"/>
              </a:spcBef>
            </a:pPr>
            <a:r>
              <a:rPr sz="1600" spc="175" dirty="0">
                <a:solidFill>
                  <a:srgbClr val="DBCCC8"/>
                </a:solidFill>
                <a:latin typeface="Lucida Sans Unicode"/>
                <a:cs typeface="Lucida Sans Unicode"/>
              </a:rPr>
              <a:t>expertise.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Lucida Sans Unicode"/>
              <a:cs typeface="Lucida Sans Unicode"/>
            </a:endParaRPr>
          </a:p>
          <a:p>
            <a:pPr marL="357505">
              <a:lnSpc>
                <a:spcPct val="100000"/>
              </a:lnSpc>
            </a:pPr>
            <a:r>
              <a:rPr sz="1600" spc="125" dirty="0">
                <a:solidFill>
                  <a:srgbClr val="FF5757"/>
                </a:solidFill>
                <a:latin typeface="Arial Black"/>
                <a:cs typeface="Arial Black"/>
              </a:rPr>
              <a:t>Application</a:t>
            </a:r>
            <a:r>
              <a:rPr sz="1600" spc="175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1600" spc="130" dirty="0">
                <a:solidFill>
                  <a:srgbClr val="FF5757"/>
                </a:solidFill>
                <a:latin typeface="Arial Black"/>
                <a:cs typeface="Arial Black"/>
              </a:rPr>
              <a:t>Development</a:t>
            </a:r>
            <a:r>
              <a:rPr sz="1600" spc="200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1600" spc="125" dirty="0">
                <a:solidFill>
                  <a:srgbClr val="DBCCC8"/>
                </a:solidFill>
                <a:latin typeface="Lucida Sans Unicode"/>
                <a:cs typeface="Lucida Sans Unicode"/>
              </a:rPr>
              <a:t>–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65" dirty="0">
                <a:solidFill>
                  <a:srgbClr val="DBCCC8"/>
                </a:solidFill>
                <a:latin typeface="Lucida Sans Unicode"/>
                <a:cs typeface="Lucida Sans Unicode"/>
              </a:rPr>
              <a:t>Our</a:t>
            </a:r>
            <a:r>
              <a:rPr sz="1600" spc="229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technical</a:t>
            </a:r>
            <a:r>
              <a:rPr sz="1600" spc="229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00" dirty="0">
                <a:solidFill>
                  <a:srgbClr val="DBCCC8"/>
                </a:solidFill>
                <a:latin typeface="Lucida Sans Unicode"/>
                <a:cs typeface="Lucida Sans Unicode"/>
              </a:rPr>
              <a:t>expertise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90" dirty="0">
                <a:solidFill>
                  <a:srgbClr val="DBCCC8"/>
                </a:solidFill>
                <a:latin typeface="Lucida Sans Unicode"/>
                <a:cs typeface="Lucida Sans Unicode"/>
              </a:rPr>
              <a:t>is</a:t>
            </a:r>
            <a:r>
              <a:rPr sz="1600" spc="229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75" dirty="0">
                <a:solidFill>
                  <a:srgbClr val="DBCCC8"/>
                </a:solidFill>
                <a:latin typeface="Lucida Sans Unicode"/>
                <a:cs typeface="Lucida Sans Unicode"/>
              </a:rPr>
              <a:t>primarily</a:t>
            </a:r>
            <a:r>
              <a:rPr sz="1600" spc="229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focused </a:t>
            </a:r>
            <a:r>
              <a:rPr sz="1600" spc="105" dirty="0">
                <a:solidFill>
                  <a:srgbClr val="DBCCC8"/>
                </a:solidFill>
                <a:latin typeface="Lucida Sans Unicode"/>
                <a:cs typeface="Lucida Sans Unicode"/>
              </a:rPr>
              <a:t>on</a:t>
            </a:r>
            <a:endParaRPr sz="1600">
              <a:latin typeface="Lucida Sans Unicode"/>
              <a:cs typeface="Lucida Sans Unicode"/>
            </a:endParaRPr>
          </a:p>
          <a:p>
            <a:pPr marL="357505" marR="249554">
              <a:lnSpc>
                <a:spcPct val="113300"/>
              </a:lnSpc>
            </a:pPr>
            <a:r>
              <a:rPr sz="1600" spc="210" dirty="0">
                <a:solidFill>
                  <a:srgbClr val="DBCCC8"/>
                </a:solidFill>
                <a:latin typeface="Lucida Sans Unicode"/>
                <a:cs typeface="Lucida Sans Unicode"/>
              </a:rPr>
              <a:t>Microsoft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04" dirty="0">
                <a:solidFill>
                  <a:srgbClr val="DBCCC8"/>
                </a:solidFill>
                <a:latin typeface="Lucida Sans Unicode"/>
                <a:cs typeface="Lucida Sans Unicode"/>
              </a:rPr>
              <a:t>platform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95" dirty="0">
                <a:solidFill>
                  <a:srgbClr val="DBCCC8"/>
                </a:solidFill>
                <a:latin typeface="Lucida Sans Unicode"/>
                <a:cs typeface="Lucida Sans Unicode"/>
              </a:rPr>
              <a:t>(ASP.</a:t>
            </a:r>
            <a:r>
              <a:rPr sz="1600" spc="-35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25" dirty="0">
                <a:solidFill>
                  <a:srgbClr val="DBCCC8"/>
                </a:solidFill>
                <a:latin typeface="Lucida Sans Unicode"/>
                <a:cs typeface="Lucida Sans Unicode"/>
              </a:rPr>
              <a:t>NET,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65" dirty="0">
                <a:solidFill>
                  <a:srgbClr val="DBCCC8"/>
                </a:solidFill>
                <a:latin typeface="Lucida Sans Unicode"/>
                <a:cs typeface="Lucida Sans Unicode"/>
              </a:rPr>
              <a:t>ASP.</a:t>
            </a:r>
            <a:r>
              <a:rPr sz="1600" spc="-34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85" dirty="0">
                <a:solidFill>
                  <a:srgbClr val="DBCCC8"/>
                </a:solidFill>
                <a:latin typeface="Lucida Sans Unicode"/>
                <a:cs typeface="Lucida Sans Unicode"/>
              </a:rPr>
              <a:t>Net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70" dirty="0">
                <a:solidFill>
                  <a:srgbClr val="DBCCC8"/>
                </a:solidFill>
                <a:latin typeface="Lucida Sans Unicode"/>
                <a:cs typeface="Lucida Sans Unicode"/>
              </a:rPr>
              <a:t>MVC,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04" dirty="0">
                <a:solidFill>
                  <a:srgbClr val="DBCCC8"/>
                </a:solidFill>
                <a:latin typeface="Lucida Sans Unicode"/>
                <a:cs typeface="Lucida Sans Unicode"/>
              </a:rPr>
              <a:t>SQL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35" dirty="0">
                <a:solidFill>
                  <a:srgbClr val="DBCCC8"/>
                </a:solidFill>
                <a:latin typeface="Lucida Sans Unicode"/>
                <a:cs typeface="Lucida Sans Unicode"/>
              </a:rPr>
              <a:t>Server)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85" dirty="0">
                <a:solidFill>
                  <a:srgbClr val="DBCCC8"/>
                </a:solidFill>
                <a:latin typeface="Lucida Sans Unicode"/>
                <a:cs typeface="Lucida Sans Unicode"/>
              </a:rPr>
              <a:t>and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04" dirty="0">
                <a:solidFill>
                  <a:srgbClr val="DBCCC8"/>
                </a:solidFill>
                <a:latin typeface="Lucida Sans Unicode"/>
                <a:cs typeface="Lucida Sans Unicode"/>
              </a:rPr>
              <a:t>Open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29" dirty="0">
                <a:solidFill>
                  <a:srgbClr val="DBCCC8"/>
                </a:solidFill>
                <a:latin typeface="Lucida Sans Unicode"/>
                <a:cs typeface="Lucida Sans Unicode"/>
              </a:rPr>
              <a:t>Sources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-40" dirty="0">
                <a:solidFill>
                  <a:srgbClr val="DBCCC8"/>
                </a:solidFill>
                <a:latin typeface="Lucida Sans Unicode"/>
                <a:cs typeface="Lucida Sans Unicode"/>
              </a:rPr>
              <a:t>l</a:t>
            </a:r>
            <a:r>
              <a:rPr sz="1600" spc="-34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05" dirty="0">
                <a:solidFill>
                  <a:srgbClr val="DBCCC8"/>
                </a:solidFill>
                <a:latin typeface="Lucida Sans Unicode"/>
                <a:cs typeface="Lucida Sans Unicode"/>
              </a:rPr>
              <a:t>ike </a:t>
            </a:r>
            <a:r>
              <a:rPr sz="1600" spc="170" dirty="0">
                <a:solidFill>
                  <a:srgbClr val="DBCCC8"/>
                </a:solidFill>
                <a:latin typeface="Lucida Sans Unicode"/>
                <a:cs typeface="Lucida Sans Unicode"/>
              </a:rPr>
              <a:t>PHP,</a:t>
            </a:r>
            <a:r>
              <a:rPr sz="1600" spc="21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54" dirty="0">
                <a:solidFill>
                  <a:srgbClr val="DBCCC8"/>
                </a:solidFill>
                <a:latin typeface="Lucida Sans Unicode"/>
                <a:cs typeface="Lucida Sans Unicode"/>
              </a:rPr>
              <a:t>Java</a:t>
            </a:r>
            <a:r>
              <a:rPr sz="1600" spc="-35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90" dirty="0">
                <a:solidFill>
                  <a:srgbClr val="DBCCC8"/>
                </a:solidFill>
                <a:latin typeface="Lucida Sans Unicode"/>
                <a:cs typeface="Lucida Sans Unicode"/>
              </a:rPr>
              <a:t>Script.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Lucida Sans Unicode"/>
              <a:cs typeface="Lucida Sans Unicode"/>
            </a:endParaRPr>
          </a:p>
          <a:p>
            <a:pPr marL="357505" marR="104775">
              <a:lnSpc>
                <a:spcPct val="113300"/>
              </a:lnSpc>
              <a:spcBef>
                <a:spcPts val="5"/>
              </a:spcBef>
            </a:pPr>
            <a:r>
              <a:rPr sz="1600" spc="114" dirty="0">
                <a:solidFill>
                  <a:srgbClr val="FF5757"/>
                </a:solidFill>
                <a:latin typeface="Arial Black"/>
                <a:cs typeface="Arial Black"/>
              </a:rPr>
              <a:t>Managed</a:t>
            </a:r>
            <a:r>
              <a:rPr sz="1600" spc="170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5757"/>
                </a:solidFill>
                <a:latin typeface="Arial Black"/>
                <a:cs typeface="Arial Black"/>
              </a:rPr>
              <a:t>IT</a:t>
            </a:r>
            <a:r>
              <a:rPr sz="1600" spc="170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1600" spc="85" dirty="0">
                <a:solidFill>
                  <a:srgbClr val="FF5757"/>
                </a:solidFill>
                <a:latin typeface="Arial Black"/>
                <a:cs typeface="Arial Black"/>
              </a:rPr>
              <a:t>Services</a:t>
            </a:r>
            <a:r>
              <a:rPr sz="1600" spc="195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1600" spc="125" dirty="0">
                <a:solidFill>
                  <a:srgbClr val="DBCCC8"/>
                </a:solidFill>
                <a:latin typeface="Lucida Sans Unicode"/>
                <a:cs typeface="Lucida Sans Unicode"/>
              </a:rPr>
              <a:t>–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05" dirty="0">
                <a:solidFill>
                  <a:srgbClr val="DBCCC8"/>
                </a:solidFill>
                <a:latin typeface="Lucida Sans Unicode"/>
                <a:cs typeface="Lucida Sans Unicode"/>
              </a:rPr>
              <a:t>As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managed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75" dirty="0">
                <a:solidFill>
                  <a:srgbClr val="DBCCC8"/>
                </a:solidFill>
                <a:latin typeface="Lucida Sans Unicode"/>
                <a:cs typeface="Lucida Sans Unicode"/>
              </a:rPr>
              <a:t>IT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15" dirty="0">
                <a:solidFill>
                  <a:srgbClr val="DBCCC8"/>
                </a:solidFill>
                <a:latin typeface="Lucida Sans Unicode"/>
                <a:cs typeface="Lucida Sans Unicode"/>
              </a:rPr>
              <a:t>service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95" dirty="0">
                <a:solidFill>
                  <a:srgbClr val="DBCCC8"/>
                </a:solidFill>
                <a:latin typeface="Lucida Sans Unicode"/>
                <a:cs typeface="Lucida Sans Unicode"/>
              </a:rPr>
              <a:t>providers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80" dirty="0">
                <a:solidFill>
                  <a:srgbClr val="DBCCC8"/>
                </a:solidFill>
                <a:latin typeface="Lucida Sans Unicode"/>
                <a:cs typeface="Lucida Sans Unicode"/>
              </a:rPr>
              <a:t>at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90" dirty="0">
                <a:solidFill>
                  <a:srgbClr val="DBCCC8"/>
                </a:solidFill>
                <a:latin typeface="Lucida Sans Unicode"/>
                <a:cs typeface="Lucida Sans Unicode"/>
              </a:rPr>
              <a:t>Centroxy,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10" dirty="0">
                <a:solidFill>
                  <a:srgbClr val="DBCCC8"/>
                </a:solidFill>
                <a:latin typeface="Lucida Sans Unicode"/>
                <a:cs typeface="Lucida Sans Unicode"/>
              </a:rPr>
              <a:t>we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75" dirty="0">
                <a:solidFill>
                  <a:srgbClr val="DBCCC8"/>
                </a:solidFill>
                <a:latin typeface="Lucida Sans Unicode"/>
                <a:cs typeface="Lucida Sans Unicode"/>
              </a:rPr>
              <a:t>deliver </a:t>
            </a:r>
            <a:r>
              <a:rPr sz="1600" spc="190" dirty="0">
                <a:solidFill>
                  <a:srgbClr val="DBCCC8"/>
                </a:solidFill>
                <a:latin typeface="Lucida Sans Unicode"/>
                <a:cs typeface="Lucida Sans Unicode"/>
              </a:rPr>
              <a:t>network,</a:t>
            </a:r>
            <a:r>
              <a:rPr sz="1600" spc="229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95" dirty="0">
                <a:solidFill>
                  <a:srgbClr val="DBCCC8"/>
                </a:solidFill>
                <a:latin typeface="Lucida Sans Unicode"/>
                <a:cs typeface="Lucida Sans Unicode"/>
              </a:rPr>
              <a:t>application,</a:t>
            </a:r>
            <a:r>
              <a:rPr sz="1600" spc="23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15" dirty="0">
                <a:solidFill>
                  <a:srgbClr val="DBCCC8"/>
                </a:solidFill>
                <a:latin typeface="Lucida Sans Unicode"/>
                <a:cs typeface="Lucida Sans Unicode"/>
              </a:rPr>
              <a:t>system</a:t>
            </a:r>
            <a:r>
              <a:rPr sz="1600" spc="23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85" dirty="0">
                <a:solidFill>
                  <a:srgbClr val="DBCCC8"/>
                </a:solidFill>
                <a:latin typeface="Lucida Sans Unicode"/>
                <a:cs typeface="Lucida Sans Unicode"/>
              </a:rPr>
              <a:t>and</a:t>
            </a:r>
            <a:r>
              <a:rPr sz="1600" spc="23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DBCCC8"/>
                </a:solidFill>
                <a:latin typeface="Lucida Sans Unicode"/>
                <a:cs typeface="Lucida Sans Unicode"/>
              </a:rPr>
              <a:t>e-</a:t>
            </a:r>
            <a:r>
              <a:rPr sz="1600" spc="-34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35" dirty="0">
                <a:solidFill>
                  <a:srgbClr val="DBCCC8"/>
                </a:solidFill>
                <a:latin typeface="Lucida Sans Unicode"/>
                <a:cs typeface="Lucida Sans Unicode"/>
              </a:rPr>
              <a:t>management </a:t>
            </a:r>
            <a:r>
              <a:rPr sz="1600" spc="215" dirty="0">
                <a:solidFill>
                  <a:srgbClr val="DBCCC8"/>
                </a:solidFill>
                <a:latin typeface="Lucida Sans Unicode"/>
                <a:cs typeface="Lucida Sans Unicode"/>
              </a:rPr>
              <a:t>services</a:t>
            </a:r>
            <a:r>
              <a:rPr sz="1600" spc="23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60" dirty="0">
                <a:solidFill>
                  <a:srgbClr val="DBCCC8"/>
                </a:solidFill>
                <a:latin typeface="Lucida Sans Unicode"/>
                <a:cs typeface="Lucida Sans Unicode"/>
              </a:rPr>
              <a:t>to</a:t>
            </a:r>
            <a:r>
              <a:rPr sz="1600" spc="23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65" dirty="0">
                <a:solidFill>
                  <a:srgbClr val="DBCCC8"/>
                </a:solidFill>
                <a:latin typeface="Lucida Sans Unicode"/>
                <a:cs typeface="Lucida Sans Unicode"/>
              </a:rPr>
              <a:t>multiply</a:t>
            </a:r>
            <a:endParaRPr sz="1600">
              <a:latin typeface="Lucida Sans Unicode"/>
              <a:cs typeface="Lucida Sans Unicode"/>
            </a:endParaRPr>
          </a:p>
          <a:p>
            <a:pPr marL="357505">
              <a:lnSpc>
                <a:spcPct val="100000"/>
              </a:lnSpc>
              <a:spcBef>
                <a:spcPts val="254"/>
              </a:spcBef>
            </a:pPr>
            <a:r>
              <a:rPr sz="1600" spc="185" dirty="0">
                <a:solidFill>
                  <a:srgbClr val="DBCCC8"/>
                </a:solidFill>
                <a:latin typeface="Lucida Sans Unicode"/>
                <a:cs typeface="Lucida Sans Unicode"/>
              </a:rPr>
              <a:t>enterprises.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Lucida Sans Unicode"/>
              <a:cs typeface="Lucida Sans Unicode"/>
            </a:endParaRPr>
          </a:p>
          <a:p>
            <a:pPr marL="357505">
              <a:lnSpc>
                <a:spcPct val="100000"/>
              </a:lnSpc>
            </a:pPr>
            <a:r>
              <a:rPr sz="1600" spc="130" dirty="0">
                <a:solidFill>
                  <a:srgbClr val="FF5757"/>
                </a:solidFill>
                <a:latin typeface="Arial Black"/>
                <a:cs typeface="Arial Black"/>
              </a:rPr>
              <a:t>Android</a:t>
            </a:r>
            <a:r>
              <a:rPr sz="1600" spc="175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1600" spc="95" dirty="0">
                <a:solidFill>
                  <a:srgbClr val="FF5757"/>
                </a:solidFill>
                <a:latin typeface="Arial Black"/>
                <a:cs typeface="Arial Black"/>
              </a:rPr>
              <a:t>and</a:t>
            </a:r>
            <a:r>
              <a:rPr sz="1600" spc="175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1600" spc="-55" dirty="0">
                <a:solidFill>
                  <a:srgbClr val="FF5757"/>
                </a:solidFill>
                <a:latin typeface="Arial Black"/>
                <a:cs typeface="Arial Black"/>
              </a:rPr>
              <a:t>i</a:t>
            </a:r>
            <a:r>
              <a:rPr sz="1600" spc="-370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5757"/>
                </a:solidFill>
                <a:latin typeface="Arial Black"/>
                <a:cs typeface="Arial Black"/>
              </a:rPr>
              <a:t>OS</a:t>
            </a:r>
            <a:r>
              <a:rPr sz="1600" spc="180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1600" spc="90" dirty="0">
                <a:solidFill>
                  <a:srgbClr val="FF5757"/>
                </a:solidFill>
                <a:latin typeface="Arial Black"/>
                <a:cs typeface="Arial Black"/>
              </a:rPr>
              <a:t>Apps</a:t>
            </a:r>
            <a:r>
              <a:rPr sz="1600" spc="175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1600" spc="130" dirty="0">
                <a:solidFill>
                  <a:srgbClr val="FF5757"/>
                </a:solidFill>
                <a:latin typeface="Arial Black"/>
                <a:cs typeface="Arial Black"/>
              </a:rPr>
              <a:t>Development</a:t>
            </a:r>
            <a:r>
              <a:rPr sz="1600" spc="180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1600" spc="125" dirty="0">
                <a:solidFill>
                  <a:srgbClr val="DBCCC8"/>
                </a:solidFill>
                <a:latin typeface="Lucida Sans Unicode"/>
                <a:cs typeface="Lucida Sans Unicode"/>
              </a:rPr>
              <a:t>–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50" dirty="0">
                <a:solidFill>
                  <a:srgbClr val="DBCCC8"/>
                </a:solidFill>
                <a:latin typeface="Lucida Sans Unicode"/>
                <a:cs typeface="Lucida Sans Unicode"/>
              </a:rPr>
              <a:t>Whether</a:t>
            </a:r>
            <a:r>
              <a:rPr sz="1600" spc="229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25" dirty="0">
                <a:solidFill>
                  <a:srgbClr val="DBCCC8"/>
                </a:solidFill>
                <a:latin typeface="Lucida Sans Unicode"/>
                <a:cs typeface="Lucida Sans Unicode"/>
              </a:rPr>
              <a:t>it'</a:t>
            </a:r>
            <a:r>
              <a:rPr sz="1600" spc="-34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55" dirty="0">
                <a:solidFill>
                  <a:srgbClr val="DBCCC8"/>
                </a:solidFill>
                <a:latin typeface="Lucida Sans Unicode"/>
                <a:cs typeface="Lucida Sans Unicode"/>
              </a:rPr>
              <a:t>s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05" dirty="0">
                <a:solidFill>
                  <a:srgbClr val="DBCCC8"/>
                </a:solidFill>
                <a:latin typeface="Lucida Sans Unicode"/>
                <a:cs typeface="Lucida Sans Unicode"/>
              </a:rPr>
              <a:t>a</a:t>
            </a:r>
            <a:r>
              <a:rPr sz="1600" spc="229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85" dirty="0">
                <a:solidFill>
                  <a:srgbClr val="DBCCC8"/>
                </a:solidFill>
                <a:latin typeface="Lucida Sans Unicode"/>
                <a:cs typeface="Lucida Sans Unicode"/>
              </a:rPr>
              <a:t>Retailer,</a:t>
            </a:r>
            <a:r>
              <a:rPr sz="1600" spc="229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70" dirty="0">
                <a:solidFill>
                  <a:srgbClr val="DBCCC8"/>
                </a:solidFill>
                <a:latin typeface="Lucida Sans Unicode"/>
                <a:cs typeface="Lucida Sans Unicode"/>
              </a:rPr>
              <a:t>Industry,</a:t>
            </a:r>
            <a:endParaRPr sz="1600">
              <a:latin typeface="Lucida Sans Unicode"/>
              <a:cs typeface="Lucida Sans Unicode"/>
            </a:endParaRPr>
          </a:p>
          <a:p>
            <a:pPr marL="357505" marR="425450">
              <a:lnSpc>
                <a:spcPct val="113300"/>
              </a:lnSpc>
            </a:pPr>
            <a:r>
              <a:rPr sz="1600" spc="210" dirty="0">
                <a:solidFill>
                  <a:srgbClr val="DBCCC8"/>
                </a:solidFill>
                <a:latin typeface="Lucida Sans Unicode"/>
                <a:cs typeface="Lucida Sans Unicode"/>
              </a:rPr>
              <a:t>Educational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90" dirty="0">
                <a:solidFill>
                  <a:srgbClr val="DBCCC8"/>
                </a:solidFill>
                <a:latin typeface="Lucida Sans Unicode"/>
                <a:cs typeface="Lucida Sans Unicode"/>
              </a:rPr>
              <a:t>Institute,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25" dirty="0">
                <a:solidFill>
                  <a:srgbClr val="DBCCC8"/>
                </a:solidFill>
                <a:latin typeface="Lucida Sans Unicode"/>
                <a:cs typeface="Lucida Sans Unicode"/>
              </a:rPr>
              <a:t>or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85" dirty="0">
                <a:solidFill>
                  <a:srgbClr val="DBCCC8"/>
                </a:solidFill>
                <a:latin typeface="Lucida Sans Unicode"/>
                <a:cs typeface="Lucida Sans Unicode"/>
              </a:rPr>
              <a:t>Financial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00" dirty="0">
                <a:solidFill>
                  <a:srgbClr val="DBCCC8"/>
                </a:solidFill>
                <a:latin typeface="Lucida Sans Unicode"/>
                <a:cs typeface="Lucida Sans Unicode"/>
              </a:rPr>
              <a:t>Institute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10" dirty="0">
                <a:solidFill>
                  <a:srgbClr val="DBCCC8"/>
                </a:solidFill>
                <a:latin typeface="Lucida Sans Unicode"/>
                <a:cs typeface="Lucida Sans Unicode"/>
              </a:rPr>
              <a:t>we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35" dirty="0">
                <a:solidFill>
                  <a:srgbClr val="DBCCC8"/>
                </a:solidFill>
                <a:latin typeface="Lucida Sans Unicode"/>
                <a:cs typeface="Lucida Sans Unicode"/>
              </a:rPr>
              <a:t>cater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60" dirty="0">
                <a:solidFill>
                  <a:srgbClr val="DBCCC8"/>
                </a:solidFill>
                <a:latin typeface="Lucida Sans Unicode"/>
                <a:cs typeface="Lucida Sans Unicode"/>
              </a:rPr>
              <a:t>to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80" dirty="0">
                <a:solidFill>
                  <a:srgbClr val="DBCCC8"/>
                </a:solidFill>
                <a:latin typeface="Lucida Sans Unicode"/>
                <a:cs typeface="Lucida Sans Unicode"/>
              </a:rPr>
              <a:t>their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10" dirty="0">
                <a:solidFill>
                  <a:srgbClr val="DBCCC8"/>
                </a:solidFill>
                <a:latin typeface="Lucida Sans Unicode"/>
                <a:cs typeface="Lucida Sans Unicode"/>
              </a:rPr>
              <a:t>need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65" dirty="0">
                <a:solidFill>
                  <a:srgbClr val="DBCCC8"/>
                </a:solidFill>
                <a:latin typeface="Lucida Sans Unicode"/>
                <a:cs typeface="Lucida Sans Unicode"/>
              </a:rPr>
              <a:t>for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75" dirty="0">
                <a:solidFill>
                  <a:srgbClr val="DBCCC8"/>
                </a:solidFill>
                <a:latin typeface="Lucida Sans Unicode"/>
                <a:cs typeface="Lucida Sans Unicode"/>
              </a:rPr>
              <a:t>mobile </a:t>
            </a:r>
            <a:r>
              <a:rPr sz="1600" spc="160" dirty="0">
                <a:solidFill>
                  <a:srgbClr val="DBCCC8"/>
                </a:solidFill>
                <a:latin typeface="Lucida Sans Unicode"/>
                <a:cs typeface="Lucida Sans Unicode"/>
              </a:rPr>
              <a:t>apps.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Lucida Sans Unicode"/>
              <a:cs typeface="Lucida Sans Unicode"/>
            </a:endParaRPr>
          </a:p>
          <a:p>
            <a:pPr marL="357505">
              <a:lnSpc>
                <a:spcPct val="100000"/>
              </a:lnSpc>
            </a:pPr>
            <a:r>
              <a:rPr sz="1600" spc="130" dirty="0">
                <a:solidFill>
                  <a:srgbClr val="FF5757"/>
                </a:solidFill>
                <a:latin typeface="Arial Black"/>
                <a:cs typeface="Arial Black"/>
              </a:rPr>
              <a:t>Cloud</a:t>
            </a:r>
            <a:r>
              <a:rPr sz="1600" spc="175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1600" spc="125" dirty="0">
                <a:solidFill>
                  <a:srgbClr val="FF5757"/>
                </a:solidFill>
                <a:latin typeface="Arial Black"/>
                <a:cs typeface="Arial Black"/>
              </a:rPr>
              <a:t>Migration</a:t>
            </a:r>
            <a:r>
              <a:rPr sz="1600" spc="180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1600" spc="85" dirty="0">
                <a:solidFill>
                  <a:srgbClr val="FF5757"/>
                </a:solidFill>
                <a:latin typeface="Arial Black"/>
                <a:cs typeface="Arial Black"/>
              </a:rPr>
              <a:t>Services</a:t>
            </a:r>
            <a:r>
              <a:rPr sz="1600" spc="200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1600" spc="125" dirty="0">
                <a:solidFill>
                  <a:srgbClr val="DBCCC8"/>
                </a:solidFill>
                <a:latin typeface="Lucida Sans Unicode"/>
                <a:cs typeface="Lucida Sans Unicode"/>
              </a:rPr>
              <a:t>–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04" dirty="0">
                <a:solidFill>
                  <a:srgbClr val="DBCCC8"/>
                </a:solidFill>
                <a:latin typeface="Lucida Sans Unicode"/>
                <a:cs typeface="Lucida Sans Unicode"/>
              </a:rPr>
              <a:t>Centroxy</a:t>
            </a:r>
            <a:r>
              <a:rPr sz="1600" spc="229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95" dirty="0">
                <a:solidFill>
                  <a:srgbClr val="DBCCC8"/>
                </a:solidFill>
                <a:latin typeface="Lucida Sans Unicode"/>
                <a:cs typeface="Lucida Sans Unicode"/>
              </a:rPr>
              <a:t>handles</a:t>
            </a:r>
            <a:r>
              <a:rPr sz="1600" spc="229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95" dirty="0">
                <a:solidFill>
                  <a:srgbClr val="DBCCC8"/>
                </a:solidFill>
                <a:latin typeface="Lucida Sans Unicode"/>
                <a:cs typeface="Lucida Sans Unicode"/>
              </a:rPr>
              <a:t>cloud</a:t>
            </a:r>
            <a:r>
              <a:rPr sz="1600" spc="229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90" dirty="0">
                <a:solidFill>
                  <a:srgbClr val="DBCCC8"/>
                </a:solidFill>
                <a:latin typeface="Lucida Sans Unicode"/>
                <a:cs typeface="Lucida Sans Unicode"/>
              </a:rPr>
              <a:t>migration</a:t>
            </a:r>
            <a:r>
              <a:rPr sz="1600" spc="229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00" dirty="0">
                <a:solidFill>
                  <a:srgbClr val="DBCCC8"/>
                </a:solidFill>
                <a:latin typeface="Lucida Sans Unicode"/>
                <a:cs typeface="Lucida Sans Unicode"/>
              </a:rPr>
              <a:t>complexities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10" dirty="0">
                <a:solidFill>
                  <a:srgbClr val="DBCCC8"/>
                </a:solidFill>
                <a:latin typeface="Lucida Sans Unicode"/>
                <a:cs typeface="Lucida Sans Unicode"/>
              </a:rPr>
              <a:t>so</a:t>
            </a:r>
            <a:endParaRPr sz="1600">
              <a:latin typeface="Lucida Sans Unicode"/>
              <a:cs typeface="Lucida Sans Unicode"/>
            </a:endParaRPr>
          </a:p>
          <a:p>
            <a:pPr marL="357505" marR="5080">
              <a:lnSpc>
                <a:spcPct val="113300"/>
              </a:lnSpc>
            </a:pPr>
            <a:r>
              <a:rPr sz="1600" spc="204" dirty="0">
                <a:solidFill>
                  <a:srgbClr val="DBCCC8"/>
                </a:solidFill>
                <a:latin typeface="Lucida Sans Unicode"/>
                <a:cs typeface="Lucida Sans Unicode"/>
              </a:rPr>
              <a:t>that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00" dirty="0">
                <a:solidFill>
                  <a:srgbClr val="DBCCC8"/>
                </a:solidFill>
                <a:latin typeface="Lucida Sans Unicode"/>
                <a:cs typeface="Lucida Sans Unicode"/>
              </a:rPr>
              <a:t>clients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15" dirty="0">
                <a:solidFill>
                  <a:srgbClr val="DBCCC8"/>
                </a:solidFill>
                <a:latin typeface="Lucida Sans Unicode"/>
                <a:cs typeface="Lucida Sans Unicode"/>
              </a:rPr>
              <a:t>can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10" dirty="0">
                <a:solidFill>
                  <a:srgbClr val="DBCCC8"/>
                </a:solidFill>
                <a:latin typeface="Lucida Sans Unicode"/>
                <a:cs typeface="Lucida Sans Unicode"/>
              </a:rPr>
              <a:t>focus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30" dirty="0">
                <a:solidFill>
                  <a:srgbClr val="DBCCC8"/>
                </a:solidFill>
                <a:latin typeface="Lucida Sans Unicode"/>
                <a:cs typeface="Lucida Sans Unicode"/>
              </a:rPr>
              <a:t>on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85" dirty="0">
                <a:solidFill>
                  <a:srgbClr val="DBCCC8"/>
                </a:solidFill>
                <a:latin typeface="Lucida Sans Unicode"/>
                <a:cs typeface="Lucida Sans Unicode"/>
              </a:rPr>
              <a:t>moving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80" dirty="0">
                <a:solidFill>
                  <a:srgbClr val="DBCCC8"/>
                </a:solidFill>
                <a:latin typeface="Lucida Sans Unicode"/>
                <a:cs typeface="Lucida Sans Unicode"/>
              </a:rPr>
              <a:t>their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90" dirty="0">
                <a:solidFill>
                  <a:srgbClr val="DBCCC8"/>
                </a:solidFill>
                <a:latin typeface="Lucida Sans Unicode"/>
                <a:cs typeface="Lucida Sans Unicode"/>
              </a:rPr>
              <a:t>business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90" dirty="0">
                <a:solidFill>
                  <a:srgbClr val="DBCCC8"/>
                </a:solidFill>
                <a:latin typeface="Lucida Sans Unicode"/>
                <a:cs typeface="Lucida Sans Unicode"/>
              </a:rPr>
              <a:t>forward.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315" dirty="0">
                <a:solidFill>
                  <a:srgbClr val="DBCCC8"/>
                </a:solidFill>
                <a:latin typeface="Lucida Sans Unicode"/>
                <a:cs typeface="Lucida Sans Unicode"/>
              </a:rPr>
              <a:t>We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80" dirty="0">
                <a:solidFill>
                  <a:srgbClr val="DBCCC8"/>
                </a:solidFill>
                <a:latin typeface="Lucida Sans Unicode"/>
                <a:cs typeface="Lucida Sans Unicode"/>
              </a:rPr>
              <a:t>use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90" dirty="0">
                <a:solidFill>
                  <a:srgbClr val="DBCCC8"/>
                </a:solidFill>
                <a:latin typeface="Lucida Sans Unicode"/>
                <a:cs typeface="Lucida Sans Unicode"/>
              </a:rPr>
              <a:t>migration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65" dirty="0">
                <a:solidFill>
                  <a:srgbClr val="DBCCC8"/>
                </a:solidFill>
                <a:latin typeface="Lucida Sans Unicode"/>
                <a:cs typeface="Lucida Sans Unicode"/>
              </a:rPr>
              <a:t>tools </a:t>
            </a:r>
            <a:r>
              <a:rPr sz="1600" spc="-40" dirty="0">
                <a:solidFill>
                  <a:srgbClr val="DBCCC8"/>
                </a:solidFill>
                <a:latin typeface="Lucida Sans Unicode"/>
                <a:cs typeface="Lucida Sans Unicode"/>
              </a:rPr>
              <a:t>l</a:t>
            </a:r>
            <a:r>
              <a:rPr sz="1600" spc="-35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30" dirty="0">
                <a:solidFill>
                  <a:srgbClr val="DBCCC8"/>
                </a:solidFill>
                <a:latin typeface="Lucida Sans Unicode"/>
                <a:cs typeface="Lucida Sans Unicode"/>
              </a:rPr>
              <a:t>ike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29" dirty="0">
                <a:solidFill>
                  <a:srgbClr val="DBCCC8"/>
                </a:solidFill>
                <a:latin typeface="Lucida Sans Unicode"/>
                <a:cs typeface="Lucida Sans Unicode"/>
              </a:rPr>
              <a:t>AWS,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04" dirty="0">
                <a:solidFill>
                  <a:srgbClr val="DBCCC8"/>
                </a:solidFill>
                <a:latin typeface="Lucida Sans Unicode"/>
                <a:cs typeface="Lucida Sans Unicode"/>
              </a:rPr>
              <a:t>Google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75" dirty="0">
                <a:solidFill>
                  <a:srgbClr val="DBCCC8"/>
                </a:solidFill>
                <a:latin typeface="Lucida Sans Unicode"/>
                <a:cs typeface="Lucida Sans Unicode"/>
              </a:rPr>
              <a:t>cloud,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10" dirty="0">
                <a:solidFill>
                  <a:srgbClr val="DBCCC8"/>
                </a:solidFill>
                <a:latin typeface="Lucida Sans Unicode"/>
                <a:cs typeface="Lucida Sans Unicode"/>
              </a:rPr>
              <a:t>Microsoft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40" dirty="0">
                <a:solidFill>
                  <a:srgbClr val="DBCCC8"/>
                </a:solidFill>
                <a:latin typeface="Lucida Sans Unicode"/>
                <a:cs typeface="Lucida Sans Unicode"/>
              </a:rPr>
              <a:t>Azure,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60" dirty="0">
                <a:solidFill>
                  <a:srgbClr val="DBCCC8"/>
                </a:solidFill>
                <a:latin typeface="Lucida Sans Unicode"/>
                <a:cs typeface="Lucida Sans Unicode"/>
              </a:rPr>
              <a:t>Digital</a:t>
            </a:r>
            <a:r>
              <a:rPr sz="1600" spc="22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235" dirty="0">
                <a:solidFill>
                  <a:srgbClr val="DBCCC8"/>
                </a:solidFill>
                <a:latin typeface="Lucida Sans Unicode"/>
                <a:cs typeface="Lucida Sans Unicode"/>
              </a:rPr>
              <a:t>Ocean</a:t>
            </a:r>
            <a:r>
              <a:rPr sz="16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1600" spc="175" dirty="0">
                <a:solidFill>
                  <a:srgbClr val="DBCCC8"/>
                </a:solidFill>
                <a:latin typeface="Lucida Sans Unicode"/>
                <a:cs typeface="Lucida Sans Unicode"/>
              </a:rPr>
              <a:t>etc.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61638" y="1731924"/>
            <a:ext cx="4514849" cy="7429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068" rIns="0" bIns="0" rtlCol="0">
            <a:spAutoFit/>
          </a:bodyPr>
          <a:lstStyle/>
          <a:p>
            <a:pPr marL="2709545" marR="5080">
              <a:lnSpc>
                <a:spcPts val="6830"/>
              </a:lnSpc>
              <a:spcBef>
                <a:spcPts val="204"/>
              </a:spcBef>
            </a:pPr>
            <a:r>
              <a:rPr sz="5700" spc="60" dirty="0">
                <a:latin typeface="Trebuchet MS"/>
                <a:cs typeface="Trebuchet MS"/>
              </a:rPr>
              <a:t>CURRENT </a:t>
            </a:r>
            <a:r>
              <a:rPr sz="5700" spc="180" dirty="0">
                <a:latin typeface="Trebuchet MS"/>
                <a:cs typeface="Trebuchet MS"/>
              </a:rPr>
              <a:t>OPENINGS</a:t>
            </a:r>
            <a:endParaRPr sz="57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2365" y="6013039"/>
            <a:ext cx="85725" cy="857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2365" y="6365464"/>
            <a:ext cx="85725" cy="857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2365" y="6717889"/>
            <a:ext cx="85725" cy="857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2365" y="7070314"/>
            <a:ext cx="85725" cy="857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2365" y="7422739"/>
            <a:ext cx="85725" cy="857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709165" y="4060402"/>
            <a:ext cx="9667240" cy="37733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spc="260" dirty="0">
                <a:solidFill>
                  <a:srgbClr val="DBCCC8"/>
                </a:solidFill>
                <a:latin typeface="Lucida Sans Unicode"/>
                <a:cs typeface="Lucida Sans Unicode"/>
              </a:rPr>
              <a:t>Currently</a:t>
            </a:r>
            <a:r>
              <a:rPr sz="2000" spc="265" dirty="0">
                <a:solidFill>
                  <a:srgbClr val="DBCCC8"/>
                </a:solidFill>
                <a:latin typeface="Lucida Sans Unicode"/>
                <a:cs typeface="Lucida Sans Unicode"/>
              </a:rPr>
              <a:t> we</a:t>
            </a:r>
            <a:r>
              <a:rPr sz="2000" spc="27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254" dirty="0">
                <a:solidFill>
                  <a:srgbClr val="DBCCC8"/>
                </a:solidFill>
                <a:latin typeface="Lucida Sans Unicode"/>
                <a:cs typeface="Lucida Sans Unicode"/>
              </a:rPr>
              <a:t>have</a:t>
            </a:r>
            <a:r>
              <a:rPr sz="2000" spc="27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245" dirty="0">
                <a:solidFill>
                  <a:srgbClr val="DBCCC8"/>
                </a:solidFill>
                <a:latin typeface="Lucida Sans Unicode"/>
                <a:cs typeface="Lucida Sans Unicode"/>
              </a:rPr>
              <a:t>openings</a:t>
            </a:r>
            <a:r>
              <a:rPr sz="2000" spc="27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105" dirty="0">
                <a:solidFill>
                  <a:srgbClr val="DBCCC8"/>
                </a:solidFill>
                <a:latin typeface="Lucida Sans Unicode"/>
                <a:cs typeface="Lucida Sans Unicode"/>
              </a:rPr>
              <a:t>in</a:t>
            </a:r>
            <a:r>
              <a:rPr sz="2000" spc="26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245" dirty="0">
                <a:solidFill>
                  <a:srgbClr val="DBCCC8"/>
                </a:solidFill>
                <a:latin typeface="Lucida Sans Unicode"/>
                <a:cs typeface="Lucida Sans Unicode"/>
              </a:rPr>
              <a:t>the</a:t>
            </a:r>
            <a:r>
              <a:rPr sz="2000" spc="27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following</a:t>
            </a:r>
            <a:r>
              <a:rPr sz="2000" spc="27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265" dirty="0">
                <a:solidFill>
                  <a:srgbClr val="DBCCC8"/>
                </a:solidFill>
                <a:latin typeface="Lucida Sans Unicode"/>
                <a:cs typeface="Lucida Sans Unicode"/>
              </a:rPr>
              <a:t>technologies</a:t>
            </a:r>
            <a:r>
              <a:rPr sz="2000" spc="27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240" dirty="0">
                <a:solidFill>
                  <a:srgbClr val="DBCCC8"/>
                </a:solidFill>
                <a:latin typeface="Lucida Sans Unicode"/>
                <a:cs typeface="Lucida Sans Unicode"/>
              </a:rPr>
              <a:t>that </a:t>
            </a:r>
            <a:r>
              <a:rPr sz="2000" spc="250" dirty="0">
                <a:solidFill>
                  <a:srgbClr val="DBCCC8"/>
                </a:solidFill>
                <a:latin typeface="Lucida Sans Unicode"/>
                <a:cs typeface="Lucida Sans Unicode"/>
              </a:rPr>
              <a:t>may</a:t>
            </a:r>
            <a:r>
              <a:rPr sz="2000" spc="26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229" dirty="0">
                <a:solidFill>
                  <a:srgbClr val="DBCCC8"/>
                </a:solidFill>
                <a:latin typeface="Lucida Sans Unicode"/>
                <a:cs typeface="Lucida Sans Unicode"/>
              </a:rPr>
              <a:t>be</a:t>
            </a:r>
            <a:r>
              <a:rPr sz="2000" spc="26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185" dirty="0">
                <a:solidFill>
                  <a:srgbClr val="DBCCC8"/>
                </a:solidFill>
                <a:latin typeface="Lucida Sans Unicode"/>
                <a:cs typeface="Lucida Sans Unicode"/>
              </a:rPr>
              <a:t>of</a:t>
            </a:r>
            <a:r>
              <a:rPr sz="2000" spc="26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260" dirty="0">
                <a:solidFill>
                  <a:srgbClr val="DBCCC8"/>
                </a:solidFill>
                <a:latin typeface="Lucida Sans Unicode"/>
                <a:cs typeface="Lucida Sans Unicode"/>
              </a:rPr>
              <a:t>interest</a:t>
            </a:r>
            <a:r>
              <a:rPr sz="2000" spc="27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200" dirty="0">
                <a:solidFill>
                  <a:srgbClr val="DBCCC8"/>
                </a:solidFill>
                <a:latin typeface="Lucida Sans Unicode"/>
                <a:cs typeface="Lucida Sans Unicode"/>
              </a:rPr>
              <a:t>to</a:t>
            </a:r>
            <a:r>
              <a:rPr sz="2000" spc="26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210" dirty="0">
                <a:solidFill>
                  <a:srgbClr val="DBCCC8"/>
                </a:solidFill>
                <a:latin typeface="Lucida Sans Unicode"/>
                <a:cs typeface="Lucida Sans Unicode"/>
              </a:rPr>
              <a:t>your</a:t>
            </a:r>
            <a:r>
              <a:rPr sz="2000" spc="26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260" dirty="0">
                <a:solidFill>
                  <a:srgbClr val="DBCCC8"/>
                </a:solidFill>
                <a:latin typeface="Lucida Sans Unicode"/>
                <a:cs typeface="Lucida Sans Unicode"/>
              </a:rPr>
              <a:t>graduating</a:t>
            </a:r>
            <a:r>
              <a:rPr sz="2000" spc="26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235" dirty="0">
                <a:solidFill>
                  <a:srgbClr val="DBCCC8"/>
                </a:solidFill>
                <a:latin typeface="Lucida Sans Unicode"/>
                <a:cs typeface="Lucida Sans Unicode"/>
              </a:rPr>
              <a:t>students.</a:t>
            </a:r>
            <a:endParaRPr sz="2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05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000" spc="195" dirty="0">
                <a:solidFill>
                  <a:srgbClr val="DBCCC8"/>
                </a:solidFill>
                <a:latin typeface="Lucida Sans Unicode"/>
                <a:cs typeface="Lucida Sans Unicode"/>
              </a:rPr>
              <a:t>The</a:t>
            </a:r>
            <a:r>
              <a:rPr sz="2000" spc="26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245" dirty="0">
                <a:solidFill>
                  <a:srgbClr val="DBCCC8"/>
                </a:solidFill>
                <a:latin typeface="Lucida Sans Unicode"/>
                <a:cs typeface="Lucida Sans Unicode"/>
              </a:rPr>
              <a:t>openings</a:t>
            </a:r>
            <a:r>
              <a:rPr sz="2000" spc="26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180" dirty="0">
                <a:solidFill>
                  <a:srgbClr val="DBCCC8"/>
                </a:solidFill>
                <a:latin typeface="Lucida Sans Unicode"/>
                <a:cs typeface="Lucida Sans Unicode"/>
              </a:rPr>
              <a:t>are:</a:t>
            </a:r>
            <a:endParaRPr sz="2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 dirty="0">
              <a:latin typeface="Lucida Sans Unicode"/>
              <a:cs typeface="Lucida Sans Unicode"/>
            </a:endParaRPr>
          </a:p>
          <a:p>
            <a:pPr marL="443865" marR="8557260">
              <a:lnSpc>
                <a:spcPct val="115599"/>
              </a:lnSpc>
            </a:pPr>
            <a:r>
              <a:rPr sz="2000" spc="-130" dirty="0">
                <a:solidFill>
                  <a:srgbClr val="DBCCC8"/>
                </a:solidFill>
                <a:latin typeface="Lucida Sans Unicode"/>
                <a:cs typeface="Lucida Sans Unicode"/>
              </a:rPr>
              <a:t>.</a:t>
            </a:r>
            <a:r>
              <a:rPr sz="2000" spc="-43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210" dirty="0">
                <a:solidFill>
                  <a:srgbClr val="DBCCC8"/>
                </a:solidFill>
                <a:latin typeface="Lucida Sans Unicode"/>
                <a:cs typeface="Lucida Sans Unicode"/>
              </a:rPr>
              <a:t>Net </a:t>
            </a:r>
            <a:r>
              <a:rPr sz="2000" spc="295" dirty="0">
                <a:solidFill>
                  <a:srgbClr val="DBCCC8"/>
                </a:solidFill>
                <a:latin typeface="Lucida Sans Unicode"/>
                <a:cs typeface="Lucida Sans Unicode"/>
              </a:rPr>
              <a:t>Java</a:t>
            </a:r>
            <a:endParaRPr sz="2000" dirty="0">
              <a:latin typeface="Lucida Sans Unicode"/>
              <a:cs typeface="Lucida Sans Unicode"/>
            </a:endParaRPr>
          </a:p>
          <a:p>
            <a:pPr marL="443865" marR="7908290">
              <a:lnSpc>
                <a:spcPct val="115599"/>
              </a:lnSpc>
            </a:pPr>
            <a:r>
              <a:rPr sz="2000" spc="280" dirty="0">
                <a:solidFill>
                  <a:srgbClr val="DBCCC8"/>
                </a:solidFill>
                <a:latin typeface="Lucida Sans Unicode"/>
                <a:cs typeface="Lucida Sans Unicode"/>
              </a:rPr>
              <a:t>Power</a:t>
            </a:r>
            <a:r>
              <a:rPr sz="2000" spc="26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000" spc="165" dirty="0">
                <a:solidFill>
                  <a:srgbClr val="DBCCC8"/>
                </a:solidFill>
                <a:latin typeface="Lucida Sans Unicode"/>
                <a:cs typeface="Lucida Sans Unicode"/>
              </a:rPr>
              <a:t>BI </a:t>
            </a:r>
            <a:r>
              <a:rPr sz="2000" spc="225" dirty="0">
                <a:solidFill>
                  <a:srgbClr val="DBCCC8"/>
                </a:solidFill>
                <a:latin typeface="Lucida Sans Unicode"/>
                <a:cs typeface="Lucida Sans Unicode"/>
              </a:rPr>
              <a:t>PHP</a:t>
            </a:r>
            <a:endParaRPr sz="2000" dirty="0">
              <a:latin typeface="Lucida Sans Unicode"/>
              <a:cs typeface="Lucida Sans Unicode"/>
            </a:endParaRPr>
          </a:p>
          <a:p>
            <a:pPr marL="443865">
              <a:lnSpc>
                <a:spcPct val="100000"/>
              </a:lnSpc>
              <a:spcBef>
                <a:spcPts val="375"/>
              </a:spcBef>
            </a:pPr>
            <a:r>
              <a:rPr sz="2000" spc="245" dirty="0" smtClean="0">
                <a:solidFill>
                  <a:srgbClr val="DBCCC8"/>
                </a:solidFill>
                <a:latin typeface="Lucida Sans Unicode"/>
                <a:cs typeface="Lucida Sans Unicode"/>
              </a:rPr>
              <a:t>Python</a:t>
            </a:r>
            <a:endParaRPr lang="en-US" sz="2000" spc="245" dirty="0" smtClean="0">
              <a:solidFill>
                <a:srgbClr val="DBCCC8"/>
              </a:solidFill>
              <a:latin typeface="Lucida Sans Unicode"/>
              <a:cs typeface="Lucida Sans Unicode"/>
            </a:endParaRPr>
          </a:p>
          <a:p>
            <a:pPr marL="443865">
              <a:lnSpc>
                <a:spcPct val="100000"/>
              </a:lnSpc>
              <a:spcBef>
                <a:spcPts val="375"/>
              </a:spcBef>
            </a:pPr>
            <a:r>
              <a:rPr lang="en-US" sz="2000" spc="245" dirty="0" smtClean="0">
                <a:solidFill>
                  <a:srgbClr val="DBCCC8"/>
                </a:solidFill>
                <a:latin typeface="Lucida Sans Unicode"/>
                <a:cs typeface="Lucida Sans Unicode"/>
              </a:rPr>
              <a:t>IAM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694217" y="6919617"/>
            <a:ext cx="594360" cy="1543050"/>
          </a:xfrm>
          <a:custGeom>
            <a:avLst/>
            <a:gdLst/>
            <a:ahLst/>
            <a:cxnLst/>
            <a:rect l="l" t="t" r="r" b="b"/>
            <a:pathLst>
              <a:path w="594359" h="1543050">
                <a:moveTo>
                  <a:pt x="0" y="1543049"/>
                </a:moveTo>
                <a:lnTo>
                  <a:pt x="0" y="0"/>
                </a:lnTo>
                <a:lnTo>
                  <a:pt x="593782" y="0"/>
                </a:lnTo>
                <a:lnTo>
                  <a:pt x="593782" y="1543049"/>
                </a:lnTo>
                <a:lnTo>
                  <a:pt x="0" y="1543049"/>
                </a:lnTo>
                <a:close/>
              </a:path>
            </a:pathLst>
          </a:custGeom>
          <a:solidFill>
            <a:srgbClr val="FFDE58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0" y="3"/>
            <a:ext cx="2567305" cy="10287000"/>
            <a:chOff x="0" y="3"/>
            <a:chExt cx="2567305" cy="10287000"/>
          </a:xfrm>
        </p:grpSpPr>
        <p:sp>
          <p:nvSpPr>
            <p:cNvPr id="12" name="object 12"/>
            <p:cNvSpPr/>
            <p:nvPr/>
          </p:nvSpPr>
          <p:spPr>
            <a:xfrm>
              <a:off x="1709737" y="3"/>
              <a:ext cx="857250" cy="10287000"/>
            </a:xfrm>
            <a:custGeom>
              <a:avLst/>
              <a:gdLst/>
              <a:ahLst/>
              <a:cxnLst/>
              <a:rect l="l" t="t" r="r" b="b"/>
              <a:pathLst>
                <a:path w="857250" h="10287000">
                  <a:moveTo>
                    <a:pt x="0" y="0"/>
                  </a:moveTo>
                  <a:lnTo>
                    <a:pt x="857249" y="0"/>
                  </a:lnTo>
                  <a:lnTo>
                    <a:pt x="857249" y="10286996"/>
                  </a:lnTo>
                  <a:lnTo>
                    <a:pt x="0" y="10286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8040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4061" y="3"/>
              <a:ext cx="857250" cy="10287000"/>
            </a:xfrm>
            <a:custGeom>
              <a:avLst/>
              <a:gdLst/>
              <a:ahLst/>
              <a:cxnLst/>
              <a:rect l="l" t="t" r="r" b="b"/>
              <a:pathLst>
                <a:path w="857250" h="10287000">
                  <a:moveTo>
                    <a:pt x="0" y="0"/>
                  </a:moveTo>
                  <a:lnTo>
                    <a:pt x="857249" y="0"/>
                  </a:lnTo>
                  <a:lnTo>
                    <a:pt x="857249" y="10286996"/>
                  </a:lnTo>
                  <a:lnTo>
                    <a:pt x="0" y="10286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804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3"/>
              <a:ext cx="855980" cy="10287000"/>
            </a:xfrm>
            <a:custGeom>
              <a:avLst/>
              <a:gdLst/>
              <a:ahLst/>
              <a:cxnLst/>
              <a:rect l="l" t="t" r="r" b="b"/>
              <a:pathLst>
                <a:path w="855980" h="10287000">
                  <a:moveTo>
                    <a:pt x="0" y="10286996"/>
                  </a:moveTo>
                  <a:lnTo>
                    <a:pt x="0" y="0"/>
                  </a:lnTo>
                  <a:lnTo>
                    <a:pt x="855634" y="0"/>
                  </a:lnTo>
                  <a:lnTo>
                    <a:pt x="855634" y="10286996"/>
                  </a:lnTo>
                  <a:lnTo>
                    <a:pt x="0" y="10286996"/>
                  </a:lnTo>
                  <a:close/>
                </a:path>
              </a:pathLst>
            </a:custGeom>
            <a:solidFill>
              <a:srgbClr val="B98040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77171" y="670705"/>
            <a:ext cx="1933574" cy="3619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0966" y="1400287"/>
            <a:ext cx="2804160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0" dirty="0">
                <a:latin typeface="Trebuchet MS"/>
                <a:cs typeface="Trebuchet MS"/>
              </a:rPr>
              <a:t>CAMPUS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966" y="2343262"/>
            <a:ext cx="3829050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125" dirty="0">
                <a:solidFill>
                  <a:srgbClr val="FFDE58"/>
                </a:solidFill>
                <a:latin typeface="Trebuchet MS"/>
                <a:cs typeface="Trebuchet MS"/>
              </a:rPr>
              <a:t>ELIGIBILITY</a:t>
            </a:r>
            <a:endParaRPr sz="53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966" y="3286237"/>
            <a:ext cx="3061970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145" dirty="0">
                <a:solidFill>
                  <a:srgbClr val="FFDE58"/>
                </a:solidFill>
                <a:latin typeface="Trebuchet MS"/>
                <a:cs typeface="Trebuchet MS"/>
              </a:rPr>
              <a:t>CRITERIA</a:t>
            </a:r>
            <a:endParaRPr sz="53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011966"/>
            <a:ext cx="3820160" cy="819785"/>
          </a:xfrm>
          <a:custGeom>
            <a:avLst/>
            <a:gdLst/>
            <a:ahLst/>
            <a:cxnLst/>
            <a:rect l="l" t="t" r="r" b="b"/>
            <a:pathLst>
              <a:path w="3820160" h="819784">
                <a:moveTo>
                  <a:pt x="3819711" y="819745"/>
                </a:moveTo>
                <a:lnTo>
                  <a:pt x="0" y="819745"/>
                </a:lnTo>
                <a:lnTo>
                  <a:pt x="0" y="0"/>
                </a:lnTo>
                <a:lnTo>
                  <a:pt x="3819711" y="0"/>
                </a:lnTo>
                <a:lnTo>
                  <a:pt x="3819711" y="819745"/>
                </a:lnTo>
                <a:close/>
              </a:path>
            </a:pathLst>
          </a:custGeom>
          <a:solidFill>
            <a:srgbClr val="FFDE58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088396" y="0"/>
            <a:ext cx="2569210" cy="10287000"/>
            <a:chOff x="4088396" y="0"/>
            <a:chExt cx="2569210" cy="10287000"/>
          </a:xfrm>
        </p:grpSpPr>
        <p:sp>
          <p:nvSpPr>
            <p:cNvPr id="7" name="object 7"/>
            <p:cNvSpPr/>
            <p:nvPr/>
          </p:nvSpPr>
          <p:spPr>
            <a:xfrm>
              <a:off x="5799749" y="0"/>
              <a:ext cx="857250" cy="10287000"/>
            </a:xfrm>
            <a:custGeom>
              <a:avLst/>
              <a:gdLst/>
              <a:ahLst/>
              <a:cxnLst/>
              <a:rect l="l" t="t" r="r" b="b"/>
              <a:pathLst>
                <a:path w="857250" h="10287000">
                  <a:moveTo>
                    <a:pt x="0" y="0"/>
                  </a:moveTo>
                  <a:lnTo>
                    <a:pt x="857249" y="0"/>
                  </a:lnTo>
                  <a:lnTo>
                    <a:pt x="857249" y="10286998"/>
                  </a:lnTo>
                  <a:lnTo>
                    <a:pt x="0" y="1028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8040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44073" y="0"/>
              <a:ext cx="857250" cy="10287000"/>
            </a:xfrm>
            <a:custGeom>
              <a:avLst/>
              <a:gdLst/>
              <a:ahLst/>
              <a:cxnLst/>
              <a:rect l="l" t="t" r="r" b="b"/>
              <a:pathLst>
                <a:path w="857250" h="10287000">
                  <a:moveTo>
                    <a:pt x="0" y="0"/>
                  </a:moveTo>
                  <a:lnTo>
                    <a:pt x="857249" y="0"/>
                  </a:lnTo>
                  <a:lnTo>
                    <a:pt x="857249" y="10286998"/>
                  </a:lnTo>
                  <a:lnTo>
                    <a:pt x="0" y="1028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804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88396" y="0"/>
              <a:ext cx="857250" cy="10287000"/>
            </a:xfrm>
            <a:custGeom>
              <a:avLst/>
              <a:gdLst/>
              <a:ahLst/>
              <a:cxnLst/>
              <a:rect l="l" t="t" r="r" b="b"/>
              <a:pathLst>
                <a:path w="857250" h="10287000">
                  <a:moveTo>
                    <a:pt x="0" y="0"/>
                  </a:moveTo>
                  <a:lnTo>
                    <a:pt x="857249" y="0"/>
                  </a:lnTo>
                  <a:lnTo>
                    <a:pt x="857249" y="10286998"/>
                  </a:lnTo>
                  <a:lnTo>
                    <a:pt x="0" y="1028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8040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7694217" y="6919617"/>
            <a:ext cx="594360" cy="1543050"/>
          </a:xfrm>
          <a:custGeom>
            <a:avLst/>
            <a:gdLst/>
            <a:ahLst/>
            <a:cxnLst/>
            <a:rect l="l" t="t" r="r" b="b"/>
            <a:pathLst>
              <a:path w="594359" h="1543050">
                <a:moveTo>
                  <a:pt x="0" y="0"/>
                </a:moveTo>
                <a:lnTo>
                  <a:pt x="593782" y="0"/>
                </a:lnTo>
                <a:lnTo>
                  <a:pt x="593782" y="1543049"/>
                </a:lnTo>
                <a:lnTo>
                  <a:pt x="0" y="1543049"/>
                </a:lnTo>
                <a:lnTo>
                  <a:pt x="0" y="0"/>
                </a:lnTo>
                <a:close/>
              </a:path>
            </a:pathLst>
          </a:custGeom>
          <a:solidFill>
            <a:srgbClr val="FFDE58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77171" y="670705"/>
            <a:ext cx="1933574" cy="3619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869810" y="3178956"/>
            <a:ext cx="3263900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spc="-130" dirty="0">
                <a:solidFill>
                  <a:srgbClr val="DBCCC8"/>
                </a:solidFill>
                <a:latin typeface="Lucida Sans Unicode"/>
                <a:cs typeface="Lucida Sans Unicode"/>
              </a:rPr>
              <a:t>10</a:t>
            </a:r>
            <a:r>
              <a:rPr sz="2900" spc="-63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900" spc="285" dirty="0">
                <a:solidFill>
                  <a:srgbClr val="DBCCC8"/>
                </a:solidFill>
                <a:latin typeface="Lucida Sans Unicode"/>
                <a:cs typeface="Lucida Sans Unicode"/>
              </a:rPr>
              <a:t>th</a:t>
            </a:r>
            <a:r>
              <a:rPr sz="2900" spc="38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900" spc="375" dirty="0">
                <a:solidFill>
                  <a:srgbClr val="DBCCC8"/>
                </a:solidFill>
                <a:latin typeface="Lucida Sans Unicode"/>
                <a:cs typeface="Lucida Sans Unicode"/>
              </a:rPr>
              <a:t>Standard:</a:t>
            </a:r>
            <a:endParaRPr sz="29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69810" y="4207656"/>
            <a:ext cx="3242310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spc="-215" dirty="0">
                <a:solidFill>
                  <a:srgbClr val="DBCCC8"/>
                </a:solidFill>
                <a:latin typeface="Lucida Sans Unicode"/>
                <a:cs typeface="Lucida Sans Unicode"/>
              </a:rPr>
              <a:t>12</a:t>
            </a:r>
            <a:r>
              <a:rPr sz="2900" spc="-63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900" spc="285" dirty="0">
                <a:solidFill>
                  <a:srgbClr val="DBCCC8"/>
                </a:solidFill>
                <a:latin typeface="Lucida Sans Unicode"/>
                <a:cs typeface="Lucida Sans Unicode"/>
              </a:rPr>
              <a:t>th</a:t>
            </a:r>
            <a:r>
              <a:rPr sz="2900" spc="390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900" spc="375" dirty="0">
                <a:solidFill>
                  <a:srgbClr val="DBCCC8"/>
                </a:solidFill>
                <a:latin typeface="Lucida Sans Unicode"/>
                <a:cs typeface="Lucida Sans Unicode"/>
              </a:rPr>
              <a:t>Standard:</a:t>
            </a:r>
            <a:endParaRPr sz="29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69810" y="5236356"/>
            <a:ext cx="2647950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spc="350" dirty="0">
                <a:solidFill>
                  <a:srgbClr val="DBCCC8"/>
                </a:solidFill>
                <a:latin typeface="Lucida Sans Unicode"/>
                <a:cs typeface="Lucida Sans Unicode"/>
              </a:rPr>
              <a:t>Graduation:</a:t>
            </a:r>
            <a:endParaRPr sz="29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69810" y="6265056"/>
            <a:ext cx="3841115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spc="285" dirty="0">
                <a:solidFill>
                  <a:srgbClr val="DBCCC8"/>
                </a:solidFill>
                <a:latin typeface="Lucida Sans Unicode"/>
                <a:cs typeface="Lucida Sans Unicode"/>
              </a:rPr>
              <a:t>Post-</a:t>
            </a:r>
            <a:r>
              <a:rPr sz="2900" spc="-625" dirty="0">
                <a:solidFill>
                  <a:srgbClr val="DBCCC8"/>
                </a:solidFill>
                <a:latin typeface="Lucida Sans Unicode"/>
                <a:cs typeface="Lucida Sans Unicode"/>
              </a:rPr>
              <a:t> </a:t>
            </a:r>
            <a:r>
              <a:rPr sz="2900" spc="350" dirty="0">
                <a:solidFill>
                  <a:srgbClr val="DBCCC8"/>
                </a:solidFill>
                <a:latin typeface="Lucida Sans Unicode"/>
                <a:cs typeface="Lucida Sans Unicode"/>
              </a:rPr>
              <a:t>Graduation:</a:t>
            </a:r>
            <a:endParaRPr sz="29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80483" y="3171527"/>
            <a:ext cx="75374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190" dirty="0">
                <a:solidFill>
                  <a:srgbClr val="FFDE58"/>
                </a:solidFill>
                <a:latin typeface="Lucida Sans Unicode"/>
                <a:cs typeface="Lucida Sans Unicode"/>
              </a:rPr>
              <a:t>60</a:t>
            </a:r>
            <a:r>
              <a:rPr sz="2400" spc="-515" dirty="0">
                <a:solidFill>
                  <a:srgbClr val="FFDE58"/>
                </a:solidFill>
                <a:latin typeface="Lucida Sans Unicode"/>
                <a:cs typeface="Lucida Sans Unicode"/>
              </a:rPr>
              <a:t> </a:t>
            </a:r>
            <a:r>
              <a:rPr sz="2400" spc="380" dirty="0">
                <a:solidFill>
                  <a:srgbClr val="FFDE58"/>
                </a:solidFill>
                <a:latin typeface="Lucida Sans Unicode"/>
                <a:cs typeface="Lucida Sans Unicode"/>
              </a:rPr>
              <a:t>%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980483" y="4219277"/>
            <a:ext cx="207708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rgbClr val="FFDE58"/>
                </a:solidFill>
                <a:latin typeface="Lucida Sans Unicode"/>
                <a:cs typeface="Lucida Sans Unicode"/>
              </a:rPr>
              <a:t>55</a:t>
            </a:r>
            <a:r>
              <a:rPr sz="2400" spc="-515" dirty="0">
                <a:solidFill>
                  <a:srgbClr val="FFDE58"/>
                </a:solidFill>
                <a:latin typeface="Lucida Sans Unicode"/>
                <a:cs typeface="Lucida Sans Unicode"/>
              </a:rPr>
              <a:t> </a:t>
            </a:r>
            <a:r>
              <a:rPr sz="2400" spc="430" dirty="0">
                <a:solidFill>
                  <a:srgbClr val="FFDE58"/>
                </a:solidFill>
                <a:latin typeface="Lucida Sans Unicode"/>
                <a:cs typeface="Lucida Sans Unicode"/>
              </a:rPr>
              <a:t>%</a:t>
            </a:r>
            <a:r>
              <a:rPr sz="2400" spc="335" dirty="0">
                <a:solidFill>
                  <a:srgbClr val="FFDE58"/>
                </a:solidFill>
                <a:latin typeface="Lucida Sans Unicode"/>
                <a:cs typeface="Lucida Sans Unicode"/>
              </a:rPr>
              <a:t> </a:t>
            </a:r>
            <a:r>
              <a:rPr sz="2400" spc="240" dirty="0">
                <a:solidFill>
                  <a:srgbClr val="FFDE58"/>
                </a:solidFill>
                <a:latin typeface="Lucida Sans Unicode"/>
                <a:cs typeface="Lucida Sans Unicode"/>
              </a:rPr>
              <a:t>to</a:t>
            </a:r>
            <a:r>
              <a:rPr sz="2400" spc="340" dirty="0">
                <a:solidFill>
                  <a:srgbClr val="FFDE58"/>
                </a:solidFill>
                <a:latin typeface="Lucida Sans Unicode"/>
                <a:cs typeface="Lucida Sans Unicode"/>
              </a:rPr>
              <a:t> </a:t>
            </a:r>
            <a:r>
              <a:rPr sz="2400" spc="190" dirty="0">
                <a:solidFill>
                  <a:srgbClr val="FFDE58"/>
                </a:solidFill>
                <a:latin typeface="Lucida Sans Unicode"/>
                <a:cs typeface="Lucida Sans Unicode"/>
              </a:rPr>
              <a:t>60</a:t>
            </a:r>
            <a:r>
              <a:rPr sz="2400" spc="-515" dirty="0">
                <a:solidFill>
                  <a:srgbClr val="FFDE58"/>
                </a:solidFill>
                <a:latin typeface="Lucida Sans Unicode"/>
                <a:cs typeface="Lucida Sans Unicode"/>
              </a:rPr>
              <a:t> </a:t>
            </a:r>
            <a:r>
              <a:rPr sz="2400" spc="380" dirty="0">
                <a:solidFill>
                  <a:srgbClr val="FFDE58"/>
                </a:solidFill>
                <a:latin typeface="Lucida Sans Unicode"/>
                <a:cs typeface="Lucida Sans Unicode"/>
              </a:rPr>
              <a:t>%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980483" y="5267027"/>
            <a:ext cx="355219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20" dirty="0" smtClean="0">
                <a:solidFill>
                  <a:srgbClr val="FFDE58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-150" dirty="0">
                <a:solidFill>
                  <a:srgbClr val="FFDE58"/>
                </a:solidFill>
                <a:latin typeface="Lucida Sans Unicode"/>
                <a:cs typeface="Lucida Sans Unicode"/>
              </a:rPr>
              <a:t>7</a:t>
            </a:r>
            <a:r>
              <a:rPr sz="2400" spc="280" dirty="0" smtClean="0">
                <a:solidFill>
                  <a:srgbClr val="FFDE58"/>
                </a:solidFill>
                <a:latin typeface="Lucida Sans Unicode"/>
                <a:cs typeface="Lucida Sans Unicode"/>
              </a:rPr>
              <a:t> </a:t>
            </a:r>
            <a:r>
              <a:rPr sz="2400" spc="355" dirty="0">
                <a:solidFill>
                  <a:srgbClr val="FFDE58"/>
                </a:solidFill>
                <a:latin typeface="Lucida Sans Unicode"/>
                <a:cs typeface="Lucida Sans Unicode"/>
              </a:rPr>
              <a:t>CGPA</a:t>
            </a:r>
            <a:r>
              <a:rPr sz="2400" spc="290" dirty="0">
                <a:solidFill>
                  <a:srgbClr val="FFDE58"/>
                </a:solidFill>
                <a:latin typeface="Lucida Sans Unicode"/>
                <a:cs typeface="Lucida Sans Unicode"/>
              </a:rPr>
              <a:t> </a:t>
            </a:r>
            <a:r>
              <a:rPr sz="2400" spc="250" dirty="0">
                <a:solidFill>
                  <a:srgbClr val="FFDE58"/>
                </a:solidFill>
                <a:latin typeface="Lucida Sans Unicode"/>
                <a:cs typeface="Lucida Sans Unicode"/>
              </a:rPr>
              <a:t>[B.</a:t>
            </a:r>
            <a:r>
              <a:rPr sz="2400" spc="290" dirty="0">
                <a:solidFill>
                  <a:srgbClr val="FFDE58"/>
                </a:solidFill>
                <a:latin typeface="Lucida Sans Unicode"/>
                <a:cs typeface="Lucida Sans Unicode"/>
              </a:rPr>
              <a:t> </a:t>
            </a:r>
            <a:r>
              <a:rPr sz="2400" spc="285" dirty="0">
                <a:solidFill>
                  <a:srgbClr val="FFDE58"/>
                </a:solidFill>
                <a:latin typeface="Lucida Sans Unicode"/>
                <a:cs typeface="Lucida Sans Unicode"/>
              </a:rPr>
              <a:t>Tech.]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980483" y="6314777"/>
            <a:ext cx="474789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rgbClr val="FFDE58"/>
                </a:solidFill>
                <a:latin typeface="Lucida Sans Unicode"/>
                <a:cs typeface="Lucida Sans Unicode"/>
              </a:rPr>
              <a:t>6</a:t>
            </a:r>
            <a:r>
              <a:rPr sz="2400" spc="-520" dirty="0">
                <a:solidFill>
                  <a:srgbClr val="FFDE58"/>
                </a:solidFill>
                <a:latin typeface="Lucida Sans Unicode"/>
                <a:cs typeface="Lucida Sans Unicode"/>
              </a:rPr>
              <a:t> </a:t>
            </a:r>
            <a:r>
              <a:rPr sz="2400" spc="-150" dirty="0">
                <a:solidFill>
                  <a:srgbClr val="FFDE58"/>
                </a:solidFill>
                <a:latin typeface="Lucida Sans Unicode"/>
                <a:cs typeface="Lucida Sans Unicode"/>
              </a:rPr>
              <a:t>.</a:t>
            </a:r>
            <a:r>
              <a:rPr sz="2400" spc="-520" dirty="0">
                <a:solidFill>
                  <a:srgbClr val="FFDE58"/>
                </a:solidFill>
                <a:latin typeface="Lucida Sans Unicode"/>
                <a:cs typeface="Lucida Sans Unicode"/>
              </a:rPr>
              <a:t> </a:t>
            </a:r>
            <a:r>
              <a:rPr sz="2400" dirty="0" smtClean="0">
                <a:solidFill>
                  <a:srgbClr val="FFDE58"/>
                </a:solidFill>
                <a:latin typeface="Lucida Sans Unicode"/>
                <a:cs typeface="Lucida Sans Unicode"/>
              </a:rPr>
              <a:t>5</a:t>
            </a:r>
            <a:r>
              <a:rPr lang="en-US" sz="2400" dirty="0" smtClean="0">
                <a:solidFill>
                  <a:srgbClr val="FFDE58"/>
                </a:solidFill>
                <a:latin typeface="Lucida Sans Unicode"/>
                <a:cs typeface="Lucida Sans Unicode"/>
              </a:rPr>
              <a:t> to 7</a:t>
            </a:r>
            <a:r>
              <a:rPr sz="2400" spc="280" dirty="0" smtClean="0">
                <a:solidFill>
                  <a:srgbClr val="FFDE58"/>
                </a:solidFill>
                <a:latin typeface="Lucida Sans Unicode"/>
                <a:cs typeface="Lucida Sans Unicode"/>
              </a:rPr>
              <a:t> </a:t>
            </a:r>
            <a:r>
              <a:rPr sz="2400" spc="355" dirty="0">
                <a:solidFill>
                  <a:srgbClr val="FFDE58"/>
                </a:solidFill>
                <a:latin typeface="Lucida Sans Unicode"/>
                <a:cs typeface="Lucida Sans Unicode"/>
              </a:rPr>
              <a:t>CGPA</a:t>
            </a:r>
            <a:r>
              <a:rPr sz="2400" spc="295" dirty="0">
                <a:solidFill>
                  <a:srgbClr val="FFDE58"/>
                </a:solidFill>
                <a:latin typeface="Lucida Sans Unicode"/>
                <a:cs typeface="Lucida Sans Unicode"/>
              </a:rPr>
              <a:t> </a:t>
            </a:r>
            <a:r>
              <a:rPr sz="2400" spc="330" dirty="0">
                <a:solidFill>
                  <a:srgbClr val="FFDE58"/>
                </a:solidFill>
                <a:latin typeface="Lucida Sans Unicode"/>
                <a:cs typeface="Lucida Sans Unicode"/>
              </a:rPr>
              <a:t>[MCA</a:t>
            </a:r>
            <a:r>
              <a:rPr sz="2400" spc="295" dirty="0">
                <a:solidFill>
                  <a:srgbClr val="FFDE5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FFDE58"/>
                </a:solidFill>
                <a:latin typeface="Lucida Sans Unicode"/>
                <a:cs typeface="Lucida Sans Unicode"/>
              </a:rPr>
              <a:t>/</a:t>
            </a:r>
            <a:r>
              <a:rPr sz="2400" spc="290" dirty="0">
                <a:solidFill>
                  <a:srgbClr val="FFDE58"/>
                </a:solidFill>
                <a:latin typeface="Lucida Sans Unicode"/>
                <a:cs typeface="Lucida Sans Unicode"/>
              </a:rPr>
              <a:t> </a:t>
            </a:r>
            <a:r>
              <a:rPr sz="2400" spc="105" dirty="0">
                <a:solidFill>
                  <a:srgbClr val="FFDE58"/>
                </a:solidFill>
                <a:latin typeface="Lucida Sans Unicode"/>
                <a:cs typeface="Lucida Sans Unicode"/>
              </a:rPr>
              <a:t>M.</a:t>
            </a:r>
            <a:r>
              <a:rPr sz="2400" spc="295" dirty="0">
                <a:solidFill>
                  <a:srgbClr val="FFDE58"/>
                </a:solidFill>
                <a:latin typeface="Lucida Sans Unicode"/>
                <a:cs typeface="Lucida Sans Unicode"/>
              </a:rPr>
              <a:t> </a:t>
            </a:r>
            <a:r>
              <a:rPr sz="2400" spc="325" dirty="0">
                <a:solidFill>
                  <a:srgbClr val="FFDE58"/>
                </a:solidFill>
                <a:latin typeface="Lucida Sans Unicode"/>
                <a:cs typeface="Lucida Sans Unicode"/>
              </a:rPr>
              <a:t>Tech]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69810" y="7388428"/>
            <a:ext cx="617664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90" dirty="0">
                <a:solidFill>
                  <a:srgbClr val="FF5757"/>
                </a:solidFill>
                <a:latin typeface="Lucida Sans Unicode"/>
                <a:cs typeface="Lucida Sans Unicode"/>
              </a:rPr>
              <a:t>All</a:t>
            </a:r>
            <a:r>
              <a:rPr sz="1800" spc="245" dirty="0">
                <a:solidFill>
                  <a:srgbClr val="FF5757"/>
                </a:solidFill>
                <a:latin typeface="Lucida Sans Unicode"/>
                <a:cs typeface="Lucida Sans Unicode"/>
              </a:rPr>
              <a:t> </a:t>
            </a:r>
            <a:r>
              <a:rPr sz="1800" spc="210" dirty="0">
                <a:solidFill>
                  <a:srgbClr val="FF5757"/>
                </a:solidFill>
                <a:latin typeface="Lucida Sans Unicode"/>
                <a:cs typeface="Lucida Sans Unicode"/>
              </a:rPr>
              <a:t>Arrears</a:t>
            </a:r>
            <a:r>
              <a:rPr sz="1800" spc="245" dirty="0">
                <a:solidFill>
                  <a:srgbClr val="FF5757"/>
                </a:solidFill>
                <a:latin typeface="Lucida Sans Unicode"/>
                <a:cs typeface="Lucida Sans Unicode"/>
              </a:rPr>
              <a:t> </a:t>
            </a:r>
            <a:r>
              <a:rPr sz="1800" spc="204" dirty="0">
                <a:solidFill>
                  <a:srgbClr val="FF5757"/>
                </a:solidFill>
                <a:latin typeface="Lucida Sans Unicode"/>
                <a:cs typeface="Lucida Sans Unicode"/>
              </a:rPr>
              <a:t>and</a:t>
            </a:r>
            <a:r>
              <a:rPr sz="1800" spc="245" dirty="0">
                <a:solidFill>
                  <a:srgbClr val="FF5757"/>
                </a:solidFill>
                <a:latin typeface="Lucida Sans Unicode"/>
                <a:cs typeface="Lucida Sans Unicode"/>
              </a:rPr>
              <a:t> </a:t>
            </a:r>
            <a:r>
              <a:rPr sz="1800" spc="225" dirty="0">
                <a:solidFill>
                  <a:srgbClr val="FF5757"/>
                </a:solidFill>
                <a:latin typeface="Lucida Sans Unicode"/>
                <a:cs typeface="Lucida Sans Unicode"/>
              </a:rPr>
              <a:t>backlogs</a:t>
            </a:r>
            <a:r>
              <a:rPr sz="1800" spc="245" dirty="0">
                <a:solidFill>
                  <a:srgbClr val="FF5757"/>
                </a:solidFill>
                <a:latin typeface="Lucida Sans Unicode"/>
                <a:cs typeface="Lucida Sans Unicode"/>
              </a:rPr>
              <a:t> </a:t>
            </a:r>
            <a:r>
              <a:rPr sz="1800" spc="240" dirty="0">
                <a:solidFill>
                  <a:srgbClr val="FF5757"/>
                </a:solidFill>
                <a:latin typeface="Lucida Sans Unicode"/>
                <a:cs typeface="Lucida Sans Unicode"/>
              </a:rPr>
              <a:t>need</a:t>
            </a:r>
            <a:r>
              <a:rPr sz="1800" spc="245" dirty="0">
                <a:solidFill>
                  <a:srgbClr val="FF5757"/>
                </a:solidFill>
                <a:latin typeface="Lucida Sans Unicode"/>
                <a:cs typeface="Lucida Sans Unicode"/>
              </a:rPr>
              <a:t> </a:t>
            </a:r>
            <a:r>
              <a:rPr sz="1800" spc="180" dirty="0">
                <a:solidFill>
                  <a:srgbClr val="FF5757"/>
                </a:solidFill>
                <a:latin typeface="Lucida Sans Unicode"/>
                <a:cs typeface="Lucida Sans Unicode"/>
              </a:rPr>
              <a:t>to</a:t>
            </a:r>
            <a:r>
              <a:rPr sz="1800" spc="245" dirty="0">
                <a:solidFill>
                  <a:srgbClr val="FF5757"/>
                </a:solidFill>
                <a:latin typeface="Lucida Sans Unicode"/>
                <a:cs typeface="Lucida Sans Unicode"/>
              </a:rPr>
              <a:t> </a:t>
            </a:r>
            <a:r>
              <a:rPr sz="1800" spc="204" dirty="0">
                <a:solidFill>
                  <a:srgbClr val="FF5757"/>
                </a:solidFill>
                <a:latin typeface="Lucida Sans Unicode"/>
                <a:cs typeface="Lucida Sans Unicode"/>
              </a:rPr>
              <a:t>be</a:t>
            </a:r>
            <a:r>
              <a:rPr sz="1800" spc="245" dirty="0">
                <a:solidFill>
                  <a:srgbClr val="FF5757"/>
                </a:solidFill>
                <a:latin typeface="Lucida Sans Unicode"/>
                <a:cs typeface="Lucida Sans Unicode"/>
              </a:rPr>
              <a:t> </a:t>
            </a:r>
            <a:r>
              <a:rPr sz="1800" spc="215" dirty="0">
                <a:solidFill>
                  <a:srgbClr val="FF5757"/>
                </a:solidFill>
                <a:latin typeface="Lucida Sans Unicode"/>
                <a:cs typeface="Lucida Sans Unicode"/>
              </a:rPr>
              <a:t>cleared.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7693" y="1028701"/>
            <a:ext cx="4238624" cy="82295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701657" y="2097358"/>
            <a:ext cx="5617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Should</a:t>
            </a:r>
            <a:r>
              <a:rPr sz="1800" spc="-10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DBCCC8"/>
                </a:solidFill>
                <a:latin typeface="Verdana"/>
                <a:cs typeface="Verdana"/>
              </a:rPr>
              <a:t>be</a:t>
            </a:r>
            <a:r>
              <a:rPr sz="1800" spc="-9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DBCCC8"/>
                </a:solidFill>
                <a:latin typeface="Verdana"/>
                <a:cs typeface="Verdana"/>
              </a:rPr>
              <a:t>creative</a:t>
            </a:r>
            <a:r>
              <a:rPr sz="1800" spc="-10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DBCCC8"/>
                </a:solidFill>
                <a:latin typeface="Verdana"/>
                <a:cs typeface="Verdana"/>
              </a:rPr>
              <a:t>&amp;</a:t>
            </a:r>
            <a:r>
              <a:rPr sz="1800" spc="-9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have</a:t>
            </a:r>
            <a:r>
              <a:rPr sz="1800" spc="-10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DBCCC8"/>
                </a:solidFill>
                <a:latin typeface="Verdana"/>
                <a:cs typeface="Verdana"/>
              </a:rPr>
              <a:t>good</a:t>
            </a:r>
            <a:r>
              <a:rPr sz="1800" spc="-9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analytical</a:t>
            </a:r>
            <a:r>
              <a:rPr sz="1800" spc="-10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DBCCC8"/>
                </a:solidFill>
                <a:latin typeface="Verdana"/>
                <a:cs typeface="Verdana"/>
              </a:rPr>
              <a:t>skills.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01657" y="3935811"/>
            <a:ext cx="721487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spc="90" dirty="0">
                <a:solidFill>
                  <a:srgbClr val="DBCCC8"/>
                </a:solidFill>
                <a:latin typeface="Verdana"/>
                <a:cs typeface="Verdana"/>
              </a:rPr>
              <a:t>Good</a:t>
            </a:r>
            <a:r>
              <a:rPr sz="1800" spc="-9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DBCCC8"/>
                </a:solidFill>
                <a:latin typeface="Verdana"/>
                <a:cs typeface="Verdana"/>
              </a:rPr>
              <a:t>communication</a:t>
            </a:r>
            <a:r>
              <a:rPr sz="1800" spc="-9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(written</a:t>
            </a:r>
            <a:r>
              <a:rPr sz="1800" spc="-9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DBCCC8"/>
                </a:solidFill>
                <a:latin typeface="Verdana"/>
                <a:cs typeface="Verdana"/>
              </a:rPr>
              <a:t>and</a:t>
            </a:r>
            <a:r>
              <a:rPr sz="1800" spc="-9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verbal)</a:t>
            </a:r>
            <a:r>
              <a:rPr sz="1800" spc="-9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DBCCC8"/>
                </a:solidFill>
                <a:latin typeface="Verdana"/>
                <a:cs typeface="Verdana"/>
              </a:rPr>
              <a:t>and</a:t>
            </a:r>
            <a:r>
              <a:rPr sz="1800" spc="-9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inter</a:t>
            </a:r>
            <a:r>
              <a:rPr sz="1800" spc="-9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DBCCC8"/>
                </a:solidFill>
                <a:latin typeface="Verdana"/>
                <a:cs typeface="Verdana"/>
              </a:rPr>
              <a:t>personal </a:t>
            </a:r>
            <a:r>
              <a:rPr sz="1800" spc="-10" dirty="0">
                <a:solidFill>
                  <a:srgbClr val="DBCCC8"/>
                </a:solidFill>
                <a:latin typeface="Verdana"/>
                <a:cs typeface="Verdana"/>
              </a:rPr>
              <a:t>skills.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01657" y="5883490"/>
            <a:ext cx="7087870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Beginner</a:t>
            </a:r>
            <a:r>
              <a:rPr sz="1800" spc="-6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level</a:t>
            </a:r>
            <a:r>
              <a:rPr sz="1800" spc="-6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DBCCC8"/>
                </a:solidFill>
                <a:latin typeface="Verdana"/>
                <a:cs typeface="Verdana"/>
              </a:rPr>
              <a:t>coding</a:t>
            </a:r>
            <a:r>
              <a:rPr sz="1800" spc="-6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skills</a:t>
            </a:r>
            <a:r>
              <a:rPr sz="1800" spc="-6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in</a:t>
            </a:r>
            <a:r>
              <a:rPr sz="1800" spc="-6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any</a:t>
            </a:r>
            <a:r>
              <a:rPr sz="1800" spc="-6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Programming</a:t>
            </a:r>
            <a:r>
              <a:rPr sz="1800" spc="-6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DBCCC8"/>
                </a:solidFill>
                <a:latin typeface="Verdana"/>
                <a:cs typeface="Verdana"/>
              </a:rPr>
              <a:t>Languages. </a:t>
            </a:r>
            <a:r>
              <a:rPr sz="1800" spc="65" dirty="0">
                <a:solidFill>
                  <a:srgbClr val="DBCCC8"/>
                </a:solidFill>
                <a:latin typeface="Verdana"/>
                <a:cs typeface="Verdana"/>
              </a:rPr>
              <a:t>Must</a:t>
            </a:r>
            <a:r>
              <a:rPr sz="1800" spc="-13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have</a:t>
            </a:r>
            <a:r>
              <a:rPr sz="1800" spc="-13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a</a:t>
            </a:r>
            <a:r>
              <a:rPr sz="1800" spc="-13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DBCCC8"/>
                </a:solidFill>
                <a:latin typeface="Verdana"/>
                <a:cs typeface="Verdana"/>
              </a:rPr>
              <a:t>good</a:t>
            </a:r>
            <a:r>
              <a:rPr sz="1800" spc="-13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DBCCC8"/>
                </a:solidFill>
                <a:latin typeface="Verdana"/>
                <a:cs typeface="Verdana"/>
              </a:rPr>
              <a:t>understanding</a:t>
            </a:r>
            <a:r>
              <a:rPr sz="1800" spc="-13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100" dirty="0">
                <a:solidFill>
                  <a:srgbClr val="DBCCC8"/>
                </a:solidFill>
                <a:latin typeface="Verdana"/>
                <a:cs typeface="Verdana"/>
              </a:rPr>
              <a:t>of</a:t>
            </a:r>
            <a:r>
              <a:rPr sz="1800" spc="-13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DBCCC8"/>
                </a:solidFill>
                <a:latin typeface="Verdana"/>
                <a:cs typeface="Verdana"/>
              </a:rPr>
              <a:t>IT</a:t>
            </a:r>
            <a:r>
              <a:rPr sz="1800" spc="-13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DBCCC8"/>
                </a:solidFill>
                <a:latin typeface="Verdana"/>
                <a:cs typeface="Verdana"/>
              </a:rPr>
              <a:t>to</a:t>
            </a:r>
            <a:r>
              <a:rPr sz="1800" spc="-13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quickly</a:t>
            </a:r>
            <a:r>
              <a:rPr sz="1800" spc="-13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learn</a:t>
            </a:r>
            <a:r>
              <a:rPr sz="1800" spc="-13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DBCCC8"/>
                </a:solidFill>
                <a:latin typeface="Verdana"/>
                <a:cs typeface="Verdana"/>
              </a:rPr>
              <a:t>about new</a:t>
            </a:r>
            <a:r>
              <a:rPr sz="1800" spc="-18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DBCCC8"/>
                </a:solidFill>
                <a:latin typeface="Verdana"/>
                <a:cs typeface="Verdana"/>
              </a:rPr>
              <a:t>IT</a:t>
            </a:r>
            <a:r>
              <a:rPr sz="1800" spc="-18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DBCCC8"/>
                </a:solidFill>
                <a:latin typeface="Verdana"/>
                <a:cs typeface="Verdana"/>
              </a:rPr>
              <a:t>Packages</a:t>
            </a:r>
            <a:r>
              <a:rPr sz="1800" spc="-18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DBCCC8"/>
                </a:solidFill>
                <a:latin typeface="Verdana"/>
                <a:cs typeface="Verdana"/>
              </a:rPr>
              <a:t>and</a:t>
            </a:r>
            <a:r>
              <a:rPr sz="1800" spc="-18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DBCCC8"/>
                </a:solidFill>
                <a:latin typeface="Verdana"/>
                <a:cs typeface="Verdana"/>
              </a:rPr>
              <a:t>Techniques.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01657" y="8077058"/>
            <a:ext cx="716470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Possess</a:t>
            </a:r>
            <a:r>
              <a:rPr sz="1800" spc="-5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a</a:t>
            </a:r>
            <a:r>
              <a:rPr sz="1800" spc="-5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positive,</a:t>
            </a:r>
            <a:r>
              <a:rPr sz="1800" spc="-5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DBCCC8"/>
                </a:solidFill>
                <a:latin typeface="Verdana"/>
                <a:cs typeface="Verdana"/>
              </a:rPr>
              <a:t>passionate</a:t>
            </a:r>
            <a:r>
              <a:rPr sz="1800" spc="-5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DBCCC8"/>
                </a:solidFill>
                <a:latin typeface="Verdana"/>
                <a:cs typeface="Verdana"/>
              </a:rPr>
              <a:t>and</a:t>
            </a:r>
            <a:r>
              <a:rPr sz="1800" spc="-5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DBCCC8"/>
                </a:solidFill>
                <a:latin typeface="Verdana"/>
                <a:cs typeface="Verdana"/>
              </a:rPr>
              <a:t>problem</a:t>
            </a:r>
            <a:r>
              <a:rPr sz="1800" spc="-5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solving</a:t>
            </a:r>
            <a:r>
              <a:rPr sz="1800" spc="-5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mind-</a:t>
            </a:r>
            <a:r>
              <a:rPr sz="1800" spc="35" dirty="0">
                <a:solidFill>
                  <a:srgbClr val="DBCCC8"/>
                </a:solidFill>
                <a:latin typeface="Verdana"/>
                <a:cs typeface="Verdana"/>
              </a:rPr>
              <a:t>set </a:t>
            </a:r>
            <a:r>
              <a:rPr sz="1800" spc="-45" dirty="0">
                <a:solidFill>
                  <a:srgbClr val="DBCCC8"/>
                </a:solidFill>
                <a:latin typeface="Verdana"/>
                <a:cs typeface="Verdana"/>
              </a:rPr>
              <a:t>&amp;</a:t>
            </a:r>
            <a:r>
              <a:rPr sz="1800" spc="-13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DBCCC8"/>
                </a:solidFill>
                <a:latin typeface="Verdana"/>
                <a:cs typeface="Verdana"/>
              </a:rPr>
              <a:t>Must</a:t>
            </a:r>
            <a:r>
              <a:rPr sz="1800" spc="-13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DBCCC8"/>
                </a:solidFill>
                <a:latin typeface="Verdana"/>
                <a:cs typeface="Verdana"/>
              </a:rPr>
              <a:t>be</a:t>
            </a:r>
            <a:r>
              <a:rPr sz="1800" spc="-13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a</a:t>
            </a:r>
            <a:r>
              <a:rPr sz="1800" spc="-13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DBCCC8"/>
                </a:solidFill>
                <a:latin typeface="Verdana"/>
                <a:cs typeface="Verdana"/>
              </a:rPr>
              <a:t>team</a:t>
            </a:r>
            <a:r>
              <a:rPr sz="1800" spc="-13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player</a:t>
            </a:r>
            <a:r>
              <a:rPr sz="1800" spc="-13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DBCCC8"/>
                </a:solidFill>
                <a:latin typeface="Verdana"/>
                <a:cs typeface="Verdana"/>
              </a:rPr>
              <a:t>and</a:t>
            </a:r>
            <a:r>
              <a:rPr sz="1800" spc="-13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DBCCC8"/>
                </a:solidFill>
                <a:latin typeface="Verdana"/>
                <a:cs typeface="Verdana"/>
              </a:rPr>
              <a:t>able</a:t>
            </a:r>
            <a:r>
              <a:rPr sz="1800" spc="-13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DBCCC8"/>
                </a:solidFill>
                <a:latin typeface="Verdana"/>
                <a:cs typeface="Verdana"/>
              </a:rPr>
              <a:t>to</a:t>
            </a:r>
            <a:r>
              <a:rPr sz="1800" spc="-13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DBCCC8"/>
                </a:solidFill>
                <a:latin typeface="Verdana"/>
                <a:cs typeface="Verdana"/>
              </a:rPr>
              <a:t>do</a:t>
            </a:r>
            <a:r>
              <a:rPr sz="1800" spc="-13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multiple</a:t>
            </a:r>
            <a:r>
              <a:rPr sz="1800" spc="-13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DBCCC8"/>
                </a:solidFill>
                <a:latin typeface="Verdana"/>
                <a:cs typeface="Verdana"/>
              </a:rPr>
              <a:t>tasks.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18430" y="1028701"/>
            <a:ext cx="1302385" cy="8229600"/>
          </a:xfrm>
          <a:prstGeom prst="rect">
            <a:avLst/>
          </a:prstGeom>
          <a:solidFill>
            <a:srgbClr val="EBE7E7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5700">
              <a:latin typeface="Times New Roman"/>
              <a:cs typeface="Times New Roman"/>
            </a:endParaRPr>
          </a:p>
          <a:p>
            <a:pPr marL="422275">
              <a:lnSpc>
                <a:spcPct val="100000"/>
              </a:lnSpc>
            </a:pPr>
            <a:r>
              <a:rPr sz="5000" b="1" spc="-605" dirty="0">
                <a:latin typeface="Tahoma"/>
                <a:cs typeface="Tahoma"/>
              </a:rPr>
              <a:t>1.</a:t>
            </a:r>
            <a:endParaRPr sz="5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300">
              <a:latin typeface="Tahoma"/>
              <a:cs typeface="Tahoma"/>
            </a:endParaRPr>
          </a:p>
          <a:p>
            <a:pPr marL="346075">
              <a:lnSpc>
                <a:spcPct val="100000"/>
              </a:lnSpc>
            </a:pPr>
            <a:r>
              <a:rPr sz="5000" b="1" spc="-25" dirty="0">
                <a:latin typeface="Tahoma"/>
                <a:cs typeface="Tahoma"/>
              </a:rPr>
              <a:t>2.</a:t>
            </a:r>
            <a:endParaRPr sz="5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300">
              <a:latin typeface="Tahoma"/>
              <a:cs typeface="Tahoma"/>
            </a:endParaRPr>
          </a:p>
          <a:p>
            <a:pPr marL="346710">
              <a:lnSpc>
                <a:spcPct val="100000"/>
              </a:lnSpc>
            </a:pPr>
            <a:r>
              <a:rPr sz="5000" b="1" spc="-25" dirty="0">
                <a:latin typeface="Tahoma"/>
                <a:cs typeface="Tahoma"/>
              </a:rPr>
              <a:t>3.</a:t>
            </a:r>
            <a:endParaRPr sz="5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300">
              <a:latin typeface="Tahoma"/>
              <a:cs typeface="Tahoma"/>
            </a:endParaRPr>
          </a:p>
          <a:p>
            <a:pPr marL="340360">
              <a:lnSpc>
                <a:spcPct val="100000"/>
              </a:lnSpc>
            </a:pPr>
            <a:r>
              <a:rPr sz="5000" b="1" spc="30" dirty="0">
                <a:latin typeface="Tahoma"/>
                <a:cs typeface="Tahoma"/>
              </a:rPr>
              <a:t>4.</a:t>
            </a:r>
            <a:endParaRPr sz="5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694217" y="6919616"/>
            <a:ext cx="594360" cy="1543050"/>
          </a:xfrm>
          <a:custGeom>
            <a:avLst/>
            <a:gdLst/>
            <a:ahLst/>
            <a:cxnLst/>
            <a:rect l="l" t="t" r="r" b="b"/>
            <a:pathLst>
              <a:path w="594359" h="1543050">
                <a:moveTo>
                  <a:pt x="0" y="0"/>
                </a:moveTo>
                <a:lnTo>
                  <a:pt x="593782" y="0"/>
                </a:lnTo>
                <a:lnTo>
                  <a:pt x="593782" y="1543049"/>
                </a:lnTo>
                <a:lnTo>
                  <a:pt x="0" y="1543049"/>
                </a:lnTo>
                <a:lnTo>
                  <a:pt x="0" y="0"/>
                </a:lnTo>
                <a:close/>
              </a:path>
            </a:pathLst>
          </a:custGeom>
          <a:solidFill>
            <a:srgbClr val="FFDE58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6057" rIns="0" bIns="0" rtlCol="0">
            <a:spAutoFit/>
          </a:bodyPr>
          <a:lstStyle/>
          <a:p>
            <a:pPr marL="477520" marR="5080">
              <a:lnSpc>
                <a:spcPct val="115700"/>
              </a:lnSpc>
              <a:spcBef>
                <a:spcPts val="95"/>
              </a:spcBef>
            </a:pPr>
            <a:r>
              <a:rPr spc="180" dirty="0">
                <a:latin typeface="Trebuchet MS"/>
                <a:cs typeface="Trebuchet MS"/>
              </a:rPr>
              <a:t>SKILL </a:t>
            </a:r>
            <a:r>
              <a:rPr spc="204" dirty="0">
                <a:latin typeface="Trebuchet MS"/>
                <a:cs typeface="Trebuchet MS"/>
              </a:rPr>
              <a:t>REQUIREMENTS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0" y="7174502"/>
            <a:ext cx="3425190" cy="3112770"/>
            <a:chOff x="0" y="7174502"/>
            <a:chExt cx="3425190" cy="3112770"/>
          </a:xfrm>
        </p:grpSpPr>
        <p:sp>
          <p:nvSpPr>
            <p:cNvPr id="11" name="object 11"/>
            <p:cNvSpPr/>
            <p:nvPr/>
          </p:nvSpPr>
          <p:spPr>
            <a:xfrm>
              <a:off x="1986870" y="7174502"/>
              <a:ext cx="1438275" cy="3112770"/>
            </a:xfrm>
            <a:custGeom>
              <a:avLst/>
              <a:gdLst/>
              <a:ahLst/>
              <a:cxnLst/>
              <a:rect l="l" t="t" r="r" b="b"/>
              <a:pathLst>
                <a:path w="1438275" h="3112770">
                  <a:moveTo>
                    <a:pt x="0" y="0"/>
                  </a:moveTo>
                  <a:lnTo>
                    <a:pt x="1438274" y="0"/>
                  </a:lnTo>
                  <a:lnTo>
                    <a:pt x="1438274" y="3112497"/>
                  </a:lnTo>
                  <a:lnTo>
                    <a:pt x="0" y="3112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8040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1527" y="7174502"/>
              <a:ext cx="952500" cy="3112770"/>
            </a:xfrm>
            <a:custGeom>
              <a:avLst/>
              <a:gdLst/>
              <a:ahLst/>
              <a:cxnLst/>
              <a:rect l="l" t="t" r="r" b="b"/>
              <a:pathLst>
                <a:path w="952500" h="3112770">
                  <a:moveTo>
                    <a:pt x="0" y="0"/>
                  </a:moveTo>
                  <a:lnTo>
                    <a:pt x="952499" y="0"/>
                  </a:lnTo>
                  <a:lnTo>
                    <a:pt x="952499" y="3112497"/>
                  </a:lnTo>
                  <a:lnTo>
                    <a:pt x="0" y="3112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804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7174502"/>
              <a:ext cx="1028700" cy="3112770"/>
            </a:xfrm>
            <a:custGeom>
              <a:avLst/>
              <a:gdLst/>
              <a:ahLst/>
              <a:cxnLst/>
              <a:rect l="l" t="t" r="r" b="b"/>
              <a:pathLst>
                <a:path w="1028700" h="3112770">
                  <a:moveTo>
                    <a:pt x="0" y="0"/>
                  </a:moveTo>
                  <a:lnTo>
                    <a:pt x="1028699" y="0"/>
                  </a:lnTo>
                  <a:lnTo>
                    <a:pt x="1028699" y="3112497"/>
                  </a:lnTo>
                  <a:lnTo>
                    <a:pt x="0" y="3112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8040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77171" y="670704"/>
            <a:ext cx="1933574" cy="3619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9945" rIns="0" bIns="0" rtlCol="0">
            <a:spAutoFit/>
          </a:bodyPr>
          <a:lstStyle/>
          <a:p>
            <a:pPr marL="709295" marR="5080">
              <a:lnSpc>
                <a:spcPct val="100000"/>
              </a:lnSpc>
              <a:spcBef>
                <a:spcPts val="100"/>
              </a:spcBef>
            </a:pPr>
            <a:r>
              <a:rPr sz="6500" spc="185" dirty="0">
                <a:latin typeface="Trebuchet MS"/>
                <a:cs typeface="Trebuchet MS"/>
              </a:rPr>
              <a:t>PLACEMENT </a:t>
            </a:r>
            <a:r>
              <a:rPr sz="6500" spc="225" dirty="0">
                <a:latin typeface="Trebuchet MS"/>
                <a:cs typeface="Trebuchet MS"/>
              </a:rPr>
              <a:t>PROCESS</a:t>
            </a:r>
            <a:endParaRPr sz="65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159" y="4451187"/>
            <a:ext cx="104775" cy="1047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159" y="5289387"/>
            <a:ext cx="104775" cy="1047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159" y="6127586"/>
            <a:ext cx="104775" cy="1047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159" y="6965787"/>
            <a:ext cx="104775" cy="10477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97880" y="4286087"/>
            <a:ext cx="7228205" cy="2905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solidFill>
                  <a:srgbClr val="FFFFFF"/>
                </a:solidFill>
                <a:latin typeface="Verdana"/>
                <a:cs typeface="Verdana"/>
              </a:rPr>
              <a:t>Online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Verdana"/>
                <a:cs typeface="Verdana"/>
              </a:rPr>
              <a:t>Skill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Assessment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1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Aptitude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Test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400" b="1" spc="-10" dirty="0">
                <a:solidFill>
                  <a:srgbClr val="FF5757"/>
                </a:solidFill>
                <a:latin typeface="Tahoma"/>
                <a:cs typeface="Tahoma"/>
              </a:rPr>
              <a:t>Written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2400">
              <a:latin typeface="Verdana"/>
              <a:cs typeface="Verdana"/>
            </a:endParaRPr>
          </a:p>
          <a:p>
            <a:pPr marL="12700" marR="5080">
              <a:lnSpc>
                <a:spcPct val="229199"/>
              </a:lnSpc>
            </a:pP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Group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Discussion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1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Panel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Verdana"/>
                <a:cs typeface="Verdana"/>
              </a:rPr>
              <a:t>Interview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2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400" b="1" spc="-320" dirty="0">
                <a:solidFill>
                  <a:srgbClr val="FF5757"/>
                </a:solidFill>
                <a:latin typeface="Tahoma"/>
                <a:cs typeface="Tahoma"/>
              </a:rPr>
              <a:t>If</a:t>
            </a:r>
            <a:r>
              <a:rPr sz="2400" b="1" spc="-20" dirty="0">
                <a:solidFill>
                  <a:srgbClr val="FF5757"/>
                </a:solidFill>
                <a:latin typeface="Tahoma"/>
                <a:cs typeface="Tahoma"/>
              </a:rPr>
              <a:t> </a:t>
            </a:r>
            <a:r>
              <a:rPr sz="2400" b="1" spc="-145" dirty="0">
                <a:solidFill>
                  <a:srgbClr val="FF5757"/>
                </a:solidFill>
                <a:latin typeface="Tahoma"/>
                <a:cs typeface="Tahoma"/>
              </a:rPr>
              <a:t>time</a:t>
            </a:r>
            <a:r>
              <a:rPr sz="2400" b="1" spc="-20" dirty="0">
                <a:solidFill>
                  <a:srgbClr val="FF5757"/>
                </a:solidFill>
                <a:latin typeface="Tahoma"/>
                <a:cs typeface="Tahoma"/>
              </a:rPr>
              <a:t> </a:t>
            </a:r>
            <a:r>
              <a:rPr sz="2400" b="1" spc="-114" dirty="0">
                <a:solidFill>
                  <a:srgbClr val="FF5757"/>
                </a:solidFill>
                <a:latin typeface="Tahoma"/>
                <a:cs typeface="Tahoma"/>
              </a:rPr>
              <a:t>permits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) </a:t>
            </a:r>
            <a:r>
              <a:rPr sz="2400" spc="-90" dirty="0">
                <a:solidFill>
                  <a:srgbClr val="FFFFFF"/>
                </a:solidFill>
                <a:latin typeface="Verdana"/>
                <a:cs typeface="Verdana"/>
              </a:rPr>
              <a:t>Technical</a:t>
            </a:r>
            <a:r>
              <a:rPr sz="2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Interview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HR</a:t>
            </a:r>
            <a:r>
              <a:rPr sz="24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Interview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410384" y="0"/>
            <a:ext cx="8877935" cy="10287000"/>
            <a:chOff x="9410384" y="0"/>
            <a:chExt cx="8877935" cy="10287000"/>
          </a:xfrm>
        </p:grpSpPr>
        <p:sp>
          <p:nvSpPr>
            <p:cNvPr id="9" name="object 9"/>
            <p:cNvSpPr/>
            <p:nvPr/>
          </p:nvSpPr>
          <p:spPr>
            <a:xfrm>
              <a:off x="11121737" y="0"/>
              <a:ext cx="857250" cy="10287000"/>
            </a:xfrm>
            <a:custGeom>
              <a:avLst/>
              <a:gdLst/>
              <a:ahLst/>
              <a:cxnLst/>
              <a:rect l="l" t="t" r="r" b="b"/>
              <a:pathLst>
                <a:path w="857250" h="10287000">
                  <a:moveTo>
                    <a:pt x="0" y="0"/>
                  </a:moveTo>
                  <a:lnTo>
                    <a:pt x="857249" y="0"/>
                  </a:lnTo>
                  <a:lnTo>
                    <a:pt x="857249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8040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66060" y="0"/>
              <a:ext cx="857250" cy="10287000"/>
            </a:xfrm>
            <a:custGeom>
              <a:avLst/>
              <a:gdLst/>
              <a:ahLst/>
              <a:cxnLst/>
              <a:rect l="l" t="t" r="r" b="b"/>
              <a:pathLst>
                <a:path w="857250" h="10287000">
                  <a:moveTo>
                    <a:pt x="0" y="0"/>
                  </a:moveTo>
                  <a:lnTo>
                    <a:pt x="857249" y="0"/>
                  </a:lnTo>
                  <a:lnTo>
                    <a:pt x="857249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804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10384" y="0"/>
              <a:ext cx="857250" cy="10287000"/>
            </a:xfrm>
            <a:custGeom>
              <a:avLst/>
              <a:gdLst/>
              <a:ahLst/>
              <a:cxnLst/>
              <a:rect l="l" t="t" r="r" b="b"/>
              <a:pathLst>
                <a:path w="857250" h="10287000">
                  <a:moveTo>
                    <a:pt x="0" y="0"/>
                  </a:moveTo>
                  <a:lnTo>
                    <a:pt x="857249" y="0"/>
                  </a:lnTo>
                  <a:lnTo>
                    <a:pt x="857249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8040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11999" y="1992868"/>
              <a:ext cx="8876000" cy="63626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694218" y="6919615"/>
              <a:ext cx="594360" cy="1543050"/>
            </a:xfrm>
            <a:custGeom>
              <a:avLst/>
              <a:gdLst/>
              <a:ahLst/>
              <a:cxnLst/>
              <a:rect l="l" t="t" r="r" b="b"/>
              <a:pathLst>
                <a:path w="594359" h="1543050">
                  <a:moveTo>
                    <a:pt x="0" y="0"/>
                  </a:moveTo>
                  <a:lnTo>
                    <a:pt x="593782" y="0"/>
                  </a:lnTo>
                  <a:lnTo>
                    <a:pt x="593782" y="1543049"/>
                  </a:lnTo>
                  <a:lnTo>
                    <a:pt x="0" y="1543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8">
                <a:alpha val="968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77171" y="670702"/>
              <a:ext cx="1933574" cy="3619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9856" y="1760819"/>
            <a:ext cx="4041140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500" b="1" spc="245" dirty="0">
                <a:solidFill>
                  <a:srgbClr val="FFDE58"/>
                </a:solidFill>
                <a:latin typeface="Trebuchet MS"/>
                <a:cs typeface="Trebuchet MS"/>
              </a:rPr>
              <a:t>COMPANY </a:t>
            </a:r>
            <a:r>
              <a:rPr sz="6500" b="1" spc="150" dirty="0">
                <a:solidFill>
                  <a:srgbClr val="FFDE58"/>
                </a:solidFill>
                <a:latin typeface="Trebuchet MS"/>
                <a:cs typeface="Trebuchet MS"/>
              </a:rPr>
              <a:t>POLICIES</a:t>
            </a:r>
            <a:endParaRPr sz="6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75677" y="1634776"/>
            <a:ext cx="7071359" cy="1522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45" dirty="0">
                <a:latin typeface="Verdana"/>
                <a:cs typeface="Verdana"/>
              </a:rPr>
              <a:t>Induction</a:t>
            </a:r>
            <a:endParaRPr sz="2800">
              <a:latin typeface="Verdana"/>
              <a:cs typeface="Verdana"/>
            </a:endParaRPr>
          </a:p>
          <a:p>
            <a:pPr marL="12700" marR="5080">
              <a:lnSpc>
                <a:spcPct val="114599"/>
              </a:lnSpc>
              <a:spcBef>
                <a:spcPts val="994"/>
              </a:spcBef>
            </a:pPr>
            <a:r>
              <a:rPr sz="1800" b="0" spc="60" dirty="0">
                <a:solidFill>
                  <a:srgbClr val="DBCCC8"/>
                </a:solidFill>
                <a:latin typeface="Verdana"/>
                <a:cs typeface="Verdana"/>
              </a:rPr>
              <a:t>Technical</a:t>
            </a:r>
            <a:r>
              <a:rPr sz="1800" b="0" spc="-10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b="0" dirty="0">
                <a:solidFill>
                  <a:srgbClr val="DBCCC8"/>
                </a:solidFill>
                <a:latin typeface="Verdana"/>
                <a:cs typeface="Verdana"/>
              </a:rPr>
              <a:t>Training</a:t>
            </a:r>
            <a:r>
              <a:rPr sz="1800" b="0" spc="-10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b="0" spc="-45" dirty="0">
                <a:solidFill>
                  <a:srgbClr val="DBCCC8"/>
                </a:solidFill>
                <a:latin typeface="Verdana"/>
                <a:cs typeface="Verdana"/>
              </a:rPr>
              <a:t>&amp;</a:t>
            </a:r>
            <a:r>
              <a:rPr sz="1800" b="0" spc="-10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b="0" dirty="0">
                <a:solidFill>
                  <a:srgbClr val="DBCCC8"/>
                </a:solidFill>
                <a:latin typeface="Verdana"/>
                <a:cs typeface="Verdana"/>
              </a:rPr>
              <a:t>Domain</a:t>
            </a:r>
            <a:r>
              <a:rPr sz="1800" b="0" spc="-10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b="0" dirty="0">
                <a:solidFill>
                  <a:srgbClr val="DBCCC8"/>
                </a:solidFill>
                <a:latin typeface="Verdana"/>
                <a:cs typeface="Verdana"/>
              </a:rPr>
              <a:t>Training</a:t>
            </a:r>
            <a:r>
              <a:rPr sz="1800" b="0" spc="-9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b="0" spc="70" dirty="0">
                <a:solidFill>
                  <a:srgbClr val="DBCCC8"/>
                </a:solidFill>
                <a:latin typeface="Verdana"/>
                <a:cs typeface="Verdana"/>
              </a:rPr>
              <a:t>for</a:t>
            </a:r>
            <a:r>
              <a:rPr sz="1800" b="0" spc="-10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b="0" spc="-90" dirty="0">
                <a:solidFill>
                  <a:srgbClr val="FF5757"/>
                </a:solidFill>
                <a:latin typeface="Arial Black"/>
                <a:cs typeface="Arial Black"/>
              </a:rPr>
              <a:t>3</a:t>
            </a:r>
            <a:r>
              <a:rPr sz="1800" b="0" spc="-95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1800" b="0" spc="-10" dirty="0">
                <a:solidFill>
                  <a:srgbClr val="FF5757"/>
                </a:solidFill>
                <a:latin typeface="Arial Black"/>
                <a:cs typeface="Arial Black"/>
              </a:rPr>
              <a:t>months</a:t>
            </a:r>
            <a:r>
              <a:rPr sz="1800" b="0" spc="-10" dirty="0">
                <a:solidFill>
                  <a:srgbClr val="DBCCC8"/>
                </a:solidFill>
                <a:latin typeface="Verdana"/>
                <a:cs typeface="Verdana"/>
              </a:rPr>
              <a:t>. </a:t>
            </a:r>
            <a:r>
              <a:rPr sz="1800" b="0" spc="70" dirty="0">
                <a:solidFill>
                  <a:srgbClr val="DBCCC8"/>
                </a:solidFill>
                <a:latin typeface="Verdana"/>
                <a:cs typeface="Verdana"/>
              </a:rPr>
              <a:t>Candidates</a:t>
            </a:r>
            <a:r>
              <a:rPr sz="1800" b="0" spc="-11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b="0" dirty="0">
                <a:solidFill>
                  <a:srgbClr val="DBCCC8"/>
                </a:solidFill>
                <a:latin typeface="Verdana"/>
                <a:cs typeface="Verdana"/>
              </a:rPr>
              <a:t>have</a:t>
            </a:r>
            <a:r>
              <a:rPr sz="1800" b="0" spc="-10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b="0" spc="80" dirty="0">
                <a:solidFill>
                  <a:srgbClr val="DBCCC8"/>
                </a:solidFill>
                <a:latin typeface="Verdana"/>
                <a:cs typeface="Verdana"/>
              </a:rPr>
              <a:t>to</a:t>
            </a:r>
            <a:r>
              <a:rPr sz="1800" b="0" spc="-10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b="0" spc="90" dirty="0">
                <a:solidFill>
                  <a:srgbClr val="DBCCC8"/>
                </a:solidFill>
                <a:latin typeface="Verdana"/>
                <a:cs typeface="Verdana"/>
              </a:rPr>
              <a:t>be</a:t>
            </a:r>
            <a:r>
              <a:rPr sz="1800" b="0" spc="-10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b="0" dirty="0">
                <a:solidFill>
                  <a:srgbClr val="DBCCC8"/>
                </a:solidFill>
                <a:latin typeface="Verdana"/>
                <a:cs typeface="Verdana"/>
              </a:rPr>
              <a:t>available</a:t>
            </a:r>
            <a:r>
              <a:rPr sz="1800" b="0" spc="-11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b="0" dirty="0">
                <a:solidFill>
                  <a:srgbClr val="DBCCC8"/>
                </a:solidFill>
                <a:latin typeface="Verdana"/>
                <a:cs typeface="Verdana"/>
              </a:rPr>
              <a:t>full</a:t>
            </a:r>
            <a:r>
              <a:rPr sz="1800" b="0" spc="-10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b="0" spc="50" dirty="0">
                <a:solidFill>
                  <a:srgbClr val="DBCCC8"/>
                </a:solidFill>
                <a:latin typeface="Verdana"/>
                <a:cs typeface="Verdana"/>
              </a:rPr>
              <a:t>time</a:t>
            </a:r>
            <a:r>
              <a:rPr sz="1800" b="0" spc="-10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b="0" dirty="0">
                <a:solidFill>
                  <a:srgbClr val="DBCCC8"/>
                </a:solidFill>
                <a:latin typeface="Verdana"/>
                <a:cs typeface="Verdana"/>
              </a:rPr>
              <a:t>during</a:t>
            </a:r>
            <a:r>
              <a:rPr sz="1800" b="0" spc="-10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b="0" spc="60" dirty="0">
                <a:solidFill>
                  <a:srgbClr val="DBCCC8"/>
                </a:solidFill>
                <a:latin typeface="Verdana"/>
                <a:cs typeface="Verdana"/>
              </a:rPr>
              <a:t>the</a:t>
            </a:r>
            <a:r>
              <a:rPr sz="1800" b="0" spc="-11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b="0" spc="-10" dirty="0">
                <a:solidFill>
                  <a:srgbClr val="DBCCC8"/>
                </a:solidFill>
                <a:latin typeface="Verdana"/>
                <a:cs typeface="Verdana"/>
              </a:rPr>
              <a:t>training </a:t>
            </a:r>
            <a:r>
              <a:rPr sz="1800" b="0" spc="55" dirty="0">
                <a:solidFill>
                  <a:srgbClr val="DBCCC8"/>
                </a:solidFill>
                <a:latin typeface="Verdana"/>
                <a:cs typeface="Verdana"/>
              </a:rPr>
              <a:t>period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5677" y="4213235"/>
            <a:ext cx="7170420" cy="1869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70" dirty="0">
                <a:solidFill>
                  <a:srgbClr val="FFDE58"/>
                </a:solidFill>
                <a:latin typeface="Verdana"/>
                <a:cs typeface="Verdana"/>
              </a:rPr>
              <a:t>Probation</a:t>
            </a:r>
            <a:endParaRPr sz="2800">
              <a:latin typeface="Verdana"/>
              <a:cs typeface="Verdana"/>
            </a:endParaRPr>
          </a:p>
          <a:p>
            <a:pPr marL="12700" marR="5080">
              <a:lnSpc>
                <a:spcPct val="114599"/>
              </a:lnSpc>
              <a:spcBef>
                <a:spcPts val="1255"/>
              </a:spcBef>
            </a:pPr>
            <a:r>
              <a:rPr sz="1800" spc="60" dirty="0">
                <a:solidFill>
                  <a:srgbClr val="DBCCC8"/>
                </a:solidFill>
                <a:latin typeface="Verdana"/>
                <a:cs typeface="Verdana"/>
              </a:rPr>
              <a:t>Post</a:t>
            </a:r>
            <a:r>
              <a:rPr sz="1800" spc="-17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Training,</a:t>
            </a:r>
            <a:r>
              <a:rPr sz="1800" spc="-17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DBCCC8"/>
                </a:solidFill>
                <a:latin typeface="Verdana"/>
                <a:cs typeface="Verdana"/>
              </a:rPr>
              <a:t>based</a:t>
            </a:r>
            <a:r>
              <a:rPr sz="1800" spc="-17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DBCCC8"/>
                </a:solidFill>
                <a:latin typeface="Verdana"/>
                <a:cs typeface="Verdana"/>
              </a:rPr>
              <a:t>on</a:t>
            </a:r>
            <a:r>
              <a:rPr sz="1800" spc="-17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DBCCC8"/>
                </a:solidFill>
                <a:latin typeface="Verdana"/>
                <a:cs typeface="Verdana"/>
              </a:rPr>
              <a:t>the</a:t>
            </a:r>
            <a:r>
              <a:rPr sz="1800" spc="-17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DBCCC8"/>
                </a:solidFill>
                <a:latin typeface="Verdana"/>
                <a:cs typeface="Verdana"/>
              </a:rPr>
              <a:t>performance</a:t>
            </a:r>
            <a:r>
              <a:rPr sz="1800" spc="-17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100" dirty="0">
                <a:solidFill>
                  <a:srgbClr val="DBCCC8"/>
                </a:solidFill>
                <a:latin typeface="Verdana"/>
                <a:cs typeface="Verdana"/>
              </a:rPr>
              <a:t>of</a:t>
            </a:r>
            <a:r>
              <a:rPr sz="1800" spc="-17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DBCCC8"/>
                </a:solidFill>
                <a:latin typeface="Verdana"/>
                <a:cs typeface="Verdana"/>
              </a:rPr>
              <a:t>the</a:t>
            </a:r>
            <a:r>
              <a:rPr sz="1800" spc="-17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DBCCC8"/>
                </a:solidFill>
                <a:latin typeface="Verdana"/>
                <a:cs typeface="Verdana"/>
              </a:rPr>
              <a:t>candidate,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hiring</a:t>
            </a:r>
            <a:r>
              <a:rPr sz="1800" spc="-13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DBCCC8"/>
                </a:solidFill>
                <a:latin typeface="Verdana"/>
                <a:cs typeface="Verdana"/>
              </a:rPr>
              <a:t>opportunity</a:t>
            </a:r>
            <a:r>
              <a:rPr sz="1800" spc="-13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will</a:t>
            </a:r>
            <a:r>
              <a:rPr sz="1800" spc="-13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DBCCC8"/>
                </a:solidFill>
                <a:latin typeface="Verdana"/>
                <a:cs typeface="Verdana"/>
              </a:rPr>
              <a:t>be</a:t>
            </a:r>
            <a:r>
              <a:rPr sz="1800" spc="-13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DBCCC8"/>
                </a:solidFill>
                <a:latin typeface="Verdana"/>
                <a:cs typeface="Verdana"/>
              </a:rPr>
              <a:t>provided</a:t>
            </a:r>
            <a:r>
              <a:rPr sz="1800" spc="-13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with</a:t>
            </a:r>
            <a:r>
              <a:rPr sz="1800" spc="-13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a</a:t>
            </a:r>
            <a:r>
              <a:rPr sz="1800" spc="-13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pay</a:t>
            </a:r>
            <a:r>
              <a:rPr sz="1800" spc="-13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DBCCC8"/>
                </a:solidFill>
                <a:latin typeface="Verdana"/>
                <a:cs typeface="Verdana"/>
              </a:rPr>
              <a:t>scale</a:t>
            </a:r>
            <a:r>
              <a:rPr sz="1800" spc="-13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DBCCC8"/>
                </a:solidFill>
                <a:latin typeface="Verdana"/>
                <a:cs typeface="Verdana"/>
              </a:rPr>
              <a:t>up</a:t>
            </a:r>
            <a:r>
              <a:rPr sz="1800" spc="-13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DBCCC8"/>
                </a:solidFill>
                <a:latin typeface="Verdana"/>
                <a:cs typeface="Verdana"/>
              </a:rPr>
              <a:t>to</a:t>
            </a:r>
            <a:r>
              <a:rPr sz="1800" spc="-13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-140" dirty="0">
                <a:solidFill>
                  <a:srgbClr val="DBCCC8"/>
                </a:solidFill>
                <a:latin typeface="Verdana"/>
                <a:cs typeface="Verdana"/>
              </a:rPr>
              <a:t>1.44 </a:t>
            </a:r>
            <a:r>
              <a:rPr sz="1800" spc="80" dirty="0">
                <a:solidFill>
                  <a:srgbClr val="DBCCC8"/>
                </a:solidFill>
                <a:latin typeface="Verdana"/>
                <a:cs typeface="Verdana"/>
              </a:rPr>
              <a:t>to</a:t>
            </a:r>
            <a:r>
              <a:rPr sz="1800" spc="-15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DBCCC8"/>
                </a:solidFill>
                <a:latin typeface="Verdana"/>
                <a:cs typeface="Verdana"/>
              </a:rPr>
              <a:t>3.00</a:t>
            </a:r>
            <a:r>
              <a:rPr sz="1800" spc="-14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L</a:t>
            </a:r>
            <a:r>
              <a:rPr sz="1800" spc="-14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DBCCC8"/>
                </a:solidFill>
                <a:latin typeface="Verdana"/>
                <a:cs typeface="Verdana"/>
              </a:rPr>
              <a:t>p.a.</a:t>
            </a:r>
            <a:r>
              <a:rPr sz="1800" spc="-14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This</a:t>
            </a:r>
            <a:r>
              <a:rPr sz="1800" spc="-14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will</a:t>
            </a:r>
            <a:r>
              <a:rPr sz="1800" spc="-14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DBCCC8"/>
                </a:solidFill>
                <a:latin typeface="Verdana"/>
                <a:cs typeface="Verdana"/>
              </a:rPr>
              <a:t>be</a:t>
            </a:r>
            <a:r>
              <a:rPr sz="1800" spc="-14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DBCCC8"/>
                </a:solidFill>
                <a:latin typeface="Verdana"/>
                <a:cs typeface="Verdana"/>
              </a:rPr>
              <a:t>the</a:t>
            </a:r>
            <a:r>
              <a:rPr sz="1800" spc="-14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DBCCC8"/>
                </a:solidFill>
                <a:latin typeface="Verdana"/>
                <a:cs typeface="Verdana"/>
              </a:rPr>
              <a:t>Probation</a:t>
            </a:r>
            <a:r>
              <a:rPr sz="1800" spc="-14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period.</a:t>
            </a:r>
            <a:r>
              <a:rPr sz="1800" spc="-14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DBCCC8"/>
                </a:solidFill>
                <a:latin typeface="Verdana"/>
                <a:cs typeface="Verdana"/>
              </a:rPr>
              <a:t>Probation </a:t>
            </a:r>
            <a:r>
              <a:rPr sz="1800" spc="65" dirty="0">
                <a:solidFill>
                  <a:srgbClr val="DBCCC8"/>
                </a:solidFill>
                <a:latin typeface="Verdana"/>
                <a:cs typeface="Verdana"/>
              </a:rPr>
              <a:t>period</a:t>
            </a:r>
            <a:r>
              <a:rPr sz="1800" spc="-18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is</a:t>
            </a:r>
            <a:r>
              <a:rPr sz="1800" spc="-18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DBCCC8"/>
                </a:solidFill>
                <a:latin typeface="Verdana"/>
                <a:cs typeface="Verdana"/>
              </a:rPr>
              <a:t>for</a:t>
            </a:r>
            <a:r>
              <a:rPr sz="1800" spc="-17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5757"/>
                </a:solidFill>
                <a:latin typeface="Arial Black"/>
                <a:cs typeface="Arial Black"/>
              </a:rPr>
              <a:t>6</a:t>
            </a:r>
            <a:r>
              <a:rPr sz="1800" spc="-170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5757"/>
                </a:solidFill>
                <a:latin typeface="Arial Black"/>
                <a:cs typeface="Arial Black"/>
              </a:rPr>
              <a:t>month</a:t>
            </a:r>
            <a:r>
              <a:rPr sz="1800" spc="-10" dirty="0">
                <a:solidFill>
                  <a:srgbClr val="DBCCC8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5677" y="7126388"/>
            <a:ext cx="7042784" cy="1561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40" dirty="0">
                <a:solidFill>
                  <a:srgbClr val="FFDE58"/>
                </a:solidFill>
                <a:latin typeface="Verdana"/>
                <a:cs typeface="Verdana"/>
              </a:rPr>
              <a:t>Resignation</a:t>
            </a:r>
            <a:endParaRPr sz="2800" dirty="0">
              <a:latin typeface="Verdana"/>
              <a:cs typeface="Verdana"/>
            </a:endParaRPr>
          </a:p>
          <a:p>
            <a:pPr marL="12700" marR="5080">
              <a:lnSpc>
                <a:spcPct val="114599"/>
              </a:lnSpc>
              <a:spcBef>
                <a:spcPts val="1305"/>
              </a:spcBef>
            </a:pPr>
            <a:r>
              <a:rPr sz="1800" spc="70" dirty="0">
                <a:solidFill>
                  <a:srgbClr val="DBCCC8"/>
                </a:solidFill>
                <a:latin typeface="Verdana"/>
                <a:cs typeface="Verdana"/>
              </a:rPr>
              <a:t>Candidates</a:t>
            </a:r>
            <a:r>
              <a:rPr sz="1800" spc="-14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leaving</a:t>
            </a:r>
            <a:r>
              <a:rPr sz="1800" spc="-13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DBCCC8"/>
                </a:solidFill>
                <a:latin typeface="Verdana"/>
                <a:cs typeface="Verdana"/>
              </a:rPr>
              <a:t>the</a:t>
            </a:r>
            <a:r>
              <a:rPr sz="1800" spc="-13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DBCCC8"/>
                </a:solidFill>
                <a:latin typeface="Verdana"/>
                <a:cs typeface="Verdana"/>
              </a:rPr>
              <a:t>company</a:t>
            </a:r>
            <a:r>
              <a:rPr sz="1800" spc="-13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5757"/>
                </a:solidFill>
                <a:latin typeface="Arial Black"/>
                <a:cs typeface="Arial Black"/>
              </a:rPr>
              <a:t>before</a:t>
            </a:r>
            <a:r>
              <a:rPr sz="1800" spc="-130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5757"/>
                </a:solidFill>
                <a:latin typeface="Arial Black"/>
                <a:cs typeface="Arial Black"/>
              </a:rPr>
              <a:t>completing</a:t>
            </a:r>
            <a:r>
              <a:rPr sz="1800" spc="-130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lang="en-US" spc="-434" dirty="0" smtClean="0">
                <a:solidFill>
                  <a:srgbClr val="FF5757"/>
                </a:solidFill>
                <a:latin typeface="Arial Black"/>
                <a:cs typeface="Arial Black"/>
              </a:rPr>
              <a:t>2 </a:t>
            </a:r>
            <a:r>
              <a:rPr sz="1800" spc="-125" dirty="0" smtClean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1800" spc="-10" dirty="0" smtClean="0">
                <a:solidFill>
                  <a:srgbClr val="FF5757"/>
                </a:solidFill>
                <a:latin typeface="Arial Black"/>
                <a:cs typeface="Arial Black"/>
              </a:rPr>
              <a:t>year</a:t>
            </a:r>
            <a:r>
              <a:rPr lang="en-US" sz="1800" spc="-10" dirty="0" smtClean="0">
                <a:solidFill>
                  <a:srgbClr val="FF5757"/>
                </a:solidFill>
                <a:latin typeface="Arial Black"/>
                <a:cs typeface="Arial Black"/>
              </a:rPr>
              <a:t>s</a:t>
            </a:r>
            <a:r>
              <a:rPr sz="1800" spc="-10" dirty="0" smtClean="0">
                <a:solidFill>
                  <a:srgbClr val="DBCCC8"/>
                </a:solidFill>
                <a:latin typeface="Verdana"/>
                <a:cs typeface="Verdana"/>
              </a:rPr>
              <a:t>,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will</a:t>
            </a:r>
            <a:r>
              <a:rPr sz="1800" spc="-15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have</a:t>
            </a:r>
            <a:r>
              <a:rPr sz="1800" spc="-15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DBCCC8"/>
                </a:solidFill>
                <a:latin typeface="Verdana"/>
                <a:cs typeface="Verdana"/>
              </a:rPr>
              <a:t>to</a:t>
            </a:r>
            <a:r>
              <a:rPr sz="1800" spc="-15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pay</a:t>
            </a:r>
            <a:r>
              <a:rPr sz="1800" spc="-15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DBCCC8"/>
                </a:solidFill>
                <a:latin typeface="Verdana"/>
                <a:cs typeface="Verdana"/>
              </a:rPr>
              <a:t>which</a:t>
            </a:r>
            <a:r>
              <a:rPr sz="1800" spc="-15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is</a:t>
            </a:r>
            <a:r>
              <a:rPr sz="1800" spc="-15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DBCCC8"/>
                </a:solidFill>
                <a:latin typeface="Verdana"/>
                <a:cs typeface="Verdana"/>
              </a:rPr>
              <a:t>spent</a:t>
            </a:r>
            <a:r>
              <a:rPr sz="1800" spc="-15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DBCCC8"/>
                </a:solidFill>
                <a:latin typeface="Verdana"/>
                <a:cs typeface="Verdana"/>
              </a:rPr>
              <a:t>by</a:t>
            </a:r>
            <a:r>
              <a:rPr sz="1800" spc="-15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DBCCC8"/>
                </a:solidFill>
                <a:latin typeface="Verdana"/>
                <a:cs typeface="Verdana"/>
              </a:rPr>
              <a:t>the</a:t>
            </a:r>
            <a:r>
              <a:rPr sz="1800" spc="-15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DBCCC8"/>
                </a:solidFill>
                <a:latin typeface="Verdana"/>
                <a:cs typeface="Verdana"/>
              </a:rPr>
              <a:t>company</a:t>
            </a:r>
            <a:r>
              <a:rPr sz="1800" spc="-150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DBCCC8"/>
                </a:solidFill>
                <a:latin typeface="Verdana"/>
                <a:cs typeface="Verdana"/>
              </a:rPr>
              <a:t>for</a:t>
            </a:r>
            <a:r>
              <a:rPr sz="1800" spc="-155" dirty="0">
                <a:solidFill>
                  <a:srgbClr val="DBCCC8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DBCCC8"/>
                </a:solidFill>
                <a:latin typeface="Verdana"/>
                <a:cs typeface="Verdana"/>
              </a:rPr>
              <a:t>the </a:t>
            </a:r>
            <a:r>
              <a:rPr sz="1800" spc="-10" dirty="0">
                <a:solidFill>
                  <a:srgbClr val="DBCCC8"/>
                </a:solidFill>
                <a:latin typeface="Verdana"/>
                <a:cs typeface="Verdana"/>
              </a:rPr>
              <a:t>training.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74089" y="3619480"/>
            <a:ext cx="7182484" cy="0"/>
          </a:xfrm>
          <a:custGeom>
            <a:avLst/>
            <a:gdLst/>
            <a:ahLst/>
            <a:cxnLst/>
            <a:rect l="l" t="t" r="r" b="b"/>
            <a:pathLst>
              <a:path w="7182484">
                <a:moveTo>
                  <a:pt x="0" y="0"/>
                </a:moveTo>
                <a:lnTo>
                  <a:pt x="7181952" y="0"/>
                </a:lnTo>
              </a:path>
            </a:pathLst>
          </a:custGeom>
          <a:ln w="28574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4089" y="6523108"/>
            <a:ext cx="7182484" cy="0"/>
          </a:xfrm>
          <a:custGeom>
            <a:avLst/>
            <a:gdLst/>
            <a:ahLst/>
            <a:cxnLst/>
            <a:rect l="l" t="t" r="r" b="b"/>
            <a:pathLst>
              <a:path w="7182484">
                <a:moveTo>
                  <a:pt x="0" y="0"/>
                </a:moveTo>
                <a:lnTo>
                  <a:pt x="7181952" y="0"/>
                </a:lnTo>
              </a:path>
            </a:pathLst>
          </a:custGeom>
          <a:ln w="28574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94217" y="6919617"/>
            <a:ext cx="594360" cy="1543050"/>
          </a:xfrm>
          <a:custGeom>
            <a:avLst/>
            <a:gdLst/>
            <a:ahLst/>
            <a:cxnLst/>
            <a:rect l="l" t="t" r="r" b="b"/>
            <a:pathLst>
              <a:path w="594359" h="1543050">
                <a:moveTo>
                  <a:pt x="0" y="1543049"/>
                </a:moveTo>
                <a:lnTo>
                  <a:pt x="0" y="0"/>
                </a:lnTo>
                <a:lnTo>
                  <a:pt x="593782" y="0"/>
                </a:lnTo>
                <a:lnTo>
                  <a:pt x="593782" y="1543049"/>
                </a:lnTo>
                <a:lnTo>
                  <a:pt x="0" y="1543049"/>
                </a:lnTo>
                <a:close/>
              </a:path>
            </a:pathLst>
          </a:custGeom>
          <a:solidFill>
            <a:srgbClr val="FFDE58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7" y="7064766"/>
            <a:ext cx="3238500" cy="3222625"/>
            <a:chOff x="17" y="7064766"/>
            <a:chExt cx="3238500" cy="3222625"/>
          </a:xfrm>
        </p:grpSpPr>
        <p:sp>
          <p:nvSpPr>
            <p:cNvPr id="10" name="object 10"/>
            <p:cNvSpPr/>
            <p:nvPr/>
          </p:nvSpPr>
          <p:spPr>
            <a:xfrm>
              <a:off x="17" y="9051633"/>
              <a:ext cx="3238500" cy="1235710"/>
            </a:xfrm>
            <a:custGeom>
              <a:avLst/>
              <a:gdLst/>
              <a:ahLst/>
              <a:cxnLst/>
              <a:rect l="l" t="t" r="r" b="b"/>
              <a:pathLst>
                <a:path w="3238500" h="1235709">
                  <a:moveTo>
                    <a:pt x="0" y="0"/>
                  </a:moveTo>
                  <a:lnTo>
                    <a:pt x="3238499" y="0"/>
                  </a:lnTo>
                  <a:lnTo>
                    <a:pt x="3238499" y="1235365"/>
                  </a:lnTo>
                  <a:lnTo>
                    <a:pt x="0" y="1235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8040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" y="8096294"/>
              <a:ext cx="3238500" cy="952500"/>
            </a:xfrm>
            <a:custGeom>
              <a:avLst/>
              <a:gdLst/>
              <a:ahLst/>
              <a:cxnLst/>
              <a:rect l="l" t="t" r="r" b="b"/>
              <a:pathLst>
                <a:path w="3238500" h="952500">
                  <a:moveTo>
                    <a:pt x="3238499" y="0"/>
                  </a:moveTo>
                  <a:lnTo>
                    <a:pt x="3238499" y="952499"/>
                  </a:lnTo>
                  <a:lnTo>
                    <a:pt x="0" y="952499"/>
                  </a:lnTo>
                  <a:lnTo>
                    <a:pt x="0" y="0"/>
                  </a:lnTo>
                  <a:lnTo>
                    <a:pt x="3238499" y="0"/>
                  </a:lnTo>
                  <a:close/>
                </a:path>
              </a:pathLst>
            </a:custGeom>
            <a:solidFill>
              <a:srgbClr val="B9804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" y="7064766"/>
              <a:ext cx="3238500" cy="1028700"/>
            </a:xfrm>
            <a:custGeom>
              <a:avLst/>
              <a:gdLst/>
              <a:ahLst/>
              <a:cxnLst/>
              <a:rect l="l" t="t" r="r" b="b"/>
              <a:pathLst>
                <a:path w="3238500" h="1028700">
                  <a:moveTo>
                    <a:pt x="3238499" y="0"/>
                  </a:moveTo>
                  <a:lnTo>
                    <a:pt x="3238499" y="1028699"/>
                  </a:lnTo>
                  <a:lnTo>
                    <a:pt x="0" y="1028699"/>
                  </a:lnTo>
                  <a:lnTo>
                    <a:pt x="0" y="0"/>
                  </a:lnTo>
                  <a:lnTo>
                    <a:pt x="3238499" y="0"/>
                  </a:lnTo>
                  <a:close/>
                </a:path>
              </a:pathLst>
            </a:custGeom>
            <a:solidFill>
              <a:srgbClr val="B98040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77171" y="670705"/>
            <a:ext cx="1933574" cy="3619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728</Words>
  <Application>Microsoft Office PowerPoint</Application>
  <PresentationFormat>Custom</PresentationFormat>
  <Paragraphs>95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Centroxy Solution's CAMPUS PLAN</vt:lpstr>
      <vt:lpstr>ABOUT US</vt:lpstr>
      <vt:lpstr>WHY CENTROXY ?</vt:lpstr>
      <vt:lpstr>SERVICES OFFERED</vt:lpstr>
      <vt:lpstr>CURRENT OPENINGS</vt:lpstr>
      <vt:lpstr>CAMPUS</vt:lpstr>
      <vt:lpstr>SKILL REQUIREMENTS</vt:lpstr>
      <vt:lpstr>PLACEMENT PROCESS</vt:lpstr>
      <vt:lpstr>Induction Technical Training &amp; Domain Training for 3 months. Candidates have to be available full time during the training period</vt:lpstr>
      <vt:lpstr>CONTACT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Plan 2023</dc:title>
  <dc:creator>Suraj</dc:creator>
  <cp:keywords>DAFVLycGEIA,BAFMSlf22zo</cp:keywords>
  <cp:lastModifiedBy>Dhyanaranjan</cp:lastModifiedBy>
  <cp:revision>43</cp:revision>
  <dcterms:created xsi:type="dcterms:W3CDTF">2022-12-26T06:54:30Z</dcterms:created>
  <dcterms:modified xsi:type="dcterms:W3CDTF">2023-01-20T06:03:55Z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2022-12-26T00:00:00Z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2022-12-26T00:00:00Z</vt:filetime>
  </property>
</Properties>
</file>