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8" r:id="rId6"/>
    <p:sldId id="262" r:id="rId7"/>
    <p:sldId id="264" r:id="rId8"/>
    <p:sldId id="266" r:id="rId9"/>
    <p:sldId id="269" r:id="rId10"/>
    <p:sldId id="274" r:id="rId11"/>
    <p:sldId id="27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A23BB6-D787-4EF7-AE63-130EBC337291}" type="datetimeFigureOut">
              <a:rPr lang="en-IN" smtClean="0"/>
              <a:t>10-10-2023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726853-75A6-4054-87EB-120AB9F6DB6B}" type="slidenum">
              <a:rPr lang="en-IN" smtClean="0"/>
              <a:t>‹#›</a:t>
            </a:fld>
            <a:endParaRPr lang="en-IN"/>
          </a:p>
        </p:txBody>
      </p:sp>
    </p:spTree>
    <p:extLst>
      <p:ext uri="{BB962C8B-B14F-4D97-AF65-F5344CB8AC3E}">
        <p14:creationId xmlns:p14="http://schemas.microsoft.com/office/powerpoint/2010/main" val="1626904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A23BB6-D787-4EF7-AE63-130EBC337291}" type="datetimeFigureOut">
              <a:rPr lang="en-IN" smtClean="0"/>
              <a:t>10-10-2023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726853-75A6-4054-87EB-120AB9F6DB6B}" type="slidenum">
              <a:rPr lang="en-IN" smtClean="0"/>
              <a:t>‹#›</a:t>
            </a:fld>
            <a:endParaRPr lang="en-IN"/>
          </a:p>
        </p:txBody>
      </p:sp>
    </p:spTree>
    <p:extLst>
      <p:ext uri="{BB962C8B-B14F-4D97-AF65-F5344CB8AC3E}">
        <p14:creationId xmlns:p14="http://schemas.microsoft.com/office/powerpoint/2010/main" val="1268152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A23BB6-D787-4EF7-AE63-130EBC337291}" type="datetimeFigureOut">
              <a:rPr lang="en-IN" smtClean="0"/>
              <a:t>10-10-2023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726853-75A6-4054-87EB-120AB9F6DB6B}" type="slidenum">
              <a:rPr lang="en-IN" smtClean="0"/>
              <a:t>‹#›</a:t>
            </a:fld>
            <a:endParaRPr lang="en-IN"/>
          </a:p>
        </p:txBody>
      </p:sp>
    </p:spTree>
    <p:extLst>
      <p:ext uri="{BB962C8B-B14F-4D97-AF65-F5344CB8AC3E}">
        <p14:creationId xmlns:p14="http://schemas.microsoft.com/office/powerpoint/2010/main" val="2294010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A23BB6-D787-4EF7-AE63-130EBC337291}" type="datetimeFigureOut">
              <a:rPr lang="en-IN" smtClean="0"/>
              <a:t>10-10-2023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726853-75A6-4054-87EB-120AB9F6DB6B}" type="slidenum">
              <a:rPr lang="en-IN" smtClean="0"/>
              <a:t>‹#›</a:t>
            </a:fld>
            <a:endParaRPr lang="en-I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43504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A23BB6-D787-4EF7-AE63-130EBC337291}" type="datetimeFigureOut">
              <a:rPr lang="en-IN" smtClean="0"/>
              <a:t>10-10-2023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726853-75A6-4054-87EB-120AB9F6DB6B}" type="slidenum">
              <a:rPr lang="en-IN" smtClean="0"/>
              <a:t>‹#›</a:t>
            </a:fld>
            <a:endParaRPr lang="en-IN"/>
          </a:p>
        </p:txBody>
      </p:sp>
    </p:spTree>
    <p:extLst>
      <p:ext uri="{BB962C8B-B14F-4D97-AF65-F5344CB8AC3E}">
        <p14:creationId xmlns:p14="http://schemas.microsoft.com/office/powerpoint/2010/main" val="1859752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7A23BB6-D787-4EF7-AE63-130EBC337291}" type="datetimeFigureOut">
              <a:rPr lang="en-IN" smtClean="0"/>
              <a:t>10-10-2023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6726853-75A6-4054-87EB-120AB9F6DB6B}" type="slidenum">
              <a:rPr lang="en-IN" smtClean="0"/>
              <a:t>‹#›</a:t>
            </a:fld>
            <a:endParaRPr lang="en-IN"/>
          </a:p>
        </p:txBody>
      </p:sp>
    </p:spTree>
    <p:extLst>
      <p:ext uri="{BB962C8B-B14F-4D97-AF65-F5344CB8AC3E}">
        <p14:creationId xmlns:p14="http://schemas.microsoft.com/office/powerpoint/2010/main" val="847154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7A23BB6-D787-4EF7-AE63-130EBC337291}" type="datetimeFigureOut">
              <a:rPr lang="en-IN" smtClean="0"/>
              <a:t>10-10-2023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6726853-75A6-4054-87EB-120AB9F6DB6B}" type="slidenum">
              <a:rPr lang="en-IN" smtClean="0"/>
              <a:t>‹#›</a:t>
            </a:fld>
            <a:endParaRPr lang="en-IN"/>
          </a:p>
        </p:txBody>
      </p:sp>
    </p:spTree>
    <p:extLst>
      <p:ext uri="{BB962C8B-B14F-4D97-AF65-F5344CB8AC3E}">
        <p14:creationId xmlns:p14="http://schemas.microsoft.com/office/powerpoint/2010/main" val="4212810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A23BB6-D787-4EF7-AE63-130EBC337291}" type="datetimeFigureOut">
              <a:rPr lang="en-IN" smtClean="0"/>
              <a:t>10-10-2023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726853-75A6-4054-87EB-120AB9F6DB6B}" type="slidenum">
              <a:rPr lang="en-IN" smtClean="0"/>
              <a:t>‹#›</a:t>
            </a:fld>
            <a:endParaRPr lang="en-IN"/>
          </a:p>
        </p:txBody>
      </p:sp>
    </p:spTree>
    <p:extLst>
      <p:ext uri="{BB962C8B-B14F-4D97-AF65-F5344CB8AC3E}">
        <p14:creationId xmlns:p14="http://schemas.microsoft.com/office/powerpoint/2010/main" val="4151390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A23BB6-D787-4EF7-AE63-130EBC337291}" type="datetimeFigureOut">
              <a:rPr lang="en-IN" smtClean="0"/>
              <a:t>10-10-2023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726853-75A6-4054-87EB-120AB9F6DB6B}" type="slidenum">
              <a:rPr lang="en-IN" smtClean="0"/>
              <a:t>‹#›</a:t>
            </a:fld>
            <a:endParaRPr lang="en-IN"/>
          </a:p>
        </p:txBody>
      </p:sp>
    </p:spTree>
    <p:extLst>
      <p:ext uri="{BB962C8B-B14F-4D97-AF65-F5344CB8AC3E}">
        <p14:creationId xmlns:p14="http://schemas.microsoft.com/office/powerpoint/2010/main" val="3593519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A23BB6-D787-4EF7-AE63-130EBC337291}" type="datetimeFigureOut">
              <a:rPr lang="en-IN" smtClean="0"/>
              <a:t>10-10-2023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726853-75A6-4054-87EB-120AB9F6DB6B}" type="slidenum">
              <a:rPr lang="en-IN" smtClean="0"/>
              <a:t>‹#›</a:t>
            </a:fld>
            <a:endParaRPr lang="en-IN"/>
          </a:p>
        </p:txBody>
      </p:sp>
    </p:spTree>
    <p:extLst>
      <p:ext uri="{BB962C8B-B14F-4D97-AF65-F5344CB8AC3E}">
        <p14:creationId xmlns:p14="http://schemas.microsoft.com/office/powerpoint/2010/main" val="145072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A23BB6-D787-4EF7-AE63-130EBC337291}" type="datetimeFigureOut">
              <a:rPr lang="en-IN" smtClean="0"/>
              <a:t>10-10-2023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726853-75A6-4054-87EB-120AB9F6DB6B}" type="slidenum">
              <a:rPr lang="en-IN" smtClean="0"/>
              <a:t>‹#›</a:t>
            </a:fld>
            <a:endParaRPr lang="en-IN"/>
          </a:p>
        </p:txBody>
      </p:sp>
    </p:spTree>
    <p:extLst>
      <p:ext uri="{BB962C8B-B14F-4D97-AF65-F5344CB8AC3E}">
        <p14:creationId xmlns:p14="http://schemas.microsoft.com/office/powerpoint/2010/main" val="384923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A23BB6-D787-4EF7-AE63-130EBC337291}" type="datetimeFigureOut">
              <a:rPr lang="en-IN" smtClean="0"/>
              <a:t>10-10-2023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726853-75A6-4054-87EB-120AB9F6DB6B}" type="slidenum">
              <a:rPr lang="en-IN" smtClean="0"/>
              <a:t>‹#›</a:t>
            </a:fld>
            <a:endParaRPr lang="en-IN"/>
          </a:p>
        </p:txBody>
      </p:sp>
    </p:spTree>
    <p:extLst>
      <p:ext uri="{BB962C8B-B14F-4D97-AF65-F5344CB8AC3E}">
        <p14:creationId xmlns:p14="http://schemas.microsoft.com/office/powerpoint/2010/main" val="1378837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A23BB6-D787-4EF7-AE63-130EBC337291}" type="datetimeFigureOut">
              <a:rPr lang="en-IN" smtClean="0"/>
              <a:t>10-10-2023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6726853-75A6-4054-87EB-120AB9F6DB6B}" type="slidenum">
              <a:rPr lang="en-IN" smtClean="0"/>
              <a:t>‹#›</a:t>
            </a:fld>
            <a:endParaRPr lang="en-IN"/>
          </a:p>
        </p:txBody>
      </p:sp>
    </p:spTree>
    <p:extLst>
      <p:ext uri="{BB962C8B-B14F-4D97-AF65-F5344CB8AC3E}">
        <p14:creationId xmlns:p14="http://schemas.microsoft.com/office/powerpoint/2010/main" val="1011682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A23BB6-D787-4EF7-AE63-130EBC337291}" type="datetimeFigureOut">
              <a:rPr lang="en-IN" smtClean="0"/>
              <a:t>10-10-2023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6726853-75A6-4054-87EB-120AB9F6DB6B}" type="slidenum">
              <a:rPr lang="en-IN" smtClean="0"/>
              <a:t>‹#›</a:t>
            </a:fld>
            <a:endParaRPr lang="en-IN"/>
          </a:p>
        </p:txBody>
      </p:sp>
    </p:spTree>
    <p:extLst>
      <p:ext uri="{BB962C8B-B14F-4D97-AF65-F5344CB8AC3E}">
        <p14:creationId xmlns:p14="http://schemas.microsoft.com/office/powerpoint/2010/main" val="3795541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7A23BB6-D787-4EF7-AE63-130EBC337291}" type="datetimeFigureOut">
              <a:rPr lang="en-IN" smtClean="0"/>
              <a:t>10-10-2023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6726853-75A6-4054-87EB-120AB9F6DB6B}" type="slidenum">
              <a:rPr lang="en-IN" smtClean="0"/>
              <a:t>‹#›</a:t>
            </a:fld>
            <a:endParaRPr lang="en-IN"/>
          </a:p>
        </p:txBody>
      </p:sp>
    </p:spTree>
    <p:extLst>
      <p:ext uri="{BB962C8B-B14F-4D97-AF65-F5344CB8AC3E}">
        <p14:creationId xmlns:p14="http://schemas.microsoft.com/office/powerpoint/2010/main" val="2733516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A23BB6-D787-4EF7-AE63-130EBC337291}" type="datetimeFigureOut">
              <a:rPr lang="en-IN" smtClean="0"/>
              <a:t>10-10-2023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726853-75A6-4054-87EB-120AB9F6DB6B}" type="slidenum">
              <a:rPr lang="en-IN" smtClean="0"/>
              <a:t>‹#›</a:t>
            </a:fld>
            <a:endParaRPr lang="en-IN"/>
          </a:p>
        </p:txBody>
      </p:sp>
    </p:spTree>
    <p:extLst>
      <p:ext uri="{BB962C8B-B14F-4D97-AF65-F5344CB8AC3E}">
        <p14:creationId xmlns:p14="http://schemas.microsoft.com/office/powerpoint/2010/main" val="2814001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A23BB6-D787-4EF7-AE63-130EBC337291}" type="datetimeFigureOut">
              <a:rPr lang="en-IN" smtClean="0"/>
              <a:t>10-10-2023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726853-75A6-4054-87EB-120AB9F6DB6B}" type="slidenum">
              <a:rPr lang="en-IN" smtClean="0"/>
              <a:t>‹#›</a:t>
            </a:fld>
            <a:endParaRPr lang="en-IN"/>
          </a:p>
        </p:txBody>
      </p:sp>
    </p:spTree>
    <p:extLst>
      <p:ext uri="{BB962C8B-B14F-4D97-AF65-F5344CB8AC3E}">
        <p14:creationId xmlns:p14="http://schemas.microsoft.com/office/powerpoint/2010/main" val="1467744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7A23BB6-D787-4EF7-AE63-130EBC337291}" type="datetimeFigureOut">
              <a:rPr lang="en-IN" smtClean="0"/>
              <a:t>10-10-2023</a:t>
            </a:fld>
            <a:endParaRPr lang="en-I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I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6726853-75A6-4054-87EB-120AB9F6DB6B}" type="slidenum">
              <a:rPr lang="en-IN" smtClean="0"/>
              <a:t>‹#›</a:t>
            </a:fld>
            <a:endParaRPr lang="en-IN"/>
          </a:p>
        </p:txBody>
      </p:sp>
    </p:spTree>
    <p:extLst>
      <p:ext uri="{BB962C8B-B14F-4D97-AF65-F5344CB8AC3E}">
        <p14:creationId xmlns:p14="http://schemas.microsoft.com/office/powerpoint/2010/main" val="2139512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webbocket.com/" TargetMode="External"/><Relationship Id="rId3" Type="http://schemas.openxmlformats.org/officeDocument/2006/relationships/hyperlink" Target="https://www.linkedin.com/company/web-bocket/?viewAsMember=true" TargetMode="External"/><Relationship Id="rId7" Type="http://schemas.openxmlformats.org/officeDocument/2006/relationships/hyperlink" Target="https://www.youtube.com/channel/UCm8Symo4YJiOZEdcdFhiVoQ"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www.instagram.com/web_bocket/" TargetMode="External"/><Relationship Id="rId4" Type="http://schemas.openxmlformats.org/officeDocument/2006/relationships/image" Target="../media/image10.png"/><Relationship Id="rId9" Type="http://schemas.openxmlformats.org/officeDocument/2006/relationships/hyperlink" Target="mailto:web.bocket@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C9E2-3588-0448-F400-0707B978D581}"/>
              </a:ext>
            </a:extLst>
          </p:cNvPr>
          <p:cNvSpPr>
            <a:spLocks noGrp="1"/>
          </p:cNvSpPr>
          <p:nvPr>
            <p:ph type="ctrTitle"/>
          </p:nvPr>
        </p:nvSpPr>
        <p:spPr>
          <a:xfrm>
            <a:off x="3069144" y="2254623"/>
            <a:ext cx="5734518" cy="1174377"/>
          </a:xfrm>
        </p:spPr>
        <p:txBody>
          <a:bodyPr>
            <a:normAutofit/>
          </a:bodyPr>
          <a:lstStyle/>
          <a:p>
            <a:r>
              <a:rPr lang="en-IN" sz="6000" dirty="0" err="1"/>
              <a:t>Web_bocket</a:t>
            </a:r>
            <a:endParaRPr lang="en-IN" sz="6000" dirty="0"/>
          </a:p>
        </p:txBody>
      </p:sp>
      <p:pic>
        <p:nvPicPr>
          <p:cNvPr id="4" name="Picture 3">
            <a:extLst>
              <a:ext uri="{FF2B5EF4-FFF2-40B4-BE49-F238E27FC236}">
                <a16:creationId xmlns:a16="http://schemas.microsoft.com/office/drawing/2014/main" id="{535114E7-EC4C-2D2E-902A-99725D7F1A08}"/>
              </a:ext>
            </a:extLst>
          </p:cNvPr>
          <p:cNvPicPr>
            <a:picLocks noChangeAspect="1"/>
          </p:cNvPicPr>
          <p:nvPr/>
        </p:nvPicPr>
        <p:blipFill>
          <a:blip r:embed="rId2"/>
          <a:stretch>
            <a:fillRect/>
          </a:stretch>
        </p:blipFill>
        <p:spPr>
          <a:xfrm>
            <a:off x="10121153" y="340657"/>
            <a:ext cx="1510553" cy="1510553"/>
          </a:xfrm>
          <a:prstGeom prst="rect">
            <a:avLst/>
          </a:prstGeom>
        </p:spPr>
      </p:pic>
      <p:sp>
        <p:nvSpPr>
          <p:cNvPr id="5" name="TextBox 4">
            <a:extLst>
              <a:ext uri="{FF2B5EF4-FFF2-40B4-BE49-F238E27FC236}">
                <a16:creationId xmlns:a16="http://schemas.microsoft.com/office/drawing/2014/main" id="{008B0BBC-821C-218D-6A5F-6D8E281152F7}"/>
              </a:ext>
            </a:extLst>
          </p:cNvPr>
          <p:cNvSpPr txBox="1"/>
          <p:nvPr/>
        </p:nvSpPr>
        <p:spPr>
          <a:xfrm>
            <a:off x="3810001" y="3244334"/>
            <a:ext cx="6535271" cy="369332"/>
          </a:xfrm>
          <a:prstGeom prst="rect">
            <a:avLst/>
          </a:prstGeom>
          <a:noFill/>
        </p:spPr>
        <p:txBody>
          <a:bodyPr wrap="square" rtlCol="0">
            <a:spAutoFit/>
          </a:bodyPr>
          <a:lstStyle/>
          <a:p>
            <a:r>
              <a:rPr lang="en-IN" dirty="0"/>
              <a:t>Making Your Journey to Building Your Carrier</a:t>
            </a:r>
          </a:p>
        </p:txBody>
      </p:sp>
      <p:sp>
        <p:nvSpPr>
          <p:cNvPr id="8" name="AutoShape 2" descr="What is Coding? A Look at the What, Why, and Where to Start">
            <a:extLst>
              <a:ext uri="{FF2B5EF4-FFF2-40B4-BE49-F238E27FC236}">
                <a16:creationId xmlns:a16="http://schemas.microsoft.com/office/drawing/2014/main" id="{7D799F52-8982-28DB-5C4B-7D932C6FF803}"/>
              </a:ext>
            </a:extLst>
          </p:cNvPr>
          <p:cNvSpPr>
            <a:spLocks noChangeAspect="1" noChangeArrowheads="1"/>
          </p:cNvSpPr>
          <p:nvPr/>
        </p:nvSpPr>
        <p:spPr bwMode="auto">
          <a:xfrm>
            <a:off x="2187388" y="3276600"/>
            <a:ext cx="4061012" cy="1860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TextBox 5">
            <a:extLst>
              <a:ext uri="{FF2B5EF4-FFF2-40B4-BE49-F238E27FC236}">
                <a16:creationId xmlns:a16="http://schemas.microsoft.com/office/drawing/2014/main" id="{3EBF0AA4-A3AC-257F-8F33-5ECC875BAD21}"/>
              </a:ext>
            </a:extLst>
          </p:cNvPr>
          <p:cNvSpPr txBox="1"/>
          <p:nvPr/>
        </p:nvSpPr>
        <p:spPr>
          <a:xfrm>
            <a:off x="376517" y="6266330"/>
            <a:ext cx="2097741" cy="369332"/>
          </a:xfrm>
          <a:prstGeom prst="rect">
            <a:avLst/>
          </a:prstGeom>
          <a:noFill/>
        </p:spPr>
        <p:txBody>
          <a:bodyPr wrap="square" rtlCol="0">
            <a:spAutoFit/>
          </a:bodyPr>
          <a:lstStyle/>
          <a:p>
            <a:r>
              <a:rPr lang="en-IN" dirty="0"/>
              <a:t>www.webbocket.com</a:t>
            </a:r>
          </a:p>
        </p:txBody>
      </p:sp>
    </p:spTree>
    <p:extLst>
      <p:ext uri="{BB962C8B-B14F-4D97-AF65-F5344CB8AC3E}">
        <p14:creationId xmlns:p14="http://schemas.microsoft.com/office/powerpoint/2010/main" val="1277876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A281F5-433B-23CD-186F-4DD726742456}"/>
              </a:ext>
            </a:extLst>
          </p:cNvPr>
          <p:cNvSpPr txBox="1"/>
          <p:nvPr/>
        </p:nvSpPr>
        <p:spPr>
          <a:xfrm>
            <a:off x="1461247" y="1828801"/>
            <a:ext cx="9762565" cy="1938992"/>
          </a:xfrm>
          <a:prstGeom prst="rect">
            <a:avLst/>
          </a:prstGeom>
          <a:noFill/>
        </p:spPr>
        <p:txBody>
          <a:bodyPr wrap="square" rtlCol="0">
            <a:spAutoFit/>
          </a:bodyPr>
          <a:lstStyle/>
          <a:p>
            <a:r>
              <a:rPr lang="en-IN" sz="6000" dirty="0">
                <a:latin typeface="Algerian" panose="04020705040A02060702" pitchFamily="82" charset="0"/>
              </a:rPr>
              <a:t>Making Your Resume To , Building Your Carrier</a:t>
            </a:r>
          </a:p>
        </p:txBody>
      </p:sp>
      <p:sp>
        <p:nvSpPr>
          <p:cNvPr id="5" name="TextBox 4">
            <a:extLst>
              <a:ext uri="{FF2B5EF4-FFF2-40B4-BE49-F238E27FC236}">
                <a16:creationId xmlns:a16="http://schemas.microsoft.com/office/drawing/2014/main" id="{F19F3EE4-F150-0CC4-184C-A27776594338}"/>
              </a:ext>
            </a:extLst>
          </p:cNvPr>
          <p:cNvSpPr txBox="1"/>
          <p:nvPr/>
        </p:nvSpPr>
        <p:spPr>
          <a:xfrm>
            <a:off x="9368116" y="3845858"/>
            <a:ext cx="1766047" cy="369332"/>
          </a:xfrm>
          <a:prstGeom prst="rect">
            <a:avLst/>
          </a:prstGeom>
          <a:noFill/>
        </p:spPr>
        <p:txBody>
          <a:bodyPr wrap="square" rtlCol="0">
            <a:spAutoFit/>
          </a:bodyPr>
          <a:lstStyle/>
          <a:p>
            <a:r>
              <a:rPr lang="en-IN" dirty="0"/>
              <a:t>We are with You</a:t>
            </a:r>
          </a:p>
        </p:txBody>
      </p:sp>
      <p:sp>
        <p:nvSpPr>
          <p:cNvPr id="2" name="TextBox 1">
            <a:extLst>
              <a:ext uri="{FF2B5EF4-FFF2-40B4-BE49-F238E27FC236}">
                <a16:creationId xmlns:a16="http://schemas.microsoft.com/office/drawing/2014/main" id="{83DABFAD-D8BA-C7C7-D3AF-9450A08C77F0}"/>
              </a:ext>
            </a:extLst>
          </p:cNvPr>
          <p:cNvSpPr txBox="1"/>
          <p:nvPr/>
        </p:nvSpPr>
        <p:spPr>
          <a:xfrm>
            <a:off x="376517" y="6266330"/>
            <a:ext cx="2097741" cy="369332"/>
          </a:xfrm>
          <a:prstGeom prst="rect">
            <a:avLst/>
          </a:prstGeom>
          <a:noFill/>
        </p:spPr>
        <p:txBody>
          <a:bodyPr wrap="square" rtlCol="0">
            <a:spAutoFit/>
          </a:bodyPr>
          <a:lstStyle/>
          <a:p>
            <a:r>
              <a:rPr lang="en-IN" dirty="0"/>
              <a:t>www.webbocket.com</a:t>
            </a:r>
          </a:p>
        </p:txBody>
      </p:sp>
    </p:spTree>
    <p:extLst>
      <p:ext uri="{BB962C8B-B14F-4D97-AF65-F5344CB8AC3E}">
        <p14:creationId xmlns:p14="http://schemas.microsoft.com/office/powerpoint/2010/main" val="3290409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2E6641-ECF9-9E8E-5DC1-126D136F7BC3}"/>
              </a:ext>
            </a:extLst>
          </p:cNvPr>
          <p:cNvSpPr txBox="1"/>
          <p:nvPr/>
        </p:nvSpPr>
        <p:spPr>
          <a:xfrm>
            <a:off x="1506071" y="1299882"/>
            <a:ext cx="3487271" cy="400110"/>
          </a:xfrm>
          <a:prstGeom prst="rect">
            <a:avLst/>
          </a:prstGeom>
          <a:noFill/>
        </p:spPr>
        <p:txBody>
          <a:bodyPr wrap="square" rtlCol="0">
            <a:spAutoFit/>
          </a:bodyPr>
          <a:lstStyle/>
          <a:p>
            <a:r>
              <a:rPr lang="en-IN" sz="2000" b="1" dirty="0"/>
              <a:t>You Can Reach US :-</a:t>
            </a:r>
          </a:p>
        </p:txBody>
      </p:sp>
      <p:pic>
        <p:nvPicPr>
          <p:cNvPr id="1028" name="Picture 4" descr="Linkedin - Free social media icons">
            <a:extLst>
              <a:ext uri="{FF2B5EF4-FFF2-40B4-BE49-F238E27FC236}">
                <a16:creationId xmlns:a16="http://schemas.microsoft.com/office/drawing/2014/main" id="{F4EEA1A9-D81C-BC8B-1C1C-8AD1D3B8B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766" y="2048435"/>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30EC27F-4421-C023-F04D-6C3DFEBDFE6C}"/>
              </a:ext>
            </a:extLst>
          </p:cNvPr>
          <p:cNvSpPr txBox="1"/>
          <p:nvPr/>
        </p:nvSpPr>
        <p:spPr>
          <a:xfrm>
            <a:off x="2438401" y="2048435"/>
            <a:ext cx="1398494" cy="369332"/>
          </a:xfrm>
          <a:prstGeom prst="rect">
            <a:avLst/>
          </a:prstGeom>
          <a:noFill/>
        </p:spPr>
        <p:txBody>
          <a:bodyPr wrap="square" rtlCol="0">
            <a:spAutoFit/>
          </a:bodyPr>
          <a:lstStyle/>
          <a:p>
            <a:r>
              <a:rPr lang="en-IN" b="1" dirty="0" err="1">
                <a:hlinkClick r:id="rId3">
                  <a:extLst>
                    <a:ext uri="{A12FA001-AC4F-418D-AE19-62706E023703}">
                      <ahyp:hlinkClr xmlns:ahyp="http://schemas.microsoft.com/office/drawing/2018/hyperlinkcolor" val="tx"/>
                    </a:ext>
                  </a:extLst>
                </a:hlinkClick>
              </a:rPr>
              <a:t>Web_Bocket</a:t>
            </a:r>
            <a:endParaRPr lang="en-IN" b="1" dirty="0"/>
          </a:p>
        </p:txBody>
      </p:sp>
      <p:pic>
        <p:nvPicPr>
          <p:cNvPr id="1032" name="Picture 8">
            <a:extLst>
              <a:ext uri="{FF2B5EF4-FFF2-40B4-BE49-F238E27FC236}">
                <a16:creationId xmlns:a16="http://schemas.microsoft.com/office/drawing/2014/main" id="{F0FF0E83-20DC-CBCA-2285-589CDA6EB2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1331" y="1970884"/>
            <a:ext cx="524434" cy="5244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327C7BC-89C4-A6CB-2454-378D57947D15}"/>
              </a:ext>
            </a:extLst>
          </p:cNvPr>
          <p:cNvSpPr txBox="1"/>
          <p:nvPr/>
        </p:nvSpPr>
        <p:spPr>
          <a:xfrm>
            <a:off x="4993342" y="2048435"/>
            <a:ext cx="1958788" cy="369332"/>
          </a:xfrm>
          <a:prstGeom prst="rect">
            <a:avLst/>
          </a:prstGeom>
          <a:noFill/>
        </p:spPr>
        <p:txBody>
          <a:bodyPr wrap="square" rtlCol="0">
            <a:spAutoFit/>
          </a:bodyPr>
          <a:lstStyle/>
          <a:p>
            <a:r>
              <a:rPr lang="en-IN" b="1" dirty="0" err="1">
                <a:hlinkClick r:id="rId5">
                  <a:extLst>
                    <a:ext uri="{A12FA001-AC4F-418D-AE19-62706E023703}">
                      <ahyp:hlinkClr xmlns:ahyp="http://schemas.microsoft.com/office/drawing/2018/hyperlinkcolor" val="tx"/>
                    </a:ext>
                  </a:extLst>
                </a:hlinkClick>
              </a:rPr>
              <a:t>web_bocket</a:t>
            </a:r>
            <a:endParaRPr lang="en-IN" b="1" dirty="0"/>
          </a:p>
        </p:txBody>
      </p:sp>
      <p:pic>
        <p:nvPicPr>
          <p:cNvPr id="1042" name="Picture 18" descr="YouTube Logo PNG, Transparent YouTube Logo Icon Free DOWNLOAD">
            <a:extLst>
              <a:ext uri="{FF2B5EF4-FFF2-40B4-BE49-F238E27FC236}">
                <a16:creationId xmlns:a16="http://schemas.microsoft.com/office/drawing/2014/main" id="{05A54E91-BBA1-132E-F4A1-C2BD0D4F52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9707" y="1810870"/>
            <a:ext cx="880001" cy="8800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CB58F0F-0007-C1D5-E725-027C0828ABCF}"/>
              </a:ext>
            </a:extLst>
          </p:cNvPr>
          <p:cNvSpPr txBox="1"/>
          <p:nvPr/>
        </p:nvSpPr>
        <p:spPr>
          <a:xfrm>
            <a:off x="8077200" y="2048435"/>
            <a:ext cx="2036450" cy="369332"/>
          </a:xfrm>
          <a:prstGeom prst="rect">
            <a:avLst/>
          </a:prstGeom>
          <a:noFill/>
        </p:spPr>
        <p:txBody>
          <a:bodyPr wrap="square" rtlCol="0">
            <a:spAutoFit/>
          </a:bodyPr>
          <a:lstStyle/>
          <a:p>
            <a:r>
              <a:rPr lang="en-IN" b="1" dirty="0">
                <a:hlinkClick r:id="rId7">
                  <a:extLst>
                    <a:ext uri="{A12FA001-AC4F-418D-AE19-62706E023703}">
                      <ahyp:hlinkClr xmlns:ahyp="http://schemas.microsoft.com/office/drawing/2018/hyperlinkcolor" val="tx"/>
                    </a:ext>
                  </a:extLst>
                </a:hlinkClick>
              </a:rPr>
              <a:t>Web </a:t>
            </a:r>
            <a:r>
              <a:rPr lang="en-IN" b="1" dirty="0" err="1">
                <a:hlinkClick r:id="rId7">
                  <a:extLst>
                    <a:ext uri="{A12FA001-AC4F-418D-AE19-62706E023703}">
                      <ahyp:hlinkClr xmlns:ahyp="http://schemas.microsoft.com/office/drawing/2018/hyperlinkcolor" val="tx"/>
                    </a:ext>
                  </a:extLst>
                </a:hlinkClick>
              </a:rPr>
              <a:t>Bocket</a:t>
            </a:r>
            <a:endParaRPr lang="en-IN" b="1" dirty="0"/>
          </a:p>
        </p:txBody>
      </p:sp>
      <p:sp>
        <p:nvSpPr>
          <p:cNvPr id="10" name="TextBox 9">
            <a:extLst>
              <a:ext uri="{FF2B5EF4-FFF2-40B4-BE49-F238E27FC236}">
                <a16:creationId xmlns:a16="http://schemas.microsoft.com/office/drawing/2014/main" id="{5213F544-EBE3-B995-BF85-8BA952C19E6A}"/>
              </a:ext>
            </a:extLst>
          </p:cNvPr>
          <p:cNvSpPr txBox="1"/>
          <p:nvPr/>
        </p:nvSpPr>
        <p:spPr>
          <a:xfrm>
            <a:off x="1506071" y="3261374"/>
            <a:ext cx="4267200" cy="1477328"/>
          </a:xfrm>
          <a:prstGeom prst="rect">
            <a:avLst/>
          </a:prstGeom>
          <a:noFill/>
        </p:spPr>
        <p:txBody>
          <a:bodyPr wrap="square" rtlCol="0">
            <a:spAutoFit/>
          </a:bodyPr>
          <a:lstStyle/>
          <a:p>
            <a:r>
              <a:rPr lang="en-IN" dirty="0" err="1">
                <a:latin typeface="Baskerville Old Face" panose="02020602080505020303" pitchFamily="18" charset="0"/>
              </a:rPr>
              <a:t>Web_Bocket</a:t>
            </a:r>
            <a:r>
              <a:rPr lang="en-IN" dirty="0">
                <a:latin typeface="Baskerville Old Face" panose="02020602080505020303" pitchFamily="18" charset="0"/>
              </a:rPr>
              <a:t> </a:t>
            </a:r>
            <a:r>
              <a:rPr lang="en-IN" dirty="0" err="1">
                <a:latin typeface="Baskerville Old Face" panose="02020602080505020303" pitchFamily="18" charset="0"/>
              </a:rPr>
              <a:t>Pvt.</a:t>
            </a:r>
            <a:r>
              <a:rPr lang="en-IN" dirty="0">
                <a:latin typeface="Baskerville Old Face" panose="02020602080505020303" pitchFamily="18" charset="0"/>
              </a:rPr>
              <a:t> Ltd. </a:t>
            </a:r>
          </a:p>
          <a:p>
            <a:r>
              <a:rPr lang="en-IN" dirty="0">
                <a:latin typeface="Baskerville Old Face" panose="02020602080505020303" pitchFamily="18" charset="0"/>
                <a:hlinkClick r:id="rId8">
                  <a:extLst>
                    <a:ext uri="{A12FA001-AC4F-418D-AE19-62706E023703}">
                      <ahyp:hlinkClr xmlns:ahyp="http://schemas.microsoft.com/office/drawing/2018/hyperlinkcolor" val="tx"/>
                    </a:ext>
                  </a:extLst>
                </a:hlinkClick>
              </a:rPr>
              <a:t>www.webbocket.com</a:t>
            </a:r>
            <a:endParaRPr lang="en-IN" dirty="0">
              <a:latin typeface="Baskerville Old Face" panose="02020602080505020303" pitchFamily="18" charset="0"/>
            </a:endParaRPr>
          </a:p>
          <a:p>
            <a:r>
              <a:rPr lang="en-IN" dirty="0">
                <a:latin typeface="Baskerville Old Face" panose="02020602080505020303" pitchFamily="18" charset="0"/>
              </a:rPr>
              <a:t>Mail : </a:t>
            </a:r>
            <a:r>
              <a:rPr lang="en-IN" dirty="0">
                <a:latin typeface="Baskerville Old Face" panose="02020602080505020303" pitchFamily="18" charset="0"/>
                <a:hlinkClick r:id="rId9">
                  <a:extLst>
                    <a:ext uri="{A12FA001-AC4F-418D-AE19-62706E023703}">
                      <ahyp:hlinkClr xmlns:ahyp="http://schemas.microsoft.com/office/drawing/2018/hyperlinkcolor" val="tx"/>
                    </a:ext>
                  </a:extLst>
                </a:hlinkClick>
              </a:rPr>
              <a:t>web.bocket@gmail.com</a:t>
            </a:r>
            <a:endParaRPr lang="en-IN" dirty="0">
              <a:latin typeface="Baskerville Old Face" panose="02020602080505020303" pitchFamily="18" charset="0"/>
            </a:endParaRPr>
          </a:p>
          <a:p>
            <a:r>
              <a:rPr lang="en-IN" dirty="0">
                <a:latin typeface="Baskerville Old Face" panose="02020602080505020303" pitchFamily="18" charset="0"/>
              </a:rPr>
              <a:t>Call : 6372833928 / 8328892097</a:t>
            </a:r>
          </a:p>
          <a:p>
            <a:r>
              <a:rPr lang="en-IN" dirty="0">
                <a:latin typeface="Baskerville Old Face" panose="02020602080505020303" pitchFamily="18" charset="0"/>
              </a:rPr>
              <a:t>Address : </a:t>
            </a:r>
            <a:r>
              <a:rPr lang="en-IN" dirty="0" err="1">
                <a:latin typeface="Baskerville Old Face" panose="02020602080505020303" pitchFamily="18" charset="0"/>
              </a:rPr>
              <a:t>Nayapali</a:t>
            </a:r>
            <a:r>
              <a:rPr lang="en-IN" dirty="0">
                <a:latin typeface="Baskerville Old Face" panose="02020602080505020303" pitchFamily="18" charset="0"/>
              </a:rPr>
              <a:t> , Bhubaneswar</a:t>
            </a:r>
          </a:p>
        </p:txBody>
      </p:sp>
      <p:cxnSp>
        <p:nvCxnSpPr>
          <p:cNvPr id="12" name="Straight Arrow Connector 11">
            <a:extLst>
              <a:ext uri="{FF2B5EF4-FFF2-40B4-BE49-F238E27FC236}">
                <a16:creationId xmlns:a16="http://schemas.microsoft.com/office/drawing/2014/main" id="{1D0D9787-132B-735E-49B3-95C03BABA21A}"/>
              </a:ext>
            </a:extLst>
          </p:cNvPr>
          <p:cNvCxnSpPr/>
          <p:nvPr/>
        </p:nvCxnSpPr>
        <p:spPr>
          <a:xfrm flipV="1">
            <a:off x="1317812" y="5298141"/>
            <a:ext cx="9403976" cy="7171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EF6BA9BB-D434-5727-A11F-45B0AB8777EA}"/>
              </a:ext>
            </a:extLst>
          </p:cNvPr>
          <p:cNvSpPr txBox="1"/>
          <p:nvPr/>
        </p:nvSpPr>
        <p:spPr>
          <a:xfrm>
            <a:off x="4885765" y="5467633"/>
            <a:ext cx="3222810" cy="461665"/>
          </a:xfrm>
          <a:prstGeom prst="rect">
            <a:avLst/>
          </a:prstGeom>
          <a:noFill/>
        </p:spPr>
        <p:txBody>
          <a:bodyPr wrap="square" rtlCol="0">
            <a:spAutoFit/>
          </a:bodyPr>
          <a:lstStyle/>
          <a:p>
            <a:r>
              <a:rPr lang="en-IN" sz="2400" dirty="0">
                <a:latin typeface="Algerian" panose="04020705040A02060702" pitchFamily="82" charset="0"/>
              </a:rPr>
              <a:t>Thank You</a:t>
            </a:r>
          </a:p>
        </p:txBody>
      </p:sp>
    </p:spTree>
    <p:extLst>
      <p:ext uri="{BB962C8B-B14F-4D97-AF65-F5344CB8AC3E}">
        <p14:creationId xmlns:p14="http://schemas.microsoft.com/office/powerpoint/2010/main" val="886635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F10362-F084-C02B-1C1A-75F5530BACF8}"/>
              </a:ext>
            </a:extLst>
          </p:cNvPr>
          <p:cNvSpPr txBox="1"/>
          <p:nvPr/>
        </p:nvSpPr>
        <p:spPr>
          <a:xfrm>
            <a:off x="1218385" y="1093965"/>
            <a:ext cx="5689600" cy="523220"/>
          </a:xfrm>
          <a:prstGeom prst="rect">
            <a:avLst/>
          </a:prstGeom>
          <a:noFill/>
        </p:spPr>
        <p:txBody>
          <a:bodyPr wrap="square" rtlCol="0">
            <a:spAutoFit/>
          </a:bodyPr>
          <a:lstStyle/>
          <a:p>
            <a:r>
              <a:rPr lang="en-IN" sz="2800" b="1" dirty="0"/>
              <a:t>What is </a:t>
            </a:r>
            <a:r>
              <a:rPr lang="en-IN" sz="2800" b="1" dirty="0" err="1"/>
              <a:t>Web_Bocket</a:t>
            </a:r>
            <a:r>
              <a:rPr lang="en-IN" sz="2800" b="1" dirty="0"/>
              <a:t> ..?</a:t>
            </a:r>
          </a:p>
        </p:txBody>
      </p:sp>
      <p:sp>
        <p:nvSpPr>
          <p:cNvPr id="7" name="TextBox 6">
            <a:extLst>
              <a:ext uri="{FF2B5EF4-FFF2-40B4-BE49-F238E27FC236}">
                <a16:creationId xmlns:a16="http://schemas.microsoft.com/office/drawing/2014/main" id="{A03DFA9B-B978-7871-F53F-0614BD6E29B7}"/>
              </a:ext>
            </a:extLst>
          </p:cNvPr>
          <p:cNvSpPr txBox="1"/>
          <p:nvPr/>
        </p:nvSpPr>
        <p:spPr>
          <a:xfrm>
            <a:off x="913586" y="2093263"/>
            <a:ext cx="9919854" cy="3693319"/>
          </a:xfrm>
          <a:prstGeom prst="rect">
            <a:avLst/>
          </a:prstGeom>
          <a:noFill/>
        </p:spPr>
        <p:txBody>
          <a:bodyPr wrap="square" rtlCol="0">
            <a:spAutoFit/>
          </a:bodyPr>
          <a:lstStyle/>
          <a:p>
            <a:pPr marL="285750" indent="-285750">
              <a:buFont typeface="Wingdings" panose="05000000000000000000" pitchFamily="2" charset="2"/>
              <a:buChar char="q"/>
            </a:pPr>
            <a:r>
              <a:rPr lang="en-US" b="0" i="0" dirty="0">
                <a:effectLst/>
                <a:latin typeface="-apple-system"/>
              </a:rPr>
              <a:t>We want to provide Curated Education to Students who want to grow , improve, learn and do something Big in their life. So, Learn the Curated Stuff and also show your friends and Juniors the Right Path. </a:t>
            </a:r>
          </a:p>
          <a:p>
            <a:pPr marL="285750" indent="-285750">
              <a:buFont typeface="Wingdings" panose="05000000000000000000" pitchFamily="2" charset="2"/>
              <a:buChar char="q"/>
            </a:pPr>
            <a:r>
              <a:rPr lang="en-US" dirty="0">
                <a:latin typeface="-apple-system"/>
              </a:rPr>
              <a:t>We also provide Services , our work has opened up new frontiers, Here are some of the services in which we excel:</a:t>
            </a:r>
          </a:p>
          <a:p>
            <a:endParaRPr lang="en-US" dirty="0">
              <a:latin typeface="-apple-system"/>
            </a:endParaRPr>
          </a:p>
          <a:p>
            <a:pPr marL="285750" indent="-285750">
              <a:buFont typeface="Wingdings" panose="05000000000000000000" pitchFamily="2" charset="2"/>
              <a:buChar char="ü"/>
            </a:pPr>
            <a:r>
              <a:rPr lang="en-US" b="0" i="0" dirty="0">
                <a:effectLst/>
                <a:latin typeface="-apple-system"/>
              </a:rPr>
              <a:t>Mobile Application Development</a:t>
            </a:r>
          </a:p>
          <a:p>
            <a:pPr marL="285750" indent="-285750">
              <a:buFont typeface="Wingdings" panose="05000000000000000000" pitchFamily="2" charset="2"/>
              <a:buChar char="ü"/>
            </a:pPr>
            <a:r>
              <a:rPr lang="en-US" dirty="0">
                <a:latin typeface="-apple-system"/>
              </a:rPr>
              <a:t>Web Application Development</a:t>
            </a:r>
          </a:p>
          <a:p>
            <a:pPr marL="285750" indent="-285750">
              <a:buFont typeface="Wingdings" panose="05000000000000000000" pitchFamily="2" charset="2"/>
              <a:buChar char="ü"/>
            </a:pPr>
            <a:r>
              <a:rPr lang="en-US" b="0" i="0" dirty="0">
                <a:effectLst/>
                <a:latin typeface="-apple-system"/>
              </a:rPr>
              <a:t>A</a:t>
            </a:r>
            <a:r>
              <a:rPr lang="en-US" dirty="0">
                <a:latin typeface="-apple-system"/>
              </a:rPr>
              <a:t>I &amp; ML Models </a:t>
            </a:r>
          </a:p>
          <a:p>
            <a:pPr marL="285750" indent="-285750">
              <a:buFont typeface="Wingdings" panose="05000000000000000000" pitchFamily="2" charset="2"/>
              <a:buChar char="ü"/>
            </a:pPr>
            <a:r>
              <a:rPr lang="en-US" b="0" i="0" dirty="0">
                <a:effectLst/>
                <a:latin typeface="-apple-system"/>
              </a:rPr>
              <a:t>Cloud Support Services</a:t>
            </a:r>
          </a:p>
          <a:p>
            <a:pPr marL="285750" indent="-285750">
              <a:buFont typeface="Wingdings" panose="05000000000000000000" pitchFamily="2" charset="2"/>
              <a:buChar char="ü"/>
            </a:pPr>
            <a:r>
              <a:rPr lang="en-US" dirty="0">
                <a:latin typeface="-apple-system"/>
              </a:rPr>
              <a:t>ERP Management System</a:t>
            </a:r>
          </a:p>
          <a:p>
            <a:pPr marL="285750" indent="-285750">
              <a:buFont typeface="Wingdings" panose="05000000000000000000" pitchFamily="2" charset="2"/>
              <a:buChar char="ü"/>
            </a:pPr>
            <a:r>
              <a:rPr lang="en-US" b="0" i="0" dirty="0">
                <a:effectLst/>
                <a:latin typeface="-apple-system"/>
              </a:rPr>
              <a:t>Digital Marketing Services </a:t>
            </a:r>
          </a:p>
          <a:p>
            <a:endParaRPr lang="en-IN" dirty="0"/>
          </a:p>
        </p:txBody>
      </p:sp>
      <p:sp>
        <p:nvSpPr>
          <p:cNvPr id="2" name="TextBox 1">
            <a:extLst>
              <a:ext uri="{FF2B5EF4-FFF2-40B4-BE49-F238E27FC236}">
                <a16:creationId xmlns:a16="http://schemas.microsoft.com/office/drawing/2014/main" id="{A78CADEC-9529-D7F1-4C44-7A0E4096573A}"/>
              </a:ext>
            </a:extLst>
          </p:cNvPr>
          <p:cNvSpPr txBox="1"/>
          <p:nvPr/>
        </p:nvSpPr>
        <p:spPr>
          <a:xfrm>
            <a:off x="430305" y="6262660"/>
            <a:ext cx="2097741" cy="369332"/>
          </a:xfrm>
          <a:prstGeom prst="rect">
            <a:avLst/>
          </a:prstGeom>
          <a:noFill/>
        </p:spPr>
        <p:txBody>
          <a:bodyPr wrap="square" rtlCol="0">
            <a:spAutoFit/>
          </a:bodyPr>
          <a:lstStyle/>
          <a:p>
            <a:r>
              <a:rPr lang="en-IN" dirty="0"/>
              <a:t>www.webbocket.com</a:t>
            </a:r>
          </a:p>
        </p:txBody>
      </p:sp>
    </p:spTree>
    <p:extLst>
      <p:ext uri="{BB962C8B-B14F-4D97-AF65-F5344CB8AC3E}">
        <p14:creationId xmlns:p14="http://schemas.microsoft.com/office/powerpoint/2010/main" val="1647719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EC9826-1ACC-F9A8-D705-F38D6C2A2C92}"/>
              </a:ext>
            </a:extLst>
          </p:cNvPr>
          <p:cNvSpPr txBox="1"/>
          <p:nvPr/>
        </p:nvSpPr>
        <p:spPr>
          <a:xfrm>
            <a:off x="2231397" y="1156718"/>
            <a:ext cx="2089592" cy="523220"/>
          </a:xfrm>
          <a:prstGeom prst="rect">
            <a:avLst/>
          </a:prstGeom>
          <a:noFill/>
        </p:spPr>
        <p:txBody>
          <a:bodyPr wrap="square" rtlCol="0">
            <a:spAutoFit/>
          </a:bodyPr>
          <a:lstStyle/>
          <a:p>
            <a:r>
              <a:rPr lang="en-IN" sz="2800" b="1" dirty="0"/>
              <a:t>Our Mission </a:t>
            </a:r>
          </a:p>
        </p:txBody>
      </p:sp>
      <p:sp>
        <p:nvSpPr>
          <p:cNvPr id="9" name="TextBox 8">
            <a:extLst>
              <a:ext uri="{FF2B5EF4-FFF2-40B4-BE49-F238E27FC236}">
                <a16:creationId xmlns:a16="http://schemas.microsoft.com/office/drawing/2014/main" id="{BC12083E-0B8A-102F-9BE2-898DB4691974}"/>
              </a:ext>
            </a:extLst>
          </p:cNvPr>
          <p:cNvSpPr txBox="1"/>
          <p:nvPr/>
        </p:nvSpPr>
        <p:spPr>
          <a:xfrm>
            <a:off x="7475750" y="1156718"/>
            <a:ext cx="2089592" cy="523220"/>
          </a:xfrm>
          <a:prstGeom prst="rect">
            <a:avLst/>
          </a:prstGeom>
          <a:noFill/>
        </p:spPr>
        <p:txBody>
          <a:bodyPr wrap="square" rtlCol="0">
            <a:spAutoFit/>
          </a:bodyPr>
          <a:lstStyle/>
          <a:p>
            <a:r>
              <a:rPr lang="en-IN" sz="2800" b="1" dirty="0"/>
              <a:t>Our Vision </a:t>
            </a:r>
          </a:p>
        </p:txBody>
      </p:sp>
      <p:sp>
        <p:nvSpPr>
          <p:cNvPr id="10" name="TextBox 9">
            <a:extLst>
              <a:ext uri="{FF2B5EF4-FFF2-40B4-BE49-F238E27FC236}">
                <a16:creationId xmlns:a16="http://schemas.microsoft.com/office/drawing/2014/main" id="{DAC95927-7C2E-95DD-563C-0B2FA8B87E4C}"/>
              </a:ext>
            </a:extLst>
          </p:cNvPr>
          <p:cNvSpPr txBox="1"/>
          <p:nvPr/>
        </p:nvSpPr>
        <p:spPr>
          <a:xfrm>
            <a:off x="914400" y="1999129"/>
            <a:ext cx="4903694" cy="2031325"/>
          </a:xfrm>
          <a:prstGeom prst="rect">
            <a:avLst/>
          </a:prstGeom>
          <a:noFill/>
        </p:spPr>
        <p:txBody>
          <a:bodyPr wrap="square" rtlCol="0">
            <a:spAutoFit/>
          </a:bodyPr>
          <a:lstStyle/>
          <a:p>
            <a:pPr algn="just"/>
            <a:r>
              <a:rPr lang="en-IN" dirty="0" err="1"/>
              <a:t>Web_Bocket</a:t>
            </a:r>
            <a:r>
              <a:rPr lang="en-IN" dirty="0"/>
              <a:t> provides the best customer results possible and delivers the WOW factor through our services. Our mission is to be the expert in providing student training &amp; internship and let them placed in a good companies. And we are here to support and achieve a good carrier to bright their future.</a:t>
            </a:r>
          </a:p>
        </p:txBody>
      </p:sp>
      <p:sp>
        <p:nvSpPr>
          <p:cNvPr id="11" name="TextBox 10">
            <a:extLst>
              <a:ext uri="{FF2B5EF4-FFF2-40B4-BE49-F238E27FC236}">
                <a16:creationId xmlns:a16="http://schemas.microsoft.com/office/drawing/2014/main" id="{82EE8D68-4EB2-A3D8-25EB-5A980699B622}"/>
              </a:ext>
            </a:extLst>
          </p:cNvPr>
          <p:cNvSpPr txBox="1"/>
          <p:nvPr/>
        </p:nvSpPr>
        <p:spPr>
          <a:xfrm>
            <a:off x="6508376" y="1900518"/>
            <a:ext cx="4500282" cy="1938992"/>
          </a:xfrm>
          <a:prstGeom prst="rect">
            <a:avLst/>
          </a:prstGeom>
          <a:noFill/>
        </p:spPr>
        <p:txBody>
          <a:bodyPr wrap="square" rtlCol="0">
            <a:spAutoFit/>
          </a:bodyPr>
          <a:lstStyle/>
          <a:p>
            <a:pPr algn="just"/>
            <a:r>
              <a:rPr lang="en-IN" sz="2000" dirty="0" err="1"/>
              <a:t>Web_Bocket</a:t>
            </a:r>
            <a:r>
              <a:rPr lang="en-IN" sz="2000" dirty="0"/>
              <a:t> was launched with a vision to achieve worldwide leadership in the sphere of IT and IT enabled services. We are focusing on technological innovations as much as proving true to the client expectation on the current projects. </a:t>
            </a:r>
          </a:p>
        </p:txBody>
      </p:sp>
      <p:sp>
        <p:nvSpPr>
          <p:cNvPr id="2" name="TextBox 1">
            <a:extLst>
              <a:ext uri="{FF2B5EF4-FFF2-40B4-BE49-F238E27FC236}">
                <a16:creationId xmlns:a16="http://schemas.microsoft.com/office/drawing/2014/main" id="{EEA72FF8-95EA-6BF4-B0DA-8C20271F0BA9}"/>
              </a:ext>
            </a:extLst>
          </p:cNvPr>
          <p:cNvSpPr txBox="1"/>
          <p:nvPr/>
        </p:nvSpPr>
        <p:spPr>
          <a:xfrm>
            <a:off x="376517" y="6266330"/>
            <a:ext cx="2097741" cy="369332"/>
          </a:xfrm>
          <a:prstGeom prst="rect">
            <a:avLst/>
          </a:prstGeom>
          <a:noFill/>
        </p:spPr>
        <p:txBody>
          <a:bodyPr wrap="square" rtlCol="0">
            <a:spAutoFit/>
          </a:bodyPr>
          <a:lstStyle/>
          <a:p>
            <a:r>
              <a:rPr lang="en-IN" dirty="0"/>
              <a:t>www.webbocket.com</a:t>
            </a:r>
          </a:p>
        </p:txBody>
      </p:sp>
    </p:spTree>
    <p:extLst>
      <p:ext uri="{BB962C8B-B14F-4D97-AF65-F5344CB8AC3E}">
        <p14:creationId xmlns:p14="http://schemas.microsoft.com/office/powerpoint/2010/main" val="2094421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C81C1D-D720-E57F-10FF-6CD1F7219E09}"/>
              </a:ext>
            </a:extLst>
          </p:cNvPr>
          <p:cNvSpPr txBox="1"/>
          <p:nvPr/>
        </p:nvSpPr>
        <p:spPr>
          <a:xfrm>
            <a:off x="1246095" y="1196039"/>
            <a:ext cx="4957482" cy="461665"/>
          </a:xfrm>
          <a:prstGeom prst="rect">
            <a:avLst/>
          </a:prstGeom>
          <a:noFill/>
        </p:spPr>
        <p:txBody>
          <a:bodyPr wrap="square" rtlCol="0">
            <a:spAutoFit/>
          </a:bodyPr>
          <a:lstStyle/>
          <a:p>
            <a:r>
              <a:rPr lang="en-IN" sz="2400" b="1" dirty="0" err="1"/>
              <a:t>Web_Bocket</a:t>
            </a:r>
            <a:r>
              <a:rPr lang="en-IN" sz="2400" b="1" dirty="0"/>
              <a:t> provides Internship :-</a:t>
            </a:r>
          </a:p>
        </p:txBody>
      </p:sp>
      <p:sp>
        <p:nvSpPr>
          <p:cNvPr id="6" name="TextBox 5">
            <a:extLst>
              <a:ext uri="{FF2B5EF4-FFF2-40B4-BE49-F238E27FC236}">
                <a16:creationId xmlns:a16="http://schemas.microsoft.com/office/drawing/2014/main" id="{5B2E5485-F689-3B9B-79BF-DA09560FEA22}"/>
              </a:ext>
            </a:extLst>
          </p:cNvPr>
          <p:cNvSpPr txBox="1"/>
          <p:nvPr/>
        </p:nvSpPr>
        <p:spPr>
          <a:xfrm>
            <a:off x="1246095" y="1720840"/>
            <a:ext cx="4742329" cy="923330"/>
          </a:xfrm>
          <a:prstGeom prst="rect">
            <a:avLst/>
          </a:prstGeom>
          <a:noFill/>
        </p:spPr>
        <p:txBody>
          <a:bodyPr wrap="square" rtlCol="0">
            <a:spAutoFit/>
          </a:bodyPr>
          <a:lstStyle/>
          <a:p>
            <a:pPr marL="342900" indent="-342900">
              <a:buFont typeface="Wingdings" panose="05000000000000000000" pitchFamily="2" charset="2"/>
              <a:buChar char="q"/>
            </a:pPr>
            <a:r>
              <a:rPr lang="en-IN" dirty="0"/>
              <a:t>Full-stack web development in MERN stack</a:t>
            </a:r>
          </a:p>
          <a:p>
            <a:pPr marL="342900" indent="-342900">
              <a:buFont typeface="Wingdings" panose="05000000000000000000" pitchFamily="2" charset="2"/>
              <a:buChar char="q"/>
            </a:pPr>
            <a:r>
              <a:rPr lang="en-IN" dirty="0"/>
              <a:t>Android Application Development </a:t>
            </a:r>
          </a:p>
          <a:p>
            <a:pPr marL="342900" indent="-342900">
              <a:buFont typeface="Wingdings" panose="05000000000000000000" pitchFamily="2" charset="2"/>
              <a:buChar char="q"/>
            </a:pPr>
            <a:r>
              <a:rPr lang="en-IN" dirty="0"/>
              <a:t>Data Science &amp; Data Analytics using Python</a:t>
            </a:r>
          </a:p>
        </p:txBody>
      </p:sp>
      <p:sp>
        <p:nvSpPr>
          <p:cNvPr id="2" name="TextBox 1">
            <a:extLst>
              <a:ext uri="{FF2B5EF4-FFF2-40B4-BE49-F238E27FC236}">
                <a16:creationId xmlns:a16="http://schemas.microsoft.com/office/drawing/2014/main" id="{18ADDF8D-96F0-B514-A33B-6BEB82FBD56A}"/>
              </a:ext>
            </a:extLst>
          </p:cNvPr>
          <p:cNvSpPr txBox="1"/>
          <p:nvPr/>
        </p:nvSpPr>
        <p:spPr>
          <a:xfrm>
            <a:off x="6562166" y="1257594"/>
            <a:ext cx="5038164" cy="400110"/>
          </a:xfrm>
          <a:prstGeom prst="rect">
            <a:avLst/>
          </a:prstGeom>
          <a:noFill/>
        </p:spPr>
        <p:txBody>
          <a:bodyPr wrap="square" rtlCol="0">
            <a:spAutoFit/>
          </a:bodyPr>
          <a:lstStyle/>
          <a:p>
            <a:r>
              <a:rPr lang="en-IN" sz="2000" b="1" dirty="0"/>
              <a:t>Why </a:t>
            </a:r>
            <a:r>
              <a:rPr lang="en-IN" sz="2000" b="1" dirty="0" err="1"/>
              <a:t>Web_Bocket</a:t>
            </a:r>
            <a:r>
              <a:rPr lang="en-IN" sz="2000" b="1" dirty="0"/>
              <a:t> Different from others ?</a:t>
            </a:r>
          </a:p>
        </p:txBody>
      </p:sp>
      <p:sp>
        <p:nvSpPr>
          <p:cNvPr id="3" name="TextBox 2">
            <a:extLst>
              <a:ext uri="{FF2B5EF4-FFF2-40B4-BE49-F238E27FC236}">
                <a16:creationId xmlns:a16="http://schemas.microsoft.com/office/drawing/2014/main" id="{271C837B-7F43-CC6D-DF44-746FA5EDBBC1}"/>
              </a:ext>
            </a:extLst>
          </p:cNvPr>
          <p:cNvSpPr txBox="1"/>
          <p:nvPr/>
        </p:nvSpPr>
        <p:spPr>
          <a:xfrm>
            <a:off x="6920755" y="1964578"/>
            <a:ext cx="4679575" cy="2308324"/>
          </a:xfrm>
          <a:prstGeom prst="rect">
            <a:avLst/>
          </a:prstGeom>
          <a:noFill/>
        </p:spPr>
        <p:txBody>
          <a:bodyPr wrap="square" rtlCol="0">
            <a:spAutoFit/>
          </a:bodyPr>
          <a:lstStyle/>
          <a:p>
            <a:pPr marL="342900" indent="-342900">
              <a:buFont typeface="+mj-lt"/>
              <a:buAutoNum type="alphaLcParenR"/>
            </a:pPr>
            <a:r>
              <a:rPr lang="en-IN" dirty="0"/>
              <a:t>Curated Content </a:t>
            </a:r>
          </a:p>
          <a:p>
            <a:pPr marL="342900" indent="-342900">
              <a:buFont typeface="+mj-lt"/>
              <a:buAutoNum type="alphaLcParenR"/>
            </a:pPr>
            <a:r>
              <a:rPr lang="en-IN" dirty="0"/>
              <a:t>One to One Doubt resolving</a:t>
            </a:r>
          </a:p>
          <a:p>
            <a:pPr marL="342900" indent="-342900">
              <a:buFont typeface="+mj-lt"/>
              <a:buAutoNum type="alphaLcParenR"/>
            </a:pPr>
            <a:r>
              <a:rPr lang="en-IN" dirty="0"/>
              <a:t>Live Project Discussion</a:t>
            </a:r>
          </a:p>
          <a:p>
            <a:pPr marL="342900" indent="-342900">
              <a:buFont typeface="+mj-lt"/>
              <a:buAutoNum type="alphaLcParenR"/>
            </a:pPr>
            <a:r>
              <a:rPr lang="en-IN" dirty="0"/>
              <a:t>Verified Certificate</a:t>
            </a:r>
          </a:p>
          <a:p>
            <a:pPr marL="342900" indent="-342900">
              <a:buFont typeface="+mj-lt"/>
              <a:buAutoNum type="alphaLcParenR"/>
            </a:pPr>
            <a:r>
              <a:rPr lang="en-IN" dirty="0"/>
              <a:t>Experience certificate</a:t>
            </a:r>
          </a:p>
          <a:p>
            <a:pPr marL="342900" indent="-342900">
              <a:buFont typeface="+mj-lt"/>
              <a:buAutoNum type="alphaLcParenR"/>
            </a:pPr>
            <a:r>
              <a:rPr lang="en-IN" dirty="0"/>
              <a:t>Tips &amp; Tricks Discussion</a:t>
            </a:r>
          </a:p>
          <a:p>
            <a:pPr marL="342900" indent="-342900">
              <a:buFont typeface="+mj-lt"/>
              <a:buAutoNum type="alphaLcParenR"/>
            </a:pPr>
            <a:r>
              <a:rPr lang="en-IN" dirty="0"/>
              <a:t>Provide </a:t>
            </a:r>
            <a:r>
              <a:rPr lang="en-IN" dirty="0" err="1"/>
              <a:t>Linkedin</a:t>
            </a:r>
            <a:r>
              <a:rPr lang="en-IN" dirty="0"/>
              <a:t> hacks</a:t>
            </a:r>
          </a:p>
          <a:p>
            <a:pPr marL="342900" indent="-342900">
              <a:buFont typeface="+mj-lt"/>
              <a:buAutoNum type="alphaLcParenR"/>
            </a:pPr>
            <a:r>
              <a:rPr lang="en-IN" dirty="0"/>
              <a:t>Conduct Hackathons</a:t>
            </a:r>
          </a:p>
        </p:txBody>
      </p:sp>
      <p:sp>
        <p:nvSpPr>
          <p:cNvPr id="4" name="TextBox 3">
            <a:extLst>
              <a:ext uri="{FF2B5EF4-FFF2-40B4-BE49-F238E27FC236}">
                <a16:creationId xmlns:a16="http://schemas.microsoft.com/office/drawing/2014/main" id="{A5008D80-69C0-8DF2-1FFB-351E12937B1D}"/>
              </a:ext>
            </a:extLst>
          </p:cNvPr>
          <p:cNvSpPr txBox="1"/>
          <p:nvPr/>
        </p:nvSpPr>
        <p:spPr>
          <a:xfrm>
            <a:off x="376517" y="6266330"/>
            <a:ext cx="2097741" cy="369332"/>
          </a:xfrm>
          <a:prstGeom prst="rect">
            <a:avLst/>
          </a:prstGeom>
          <a:noFill/>
        </p:spPr>
        <p:txBody>
          <a:bodyPr wrap="square" rtlCol="0">
            <a:spAutoFit/>
          </a:bodyPr>
          <a:lstStyle/>
          <a:p>
            <a:r>
              <a:rPr lang="en-IN" dirty="0"/>
              <a:t>www.webbocket.com</a:t>
            </a:r>
          </a:p>
        </p:txBody>
      </p:sp>
    </p:spTree>
    <p:extLst>
      <p:ext uri="{BB962C8B-B14F-4D97-AF65-F5344CB8AC3E}">
        <p14:creationId xmlns:p14="http://schemas.microsoft.com/office/powerpoint/2010/main" val="682954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B3BC54-889F-EA08-A1D4-CDEC117B46C2}"/>
              </a:ext>
            </a:extLst>
          </p:cNvPr>
          <p:cNvSpPr txBox="1"/>
          <p:nvPr/>
        </p:nvSpPr>
        <p:spPr>
          <a:xfrm>
            <a:off x="4430809" y="905436"/>
            <a:ext cx="4320988" cy="461665"/>
          </a:xfrm>
          <a:prstGeom prst="rect">
            <a:avLst/>
          </a:prstGeom>
          <a:noFill/>
        </p:spPr>
        <p:txBody>
          <a:bodyPr wrap="square" rtlCol="0">
            <a:spAutoFit/>
          </a:bodyPr>
          <a:lstStyle/>
          <a:p>
            <a:r>
              <a:rPr lang="en-IN" sz="2400" b="1" dirty="0"/>
              <a:t>Internship Mode ??</a:t>
            </a:r>
          </a:p>
        </p:txBody>
      </p:sp>
      <p:sp>
        <p:nvSpPr>
          <p:cNvPr id="5" name="TextBox 4">
            <a:extLst>
              <a:ext uri="{FF2B5EF4-FFF2-40B4-BE49-F238E27FC236}">
                <a16:creationId xmlns:a16="http://schemas.microsoft.com/office/drawing/2014/main" id="{2CF613F2-E122-A2B3-2738-20F6AB43A9CA}"/>
              </a:ext>
            </a:extLst>
          </p:cNvPr>
          <p:cNvSpPr txBox="1"/>
          <p:nvPr/>
        </p:nvSpPr>
        <p:spPr>
          <a:xfrm>
            <a:off x="1999130" y="1864658"/>
            <a:ext cx="2796989" cy="369332"/>
          </a:xfrm>
          <a:prstGeom prst="rect">
            <a:avLst/>
          </a:prstGeom>
          <a:noFill/>
        </p:spPr>
        <p:txBody>
          <a:bodyPr wrap="square" rtlCol="0">
            <a:spAutoFit/>
          </a:bodyPr>
          <a:lstStyle/>
          <a:p>
            <a:r>
              <a:rPr lang="en-IN" b="1" dirty="0"/>
              <a:t>College Training</a:t>
            </a:r>
          </a:p>
        </p:txBody>
      </p:sp>
      <p:sp>
        <p:nvSpPr>
          <p:cNvPr id="6" name="TextBox 5">
            <a:extLst>
              <a:ext uri="{FF2B5EF4-FFF2-40B4-BE49-F238E27FC236}">
                <a16:creationId xmlns:a16="http://schemas.microsoft.com/office/drawing/2014/main" id="{4BDEC66D-66A8-2681-C958-ED8FCF7FE963}"/>
              </a:ext>
            </a:extLst>
          </p:cNvPr>
          <p:cNvSpPr txBox="1"/>
          <p:nvPr/>
        </p:nvSpPr>
        <p:spPr>
          <a:xfrm>
            <a:off x="7135906" y="1864658"/>
            <a:ext cx="2796989" cy="369332"/>
          </a:xfrm>
          <a:prstGeom prst="rect">
            <a:avLst/>
          </a:prstGeom>
          <a:noFill/>
        </p:spPr>
        <p:txBody>
          <a:bodyPr wrap="square" rtlCol="0">
            <a:spAutoFit/>
          </a:bodyPr>
          <a:lstStyle/>
          <a:p>
            <a:r>
              <a:rPr lang="en-IN" b="1" dirty="0"/>
              <a:t>In-House Training</a:t>
            </a:r>
          </a:p>
        </p:txBody>
      </p:sp>
      <p:sp>
        <p:nvSpPr>
          <p:cNvPr id="7" name="TextBox 6">
            <a:extLst>
              <a:ext uri="{FF2B5EF4-FFF2-40B4-BE49-F238E27FC236}">
                <a16:creationId xmlns:a16="http://schemas.microsoft.com/office/drawing/2014/main" id="{7AE44461-B5A0-39F4-4D63-A336A239B98D}"/>
              </a:ext>
            </a:extLst>
          </p:cNvPr>
          <p:cNvSpPr txBox="1"/>
          <p:nvPr/>
        </p:nvSpPr>
        <p:spPr>
          <a:xfrm>
            <a:off x="1456764" y="2413337"/>
            <a:ext cx="4253754" cy="2554545"/>
          </a:xfrm>
          <a:prstGeom prst="rect">
            <a:avLst/>
          </a:prstGeom>
          <a:noFill/>
        </p:spPr>
        <p:txBody>
          <a:bodyPr wrap="square" rtlCol="0">
            <a:spAutoFit/>
          </a:bodyPr>
          <a:lstStyle/>
          <a:p>
            <a:pPr marL="285750" indent="-285750">
              <a:buFont typeface="Wingdings" panose="05000000000000000000" pitchFamily="2" charset="2"/>
              <a:buChar char="v"/>
            </a:pPr>
            <a:r>
              <a:rPr lang="en-IN" sz="2000" dirty="0"/>
              <a:t>Curated structure Course</a:t>
            </a:r>
          </a:p>
          <a:p>
            <a:pPr marL="285750" indent="-285750">
              <a:buFont typeface="Wingdings" panose="05000000000000000000" pitchFamily="2" charset="2"/>
              <a:buChar char="v"/>
            </a:pPr>
            <a:r>
              <a:rPr lang="en-IN" sz="2000" dirty="0"/>
              <a:t>Weekly 4 days Class</a:t>
            </a:r>
          </a:p>
          <a:p>
            <a:pPr marL="285750" indent="-285750">
              <a:buFont typeface="Wingdings" panose="05000000000000000000" pitchFamily="2" charset="2"/>
              <a:buChar char="v"/>
            </a:pPr>
            <a:r>
              <a:rPr lang="en-IN" sz="2000" dirty="0"/>
              <a:t>In-Hand Project Building </a:t>
            </a:r>
          </a:p>
          <a:p>
            <a:pPr marL="285750" indent="-285750">
              <a:buFont typeface="Wingdings" panose="05000000000000000000" pitchFamily="2" charset="2"/>
              <a:buChar char="v"/>
            </a:pPr>
            <a:r>
              <a:rPr lang="en-IN" sz="2000" dirty="0"/>
              <a:t>24*7 Doubt Support</a:t>
            </a:r>
          </a:p>
          <a:p>
            <a:pPr marL="285750" indent="-285750">
              <a:buFont typeface="Wingdings" panose="05000000000000000000" pitchFamily="2" charset="2"/>
              <a:buChar char="v"/>
            </a:pPr>
            <a:r>
              <a:rPr lang="en-IN" sz="2000" dirty="0"/>
              <a:t>Certificate of Completion</a:t>
            </a:r>
          </a:p>
          <a:p>
            <a:pPr marL="285750" indent="-285750">
              <a:buFont typeface="Wingdings" panose="05000000000000000000" pitchFamily="2" charset="2"/>
              <a:buChar char="v"/>
            </a:pPr>
            <a:r>
              <a:rPr lang="en-IN" sz="2000" dirty="0"/>
              <a:t>Job Assurance with Good Companies</a:t>
            </a:r>
          </a:p>
          <a:p>
            <a:pPr marL="285750" indent="-285750">
              <a:buFont typeface="Wingdings" panose="05000000000000000000" pitchFamily="2" charset="2"/>
              <a:buChar char="v"/>
            </a:pPr>
            <a:r>
              <a:rPr lang="en-IN" sz="2000" dirty="0"/>
              <a:t>Open Source Project Hacks</a:t>
            </a:r>
          </a:p>
          <a:p>
            <a:pPr marL="285750" indent="-285750">
              <a:buFont typeface="Wingdings" panose="05000000000000000000" pitchFamily="2" charset="2"/>
              <a:buChar char="v"/>
            </a:pPr>
            <a:r>
              <a:rPr lang="en-IN" sz="2000" dirty="0"/>
              <a:t>Talk with Developers</a:t>
            </a:r>
          </a:p>
        </p:txBody>
      </p:sp>
      <p:sp>
        <p:nvSpPr>
          <p:cNvPr id="8" name="TextBox 7">
            <a:extLst>
              <a:ext uri="{FF2B5EF4-FFF2-40B4-BE49-F238E27FC236}">
                <a16:creationId xmlns:a16="http://schemas.microsoft.com/office/drawing/2014/main" id="{3E38D91A-4EFC-0F22-430D-9F4D65841D7F}"/>
              </a:ext>
            </a:extLst>
          </p:cNvPr>
          <p:cNvSpPr txBox="1"/>
          <p:nvPr/>
        </p:nvSpPr>
        <p:spPr>
          <a:xfrm>
            <a:off x="6710084" y="2413337"/>
            <a:ext cx="4719915" cy="2862322"/>
          </a:xfrm>
          <a:prstGeom prst="rect">
            <a:avLst/>
          </a:prstGeom>
          <a:noFill/>
        </p:spPr>
        <p:txBody>
          <a:bodyPr wrap="square" rtlCol="0">
            <a:spAutoFit/>
          </a:bodyPr>
          <a:lstStyle/>
          <a:p>
            <a:pPr marL="285750" indent="-285750">
              <a:buFont typeface="Wingdings" panose="05000000000000000000" pitchFamily="2" charset="2"/>
              <a:buChar char="v"/>
            </a:pPr>
            <a:r>
              <a:rPr lang="en-IN" sz="2000" dirty="0"/>
              <a:t>Curated Structure Course</a:t>
            </a:r>
          </a:p>
          <a:p>
            <a:pPr marL="285750" indent="-285750">
              <a:buFont typeface="Wingdings" panose="05000000000000000000" pitchFamily="2" charset="2"/>
              <a:buChar char="v"/>
            </a:pPr>
            <a:r>
              <a:rPr lang="en-IN" sz="2000" dirty="0"/>
              <a:t>Weekly 4 Days Classes</a:t>
            </a:r>
          </a:p>
          <a:p>
            <a:pPr marL="285750" indent="-285750">
              <a:buFont typeface="Wingdings" panose="05000000000000000000" pitchFamily="2" charset="2"/>
              <a:buChar char="v"/>
            </a:pPr>
            <a:r>
              <a:rPr lang="en-IN" sz="2000" dirty="0"/>
              <a:t>In-Hand Project Building </a:t>
            </a:r>
          </a:p>
          <a:p>
            <a:pPr marL="285750" indent="-285750">
              <a:buFont typeface="Wingdings" panose="05000000000000000000" pitchFamily="2" charset="2"/>
              <a:buChar char="v"/>
            </a:pPr>
            <a:r>
              <a:rPr lang="en-IN" sz="2000" dirty="0"/>
              <a:t>Certificate of Completion</a:t>
            </a:r>
          </a:p>
          <a:p>
            <a:pPr marL="285750" indent="-285750">
              <a:buFont typeface="Wingdings" panose="05000000000000000000" pitchFamily="2" charset="2"/>
              <a:buChar char="v"/>
            </a:pPr>
            <a:r>
              <a:rPr lang="en-IN" sz="2000" dirty="0"/>
              <a:t>One to One Doubt Clearing </a:t>
            </a:r>
          </a:p>
          <a:p>
            <a:pPr marL="285750" indent="-285750">
              <a:buFont typeface="Wingdings" panose="05000000000000000000" pitchFamily="2" charset="2"/>
              <a:buChar char="v"/>
            </a:pPr>
            <a:r>
              <a:rPr lang="en-IN" sz="2000" dirty="0"/>
              <a:t>Free </a:t>
            </a:r>
            <a:r>
              <a:rPr lang="en-IN" sz="2000" dirty="0" err="1"/>
              <a:t>wifi</a:t>
            </a:r>
            <a:r>
              <a:rPr lang="en-IN" sz="2000" dirty="0"/>
              <a:t> &amp; Central AC Room</a:t>
            </a:r>
          </a:p>
          <a:p>
            <a:pPr marL="285750" indent="-285750">
              <a:buFont typeface="Wingdings" panose="05000000000000000000" pitchFamily="2" charset="2"/>
              <a:buChar char="v"/>
            </a:pPr>
            <a:r>
              <a:rPr lang="en-IN" sz="2000" dirty="0"/>
              <a:t>Talk with Developers</a:t>
            </a:r>
          </a:p>
          <a:p>
            <a:pPr marL="285750" indent="-285750">
              <a:buFont typeface="Wingdings" panose="05000000000000000000" pitchFamily="2" charset="2"/>
              <a:buChar char="v"/>
            </a:pPr>
            <a:r>
              <a:rPr lang="en-IN" sz="2000" dirty="0"/>
              <a:t>Job Assurance with Good Companies</a:t>
            </a:r>
          </a:p>
          <a:p>
            <a:pPr marL="285750" indent="-285750">
              <a:buFont typeface="Wingdings" panose="05000000000000000000" pitchFamily="2" charset="2"/>
              <a:buChar char="v"/>
            </a:pPr>
            <a:r>
              <a:rPr lang="en-IN" sz="2000" dirty="0"/>
              <a:t>Open Source Project Hacks</a:t>
            </a:r>
          </a:p>
        </p:txBody>
      </p:sp>
      <p:sp>
        <p:nvSpPr>
          <p:cNvPr id="2" name="TextBox 1">
            <a:extLst>
              <a:ext uri="{FF2B5EF4-FFF2-40B4-BE49-F238E27FC236}">
                <a16:creationId xmlns:a16="http://schemas.microsoft.com/office/drawing/2014/main" id="{F6148B76-B432-546C-DC17-57B41A787D34}"/>
              </a:ext>
            </a:extLst>
          </p:cNvPr>
          <p:cNvSpPr txBox="1"/>
          <p:nvPr/>
        </p:nvSpPr>
        <p:spPr>
          <a:xfrm>
            <a:off x="376517" y="6266330"/>
            <a:ext cx="2097741" cy="369332"/>
          </a:xfrm>
          <a:prstGeom prst="rect">
            <a:avLst/>
          </a:prstGeom>
          <a:noFill/>
        </p:spPr>
        <p:txBody>
          <a:bodyPr wrap="square" rtlCol="0">
            <a:spAutoFit/>
          </a:bodyPr>
          <a:lstStyle/>
          <a:p>
            <a:r>
              <a:rPr lang="en-IN" dirty="0"/>
              <a:t>www.webbocket.com</a:t>
            </a:r>
          </a:p>
        </p:txBody>
      </p:sp>
    </p:spTree>
    <p:extLst>
      <p:ext uri="{BB962C8B-B14F-4D97-AF65-F5344CB8AC3E}">
        <p14:creationId xmlns:p14="http://schemas.microsoft.com/office/powerpoint/2010/main" val="3437067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89A09C-210C-815C-FEF3-6526E8C07551}"/>
              </a:ext>
            </a:extLst>
          </p:cNvPr>
          <p:cNvSpPr txBox="1"/>
          <p:nvPr/>
        </p:nvSpPr>
        <p:spPr>
          <a:xfrm>
            <a:off x="1344706" y="1120588"/>
            <a:ext cx="5791200" cy="369332"/>
          </a:xfrm>
          <a:prstGeom prst="rect">
            <a:avLst/>
          </a:prstGeom>
          <a:noFill/>
        </p:spPr>
        <p:txBody>
          <a:bodyPr wrap="square" rtlCol="0">
            <a:spAutoFit/>
          </a:bodyPr>
          <a:lstStyle/>
          <a:p>
            <a:r>
              <a:rPr lang="en-IN" b="1" dirty="0"/>
              <a:t>Full-stack Web Development in MERN stack:- </a:t>
            </a:r>
          </a:p>
        </p:txBody>
      </p:sp>
      <p:sp>
        <p:nvSpPr>
          <p:cNvPr id="5" name="TextBox 4">
            <a:extLst>
              <a:ext uri="{FF2B5EF4-FFF2-40B4-BE49-F238E27FC236}">
                <a16:creationId xmlns:a16="http://schemas.microsoft.com/office/drawing/2014/main" id="{E3D956A7-231B-922A-DDF7-7993497A1508}"/>
              </a:ext>
            </a:extLst>
          </p:cNvPr>
          <p:cNvSpPr txBox="1"/>
          <p:nvPr/>
        </p:nvSpPr>
        <p:spPr>
          <a:xfrm>
            <a:off x="1685365" y="1891553"/>
            <a:ext cx="3370729" cy="2862322"/>
          </a:xfrm>
          <a:prstGeom prst="rect">
            <a:avLst/>
          </a:prstGeom>
          <a:noFill/>
        </p:spPr>
        <p:txBody>
          <a:bodyPr wrap="square" rtlCol="0">
            <a:spAutoFit/>
          </a:bodyPr>
          <a:lstStyle/>
          <a:p>
            <a:pPr marL="285750" indent="-285750">
              <a:buFont typeface="Wingdings" panose="05000000000000000000" pitchFamily="2" charset="2"/>
              <a:buChar char="q"/>
            </a:pPr>
            <a:r>
              <a:rPr lang="en-IN" dirty="0"/>
              <a:t>HTML5</a:t>
            </a:r>
          </a:p>
          <a:p>
            <a:pPr marL="285750" indent="-285750">
              <a:buFont typeface="Wingdings" panose="05000000000000000000" pitchFamily="2" charset="2"/>
              <a:buChar char="q"/>
            </a:pPr>
            <a:r>
              <a:rPr lang="en-IN" dirty="0"/>
              <a:t>CSS3</a:t>
            </a:r>
          </a:p>
          <a:p>
            <a:pPr marL="285750" indent="-285750">
              <a:buFont typeface="Wingdings" panose="05000000000000000000" pitchFamily="2" charset="2"/>
              <a:buChar char="q"/>
            </a:pPr>
            <a:r>
              <a:rPr lang="en-IN" dirty="0"/>
              <a:t>Bootstrap</a:t>
            </a:r>
          </a:p>
          <a:p>
            <a:pPr marL="285750" indent="-285750">
              <a:buFont typeface="Wingdings" panose="05000000000000000000" pitchFamily="2" charset="2"/>
              <a:buChar char="q"/>
            </a:pPr>
            <a:r>
              <a:rPr lang="en-IN" dirty="0"/>
              <a:t>Tailwind CSS</a:t>
            </a:r>
          </a:p>
          <a:p>
            <a:pPr marL="285750" indent="-285750">
              <a:buFont typeface="Wingdings" panose="05000000000000000000" pitchFamily="2" charset="2"/>
              <a:buChar char="q"/>
            </a:pPr>
            <a:r>
              <a:rPr lang="en-IN" dirty="0"/>
              <a:t>JavaScript</a:t>
            </a:r>
          </a:p>
          <a:p>
            <a:pPr marL="285750" indent="-285750">
              <a:buFont typeface="Wingdings" panose="05000000000000000000" pitchFamily="2" charset="2"/>
              <a:buChar char="q"/>
            </a:pPr>
            <a:r>
              <a:rPr lang="en-IN" dirty="0"/>
              <a:t>React JS</a:t>
            </a:r>
          </a:p>
          <a:p>
            <a:pPr marL="285750" indent="-285750">
              <a:buFont typeface="Wingdings" panose="05000000000000000000" pitchFamily="2" charset="2"/>
              <a:buChar char="q"/>
            </a:pPr>
            <a:r>
              <a:rPr lang="en-IN" dirty="0"/>
              <a:t>Next JS</a:t>
            </a:r>
          </a:p>
          <a:p>
            <a:pPr marL="285750" indent="-285750">
              <a:buFont typeface="Wingdings" panose="05000000000000000000" pitchFamily="2" charset="2"/>
              <a:buChar char="q"/>
            </a:pPr>
            <a:r>
              <a:rPr lang="en-IN" dirty="0"/>
              <a:t>Node JS</a:t>
            </a:r>
          </a:p>
          <a:p>
            <a:pPr marL="285750" indent="-285750">
              <a:buFont typeface="Wingdings" panose="05000000000000000000" pitchFamily="2" charset="2"/>
              <a:buChar char="q"/>
            </a:pPr>
            <a:r>
              <a:rPr lang="en-IN" dirty="0"/>
              <a:t>Mongo DB</a:t>
            </a:r>
          </a:p>
          <a:p>
            <a:pPr marL="285750" indent="-285750">
              <a:buFont typeface="Wingdings" panose="05000000000000000000" pitchFamily="2" charset="2"/>
              <a:buChar char="q"/>
            </a:pPr>
            <a:r>
              <a:rPr lang="en-IN" dirty="0"/>
              <a:t>Git &amp; </a:t>
            </a:r>
            <a:r>
              <a:rPr lang="en-IN" dirty="0" err="1"/>
              <a:t>Github</a:t>
            </a:r>
            <a:endParaRPr lang="en-IN" dirty="0"/>
          </a:p>
        </p:txBody>
      </p:sp>
      <p:pic>
        <p:nvPicPr>
          <p:cNvPr id="7" name="Picture 6">
            <a:extLst>
              <a:ext uri="{FF2B5EF4-FFF2-40B4-BE49-F238E27FC236}">
                <a16:creationId xmlns:a16="http://schemas.microsoft.com/office/drawing/2014/main" id="{D5221CF9-E827-FCE0-793D-86131AB8DD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447" y="1851212"/>
            <a:ext cx="4736188" cy="3756035"/>
          </a:xfrm>
          <a:prstGeom prst="rect">
            <a:avLst/>
          </a:prstGeom>
        </p:spPr>
      </p:pic>
      <p:sp>
        <p:nvSpPr>
          <p:cNvPr id="2" name="TextBox 1">
            <a:extLst>
              <a:ext uri="{FF2B5EF4-FFF2-40B4-BE49-F238E27FC236}">
                <a16:creationId xmlns:a16="http://schemas.microsoft.com/office/drawing/2014/main" id="{AEC34913-B67C-7DBA-C4C0-BACE235F132A}"/>
              </a:ext>
            </a:extLst>
          </p:cNvPr>
          <p:cNvSpPr txBox="1"/>
          <p:nvPr/>
        </p:nvSpPr>
        <p:spPr>
          <a:xfrm>
            <a:off x="376517" y="6266330"/>
            <a:ext cx="2097741" cy="369332"/>
          </a:xfrm>
          <a:prstGeom prst="rect">
            <a:avLst/>
          </a:prstGeom>
          <a:noFill/>
        </p:spPr>
        <p:txBody>
          <a:bodyPr wrap="square" rtlCol="0">
            <a:spAutoFit/>
          </a:bodyPr>
          <a:lstStyle/>
          <a:p>
            <a:r>
              <a:rPr lang="en-IN" dirty="0"/>
              <a:t>www.webbocket.com</a:t>
            </a:r>
          </a:p>
        </p:txBody>
      </p:sp>
    </p:spTree>
    <p:extLst>
      <p:ext uri="{BB962C8B-B14F-4D97-AF65-F5344CB8AC3E}">
        <p14:creationId xmlns:p14="http://schemas.microsoft.com/office/powerpoint/2010/main" val="1945055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77CEE0-F45F-58EB-F6AF-5338BBE82C7C}"/>
              </a:ext>
            </a:extLst>
          </p:cNvPr>
          <p:cNvSpPr txBox="1"/>
          <p:nvPr/>
        </p:nvSpPr>
        <p:spPr>
          <a:xfrm>
            <a:off x="1380565" y="1125960"/>
            <a:ext cx="6562164" cy="369332"/>
          </a:xfrm>
          <a:prstGeom prst="rect">
            <a:avLst/>
          </a:prstGeom>
          <a:noFill/>
        </p:spPr>
        <p:txBody>
          <a:bodyPr wrap="square" rtlCol="0">
            <a:spAutoFit/>
          </a:bodyPr>
          <a:lstStyle/>
          <a:p>
            <a:r>
              <a:rPr lang="en-IN" b="1" dirty="0"/>
              <a:t>Android Application Development:-</a:t>
            </a:r>
          </a:p>
        </p:txBody>
      </p:sp>
      <p:sp>
        <p:nvSpPr>
          <p:cNvPr id="5" name="TextBox 4">
            <a:extLst>
              <a:ext uri="{FF2B5EF4-FFF2-40B4-BE49-F238E27FC236}">
                <a16:creationId xmlns:a16="http://schemas.microsoft.com/office/drawing/2014/main" id="{3B4534DC-6AE3-07D6-ED04-5C42F9B8BEBB}"/>
              </a:ext>
            </a:extLst>
          </p:cNvPr>
          <p:cNvSpPr txBox="1"/>
          <p:nvPr/>
        </p:nvSpPr>
        <p:spPr>
          <a:xfrm>
            <a:off x="1577788" y="1882588"/>
            <a:ext cx="3944471" cy="2308324"/>
          </a:xfrm>
          <a:prstGeom prst="rect">
            <a:avLst/>
          </a:prstGeom>
          <a:noFill/>
        </p:spPr>
        <p:txBody>
          <a:bodyPr wrap="square" rtlCol="0">
            <a:spAutoFit/>
          </a:bodyPr>
          <a:lstStyle/>
          <a:p>
            <a:pPr marL="285750" indent="-285750">
              <a:buFont typeface="Wingdings" panose="05000000000000000000" pitchFamily="2" charset="2"/>
              <a:buChar char="q"/>
            </a:pPr>
            <a:r>
              <a:rPr lang="en-IN" dirty="0"/>
              <a:t>Intro to Java</a:t>
            </a:r>
          </a:p>
          <a:p>
            <a:pPr marL="285750" indent="-285750">
              <a:buFont typeface="Wingdings" panose="05000000000000000000" pitchFamily="2" charset="2"/>
              <a:buChar char="q"/>
            </a:pPr>
            <a:r>
              <a:rPr lang="en-IN" dirty="0"/>
              <a:t>Development Framework</a:t>
            </a:r>
          </a:p>
          <a:p>
            <a:pPr marL="285750" indent="-285750">
              <a:buFont typeface="Wingdings" panose="05000000000000000000" pitchFamily="2" charset="2"/>
              <a:buChar char="q"/>
            </a:pPr>
            <a:r>
              <a:rPr lang="en-IN" dirty="0"/>
              <a:t>Android File System</a:t>
            </a:r>
          </a:p>
          <a:p>
            <a:pPr marL="285750" indent="-285750">
              <a:buFont typeface="Wingdings" panose="05000000000000000000" pitchFamily="2" charset="2"/>
              <a:buChar char="q"/>
            </a:pPr>
            <a:r>
              <a:rPr lang="en-IN" dirty="0"/>
              <a:t>Location &amp; Map Function</a:t>
            </a:r>
          </a:p>
          <a:p>
            <a:pPr marL="285750" indent="-285750">
              <a:buFont typeface="Wingdings" panose="05000000000000000000" pitchFamily="2" charset="2"/>
              <a:buChar char="q"/>
            </a:pPr>
            <a:r>
              <a:rPr lang="en-IN" dirty="0"/>
              <a:t>GEO Coders &amp; Projection</a:t>
            </a:r>
          </a:p>
          <a:p>
            <a:pPr marL="285750" indent="-285750">
              <a:buFont typeface="Wingdings" panose="05000000000000000000" pitchFamily="2" charset="2"/>
              <a:buChar char="q"/>
            </a:pPr>
            <a:r>
              <a:rPr lang="en-IN" dirty="0"/>
              <a:t>Wake Locks &amp; Text to Speech</a:t>
            </a:r>
          </a:p>
          <a:p>
            <a:pPr marL="285750" indent="-285750">
              <a:buFont typeface="Wingdings" panose="05000000000000000000" pitchFamily="2" charset="2"/>
              <a:buChar char="q"/>
            </a:pPr>
            <a:r>
              <a:rPr lang="en-IN" dirty="0"/>
              <a:t>Database</a:t>
            </a:r>
          </a:p>
          <a:p>
            <a:pPr marL="285750" indent="-285750">
              <a:buFont typeface="Wingdings" panose="05000000000000000000" pitchFamily="2" charset="2"/>
              <a:buChar char="q"/>
            </a:pPr>
            <a:r>
              <a:rPr lang="en-IN" dirty="0"/>
              <a:t>Git &amp; </a:t>
            </a:r>
            <a:r>
              <a:rPr lang="en-IN" dirty="0" err="1"/>
              <a:t>Github</a:t>
            </a:r>
            <a:endParaRPr lang="en-IN" dirty="0"/>
          </a:p>
        </p:txBody>
      </p:sp>
      <p:pic>
        <p:nvPicPr>
          <p:cNvPr id="2" name="Picture 1">
            <a:extLst>
              <a:ext uri="{FF2B5EF4-FFF2-40B4-BE49-F238E27FC236}">
                <a16:creationId xmlns:a16="http://schemas.microsoft.com/office/drawing/2014/main" id="{BB3C7141-B59C-BC9C-8010-076EEA29C427}"/>
              </a:ext>
            </a:extLst>
          </p:cNvPr>
          <p:cNvPicPr>
            <a:picLocks noChangeAspect="1"/>
          </p:cNvPicPr>
          <p:nvPr/>
        </p:nvPicPr>
        <p:blipFill>
          <a:blip r:embed="rId2"/>
          <a:stretch>
            <a:fillRect/>
          </a:stretch>
        </p:blipFill>
        <p:spPr>
          <a:xfrm>
            <a:off x="6699439" y="1495292"/>
            <a:ext cx="3914775" cy="3629025"/>
          </a:xfrm>
          <a:prstGeom prst="rect">
            <a:avLst/>
          </a:prstGeom>
        </p:spPr>
      </p:pic>
      <p:sp>
        <p:nvSpPr>
          <p:cNvPr id="3" name="TextBox 2">
            <a:extLst>
              <a:ext uri="{FF2B5EF4-FFF2-40B4-BE49-F238E27FC236}">
                <a16:creationId xmlns:a16="http://schemas.microsoft.com/office/drawing/2014/main" id="{C01E6F0F-691E-37CF-32B3-22B327B8B8C0}"/>
              </a:ext>
            </a:extLst>
          </p:cNvPr>
          <p:cNvSpPr txBox="1"/>
          <p:nvPr/>
        </p:nvSpPr>
        <p:spPr>
          <a:xfrm>
            <a:off x="376517" y="6266330"/>
            <a:ext cx="2097741" cy="369332"/>
          </a:xfrm>
          <a:prstGeom prst="rect">
            <a:avLst/>
          </a:prstGeom>
          <a:noFill/>
        </p:spPr>
        <p:txBody>
          <a:bodyPr wrap="square" rtlCol="0">
            <a:spAutoFit/>
          </a:bodyPr>
          <a:lstStyle/>
          <a:p>
            <a:r>
              <a:rPr lang="en-IN" dirty="0"/>
              <a:t>www.webbocket.com</a:t>
            </a:r>
          </a:p>
        </p:txBody>
      </p:sp>
    </p:spTree>
    <p:extLst>
      <p:ext uri="{BB962C8B-B14F-4D97-AF65-F5344CB8AC3E}">
        <p14:creationId xmlns:p14="http://schemas.microsoft.com/office/powerpoint/2010/main" val="1824956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836DB4-7469-A5C6-1E52-DF2624C622A7}"/>
              </a:ext>
            </a:extLst>
          </p:cNvPr>
          <p:cNvSpPr txBox="1"/>
          <p:nvPr/>
        </p:nvSpPr>
        <p:spPr>
          <a:xfrm>
            <a:off x="1281953" y="1004047"/>
            <a:ext cx="7736541" cy="369332"/>
          </a:xfrm>
          <a:prstGeom prst="rect">
            <a:avLst/>
          </a:prstGeom>
          <a:noFill/>
        </p:spPr>
        <p:txBody>
          <a:bodyPr wrap="square" rtlCol="0">
            <a:spAutoFit/>
          </a:bodyPr>
          <a:lstStyle/>
          <a:p>
            <a:r>
              <a:rPr lang="en-IN" b="1" dirty="0"/>
              <a:t>Data Science &amp; Data Analysis using Python:-</a:t>
            </a:r>
          </a:p>
        </p:txBody>
      </p:sp>
      <p:sp>
        <p:nvSpPr>
          <p:cNvPr id="5" name="TextBox 4">
            <a:extLst>
              <a:ext uri="{FF2B5EF4-FFF2-40B4-BE49-F238E27FC236}">
                <a16:creationId xmlns:a16="http://schemas.microsoft.com/office/drawing/2014/main" id="{37AABAB7-BA2A-CEBF-3E30-E3197B57E0AD}"/>
              </a:ext>
            </a:extLst>
          </p:cNvPr>
          <p:cNvSpPr txBox="1"/>
          <p:nvPr/>
        </p:nvSpPr>
        <p:spPr>
          <a:xfrm>
            <a:off x="1694329" y="1649505"/>
            <a:ext cx="2572871" cy="2862322"/>
          </a:xfrm>
          <a:prstGeom prst="rect">
            <a:avLst/>
          </a:prstGeom>
          <a:noFill/>
        </p:spPr>
        <p:txBody>
          <a:bodyPr wrap="square" rtlCol="0">
            <a:spAutoFit/>
          </a:bodyPr>
          <a:lstStyle/>
          <a:p>
            <a:pPr marL="285750" indent="-285750">
              <a:buFont typeface="Wingdings" panose="05000000000000000000" pitchFamily="2" charset="2"/>
              <a:buChar char="q"/>
            </a:pPr>
            <a:r>
              <a:rPr lang="en-IN" dirty="0"/>
              <a:t>Python</a:t>
            </a:r>
          </a:p>
          <a:p>
            <a:pPr marL="285750" indent="-285750">
              <a:buFont typeface="Wingdings" panose="05000000000000000000" pitchFamily="2" charset="2"/>
              <a:buChar char="q"/>
            </a:pPr>
            <a:r>
              <a:rPr lang="en-IN" dirty="0"/>
              <a:t>Pandas</a:t>
            </a:r>
          </a:p>
          <a:p>
            <a:pPr marL="285750" indent="-285750">
              <a:buFont typeface="Wingdings" panose="05000000000000000000" pitchFamily="2" charset="2"/>
              <a:buChar char="q"/>
            </a:pPr>
            <a:r>
              <a:rPr lang="en-IN" dirty="0"/>
              <a:t>Matplotlib</a:t>
            </a:r>
          </a:p>
          <a:p>
            <a:pPr marL="285750" indent="-285750">
              <a:buFont typeface="Wingdings" panose="05000000000000000000" pitchFamily="2" charset="2"/>
              <a:buChar char="q"/>
            </a:pPr>
            <a:r>
              <a:rPr lang="en-IN" dirty="0"/>
              <a:t>Seaborn</a:t>
            </a:r>
          </a:p>
          <a:p>
            <a:pPr marL="285750" indent="-285750">
              <a:buFont typeface="Wingdings" panose="05000000000000000000" pitchFamily="2" charset="2"/>
              <a:buChar char="q"/>
            </a:pPr>
            <a:r>
              <a:rPr lang="en-IN" dirty="0"/>
              <a:t>Statistics</a:t>
            </a:r>
          </a:p>
          <a:p>
            <a:pPr marL="285750" indent="-285750">
              <a:buFont typeface="Wingdings" panose="05000000000000000000" pitchFamily="2" charset="2"/>
              <a:buChar char="q"/>
            </a:pPr>
            <a:r>
              <a:rPr lang="en-IN" dirty="0"/>
              <a:t>ML Libraries</a:t>
            </a:r>
          </a:p>
          <a:p>
            <a:pPr marL="285750" indent="-285750">
              <a:buFont typeface="Wingdings" panose="05000000000000000000" pitchFamily="2" charset="2"/>
              <a:buChar char="q"/>
            </a:pPr>
            <a:r>
              <a:rPr lang="en-IN" dirty="0"/>
              <a:t>Database (SQL)</a:t>
            </a:r>
          </a:p>
          <a:p>
            <a:pPr marL="285750" indent="-285750">
              <a:buFont typeface="Wingdings" panose="05000000000000000000" pitchFamily="2" charset="2"/>
              <a:buChar char="q"/>
            </a:pPr>
            <a:r>
              <a:rPr lang="en-IN" dirty="0"/>
              <a:t>NLP</a:t>
            </a:r>
          </a:p>
          <a:p>
            <a:pPr marL="285750" indent="-285750">
              <a:buFont typeface="Wingdings" panose="05000000000000000000" pitchFamily="2" charset="2"/>
              <a:buChar char="q"/>
            </a:pPr>
            <a:r>
              <a:rPr lang="en-IN" dirty="0"/>
              <a:t>Deployment</a:t>
            </a:r>
          </a:p>
          <a:p>
            <a:pPr marL="285750" indent="-285750">
              <a:buFont typeface="Wingdings" panose="05000000000000000000" pitchFamily="2" charset="2"/>
              <a:buChar char="q"/>
            </a:pPr>
            <a:r>
              <a:rPr lang="en-IN" dirty="0"/>
              <a:t>Git &amp; </a:t>
            </a:r>
            <a:r>
              <a:rPr lang="en-IN" dirty="0" err="1"/>
              <a:t>Github</a:t>
            </a:r>
            <a:endParaRPr lang="en-IN" dirty="0"/>
          </a:p>
        </p:txBody>
      </p:sp>
      <p:pic>
        <p:nvPicPr>
          <p:cNvPr id="2" name="Picture 1">
            <a:extLst>
              <a:ext uri="{FF2B5EF4-FFF2-40B4-BE49-F238E27FC236}">
                <a16:creationId xmlns:a16="http://schemas.microsoft.com/office/drawing/2014/main" id="{1053A61E-D5BA-985D-2B87-8C248C93D2F5}"/>
              </a:ext>
            </a:extLst>
          </p:cNvPr>
          <p:cNvPicPr>
            <a:picLocks noChangeAspect="1"/>
          </p:cNvPicPr>
          <p:nvPr/>
        </p:nvPicPr>
        <p:blipFill>
          <a:blip r:embed="rId2"/>
          <a:stretch>
            <a:fillRect/>
          </a:stretch>
        </p:blipFill>
        <p:spPr>
          <a:xfrm>
            <a:off x="5965731" y="1609164"/>
            <a:ext cx="5191125" cy="4191000"/>
          </a:xfrm>
          <a:prstGeom prst="rect">
            <a:avLst/>
          </a:prstGeom>
        </p:spPr>
      </p:pic>
      <p:sp>
        <p:nvSpPr>
          <p:cNvPr id="3" name="TextBox 2">
            <a:extLst>
              <a:ext uri="{FF2B5EF4-FFF2-40B4-BE49-F238E27FC236}">
                <a16:creationId xmlns:a16="http://schemas.microsoft.com/office/drawing/2014/main" id="{29FD328E-04AD-4548-4A10-A24691610B15}"/>
              </a:ext>
            </a:extLst>
          </p:cNvPr>
          <p:cNvSpPr txBox="1"/>
          <p:nvPr/>
        </p:nvSpPr>
        <p:spPr>
          <a:xfrm>
            <a:off x="376517" y="6266330"/>
            <a:ext cx="2097741" cy="369332"/>
          </a:xfrm>
          <a:prstGeom prst="rect">
            <a:avLst/>
          </a:prstGeom>
          <a:noFill/>
        </p:spPr>
        <p:txBody>
          <a:bodyPr wrap="square" rtlCol="0">
            <a:spAutoFit/>
          </a:bodyPr>
          <a:lstStyle/>
          <a:p>
            <a:r>
              <a:rPr lang="en-IN" dirty="0"/>
              <a:t>www.webbocket.com</a:t>
            </a:r>
          </a:p>
        </p:txBody>
      </p:sp>
    </p:spTree>
    <p:extLst>
      <p:ext uri="{BB962C8B-B14F-4D97-AF65-F5344CB8AC3E}">
        <p14:creationId xmlns:p14="http://schemas.microsoft.com/office/powerpoint/2010/main" val="2029298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AB0CEE-970D-0C4D-29F0-F924732FD45F}"/>
              </a:ext>
            </a:extLst>
          </p:cNvPr>
          <p:cNvSpPr txBox="1"/>
          <p:nvPr/>
        </p:nvSpPr>
        <p:spPr>
          <a:xfrm>
            <a:off x="1497106" y="968189"/>
            <a:ext cx="5065059" cy="369332"/>
          </a:xfrm>
          <a:prstGeom prst="rect">
            <a:avLst/>
          </a:prstGeom>
          <a:noFill/>
        </p:spPr>
        <p:txBody>
          <a:bodyPr wrap="square" rtlCol="0">
            <a:spAutoFit/>
          </a:bodyPr>
          <a:lstStyle/>
          <a:p>
            <a:r>
              <a:rPr lang="en-IN" b="1" dirty="0"/>
              <a:t>Data Structure using Java:-</a:t>
            </a:r>
          </a:p>
        </p:txBody>
      </p:sp>
      <p:sp>
        <p:nvSpPr>
          <p:cNvPr id="5" name="TextBox 4">
            <a:extLst>
              <a:ext uri="{FF2B5EF4-FFF2-40B4-BE49-F238E27FC236}">
                <a16:creationId xmlns:a16="http://schemas.microsoft.com/office/drawing/2014/main" id="{3EA20C86-9405-3F4E-EF8F-62DD3965C6B6}"/>
              </a:ext>
            </a:extLst>
          </p:cNvPr>
          <p:cNvSpPr txBox="1"/>
          <p:nvPr/>
        </p:nvSpPr>
        <p:spPr>
          <a:xfrm>
            <a:off x="1891553" y="1582340"/>
            <a:ext cx="4733365" cy="3693319"/>
          </a:xfrm>
          <a:prstGeom prst="rect">
            <a:avLst/>
          </a:prstGeom>
          <a:noFill/>
        </p:spPr>
        <p:txBody>
          <a:bodyPr wrap="square" rtlCol="0">
            <a:spAutoFit/>
          </a:bodyPr>
          <a:lstStyle/>
          <a:p>
            <a:pPr marL="285750" indent="-285750">
              <a:buFont typeface="Wingdings" panose="05000000000000000000" pitchFamily="2" charset="2"/>
              <a:buChar char="q"/>
            </a:pPr>
            <a:r>
              <a:rPr lang="en-IN" dirty="0"/>
              <a:t>Java Programming Language</a:t>
            </a:r>
          </a:p>
          <a:p>
            <a:pPr marL="285750" indent="-285750">
              <a:buFont typeface="Wingdings" panose="05000000000000000000" pitchFamily="2" charset="2"/>
              <a:buChar char="q"/>
            </a:pPr>
            <a:r>
              <a:rPr lang="en-IN" dirty="0"/>
              <a:t>Array</a:t>
            </a:r>
          </a:p>
          <a:p>
            <a:pPr marL="285750" indent="-285750">
              <a:buFont typeface="Wingdings" panose="05000000000000000000" pitchFamily="2" charset="2"/>
              <a:buChar char="q"/>
            </a:pPr>
            <a:r>
              <a:rPr lang="en-IN" dirty="0"/>
              <a:t>Linked list</a:t>
            </a:r>
          </a:p>
          <a:p>
            <a:pPr marL="285750" indent="-285750">
              <a:buFont typeface="Wingdings" panose="05000000000000000000" pitchFamily="2" charset="2"/>
              <a:buChar char="q"/>
            </a:pPr>
            <a:r>
              <a:rPr lang="en-IN" dirty="0"/>
              <a:t>Graph</a:t>
            </a:r>
          </a:p>
          <a:p>
            <a:pPr marL="285750" indent="-285750">
              <a:buFont typeface="Wingdings" panose="05000000000000000000" pitchFamily="2" charset="2"/>
              <a:buChar char="q"/>
            </a:pPr>
            <a:r>
              <a:rPr lang="en-IN" dirty="0"/>
              <a:t>Queue</a:t>
            </a:r>
          </a:p>
          <a:p>
            <a:pPr marL="285750" indent="-285750">
              <a:buFont typeface="Wingdings" panose="05000000000000000000" pitchFamily="2" charset="2"/>
              <a:buChar char="q"/>
            </a:pPr>
            <a:r>
              <a:rPr lang="en-IN" dirty="0"/>
              <a:t>Stack</a:t>
            </a:r>
          </a:p>
          <a:p>
            <a:pPr marL="285750" indent="-285750">
              <a:buFont typeface="Wingdings" panose="05000000000000000000" pitchFamily="2" charset="2"/>
              <a:buChar char="q"/>
            </a:pPr>
            <a:r>
              <a:rPr lang="en-IN" dirty="0"/>
              <a:t>Tree</a:t>
            </a:r>
          </a:p>
          <a:p>
            <a:pPr marL="285750" indent="-285750">
              <a:buFont typeface="Wingdings" panose="05000000000000000000" pitchFamily="2" charset="2"/>
              <a:buChar char="q"/>
            </a:pPr>
            <a:r>
              <a:rPr lang="en-IN" dirty="0"/>
              <a:t>Sorting Algo</a:t>
            </a:r>
          </a:p>
          <a:p>
            <a:pPr marL="285750" indent="-285750">
              <a:buFont typeface="Wingdings" panose="05000000000000000000" pitchFamily="2" charset="2"/>
              <a:buChar char="q"/>
            </a:pPr>
            <a:r>
              <a:rPr lang="en-IN" dirty="0"/>
              <a:t>Searching Algo</a:t>
            </a:r>
          </a:p>
          <a:p>
            <a:pPr marL="285750" indent="-285750">
              <a:buFont typeface="Wingdings" panose="05000000000000000000" pitchFamily="2" charset="2"/>
              <a:buChar char="q"/>
            </a:pPr>
            <a:r>
              <a:rPr lang="en-IN" dirty="0"/>
              <a:t>Hash Table</a:t>
            </a:r>
          </a:p>
          <a:p>
            <a:pPr marL="285750" indent="-285750">
              <a:buFont typeface="Wingdings" panose="05000000000000000000" pitchFamily="2" charset="2"/>
              <a:buChar char="q"/>
            </a:pPr>
            <a:r>
              <a:rPr lang="en-IN" dirty="0"/>
              <a:t>Heap</a:t>
            </a:r>
          </a:p>
          <a:p>
            <a:pPr marL="285750" indent="-285750">
              <a:buFont typeface="Wingdings" panose="05000000000000000000" pitchFamily="2" charset="2"/>
              <a:buChar char="q"/>
            </a:pPr>
            <a:r>
              <a:rPr lang="en-IN" dirty="0"/>
              <a:t>Matrix</a:t>
            </a:r>
          </a:p>
          <a:p>
            <a:pPr marL="285750" indent="-285750">
              <a:buFont typeface="Wingdings" panose="05000000000000000000" pitchFamily="2" charset="2"/>
              <a:buChar char="q"/>
            </a:pPr>
            <a:r>
              <a:rPr lang="en-IN" dirty="0"/>
              <a:t>Dynamic Programming (DP)</a:t>
            </a:r>
          </a:p>
        </p:txBody>
      </p:sp>
      <p:pic>
        <p:nvPicPr>
          <p:cNvPr id="2" name="Picture 1">
            <a:extLst>
              <a:ext uri="{FF2B5EF4-FFF2-40B4-BE49-F238E27FC236}">
                <a16:creationId xmlns:a16="http://schemas.microsoft.com/office/drawing/2014/main" id="{B2CF0199-56C0-9B1C-B88F-5F593A64FE1B}"/>
              </a:ext>
            </a:extLst>
          </p:cNvPr>
          <p:cNvPicPr>
            <a:picLocks noChangeAspect="1"/>
          </p:cNvPicPr>
          <p:nvPr/>
        </p:nvPicPr>
        <p:blipFill>
          <a:blip r:embed="rId2"/>
          <a:stretch>
            <a:fillRect/>
          </a:stretch>
        </p:blipFill>
        <p:spPr>
          <a:xfrm>
            <a:off x="5230262" y="2015279"/>
            <a:ext cx="7419615" cy="3505199"/>
          </a:xfrm>
          <a:prstGeom prst="rect">
            <a:avLst/>
          </a:prstGeom>
        </p:spPr>
      </p:pic>
      <p:sp>
        <p:nvSpPr>
          <p:cNvPr id="3" name="TextBox 2">
            <a:extLst>
              <a:ext uri="{FF2B5EF4-FFF2-40B4-BE49-F238E27FC236}">
                <a16:creationId xmlns:a16="http://schemas.microsoft.com/office/drawing/2014/main" id="{F7AA3AA0-F795-6276-F229-B97507DDA085}"/>
              </a:ext>
            </a:extLst>
          </p:cNvPr>
          <p:cNvSpPr txBox="1"/>
          <p:nvPr/>
        </p:nvSpPr>
        <p:spPr>
          <a:xfrm>
            <a:off x="376517" y="6266330"/>
            <a:ext cx="2097741" cy="369332"/>
          </a:xfrm>
          <a:prstGeom prst="rect">
            <a:avLst/>
          </a:prstGeom>
          <a:noFill/>
        </p:spPr>
        <p:txBody>
          <a:bodyPr wrap="square" rtlCol="0">
            <a:spAutoFit/>
          </a:bodyPr>
          <a:lstStyle/>
          <a:p>
            <a:r>
              <a:rPr lang="en-IN" dirty="0"/>
              <a:t>www.webbocket.com</a:t>
            </a:r>
          </a:p>
        </p:txBody>
      </p:sp>
    </p:spTree>
    <p:extLst>
      <p:ext uri="{BB962C8B-B14F-4D97-AF65-F5344CB8AC3E}">
        <p14:creationId xmlns:p14="http://schemas.microsoft.com/office/powerpoint/2010/main" val="3532614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520</TotalTime>
  <Words>540</Words>
  <Application>Microsoft Office PowerPoint</Application>
  <PresentationFormat>Widescreen</PresentationFormat>
  <Paragraphs>116</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Algerian</vt:lpstr>
      <vt:lpstr>-apple-system</vt:lpstr>
      <vt:lpstr>Arial</vt:lpstr>
      <vt:lpstr>Baskerville Old Face</vt:lpstr>
      <vt:lpstr>Tw Cen MT</vt:lpstr>
      <vt:lpstr>Wingdings</vt:lpstr>
      <vt:lpstr>Droplet</vt:lpstr>
      <vt:lpstr>Web_bocket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Web_bocket</dc:title>
  <dc:creator>Ramesh Mohaptra</dc:creator>
  <cp:lastModifiedBy>Ramesh chandra Mohapatra</cp:lastModifiedBy>
  <cp:revision>16</cp:revision>
  <dcterms:created xsi:type="dcterms:W3CDTF">2023-05-12T01:24:57Z</dcterms:created>
  <dcterms:modified xsi:type="dcterms:W3CDTF">2023-10-10T08:44:45Z</dcterms:modified>
</cp:coreProperties>
</file>