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58" r:id="rId5"/>
    <p:sldId id="259" r:id="rId6"/>
    <p:sldId id="268" r:id="rId7"/>
    <p:sldId id="269" r:id="rId8"/>
    <p:sldId id="270" r:id="rId9"/>
    <p:sldId id="261" r:id="rId10"/>
    <p:sldId id="262" r:id="rId11"/>
    <p:sldId id="263" r:id="rId12"/>
    <p:sldId id="267" r:id="rId13"/>
    <p:sldId id="265" r:id="rId14"/>
  </p:sldIdLst>
  <p:sldSz cx="18288000" cy="10287000"/>
  <p:notesSz cx="6858000" cy="9144000"/>
  <p:embeddedFontLst>
    <p:embeddedFont>
      <p:font typeface="Open Sans" panose="020B0606030504020204" pitchFamily="34" charset="0"/>
      <p:regular r:id="rId15"/>
      <p:bold r:id="rId16"/>
      <p:italic r:id="rId17"/>
      <p:boldItalic r:id="rId18"/>
    </p:embeddedFont>
    <p:embeddedFont>
      <p:font typeface="Open Sans Bold" panose="020B0806030504020204" charset="0"/>
      <p:regular r:id="rId19"/>
    </p:embeddedFont>
    <p:embeddedFont>
      <p:font typeface="Open Sans Light Bold" panose="020B0604020202020204" charset="0"/>
      <p:regular r:id="rId20"/>
    </p:embeddedFont>
    <p:embeddedFont>
      <p:font typeface="Open Sauce" panose="020B0604020202020204" charset="0"/>
      <p:regular r:id="rId21"/>
    </p:embeddedFont>
    <p:embeddedFont>
      <p:font typeface="Open Sauce Bold" panose="020B0604020202020204" charset="0"/>
      <p:regular r:id="rId22"/>
    </p:embeddedFont>
    <p:embeddedFont>
      <p:font typeface="Open Sauce SemiBold Bold" panose="020B0604020202020204" charset="0"/>
      <p:regular r:id="rId23"/>
    </p:embeddedFont>
    <p:embeddedFont>
      <p:font typeface="Poppins Bold" panose="00000800000000000000" charset="0"/>
      <p:regular r:id="rId24"/>
    </p:embeddedFont>
    <p:embeddedFont>
      <p:font typeface="Poppins ExtraBold" panose="00000900000000000000" pitchFamily="2" charset="0"/>
      <p:regular r:id="rId25"/>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6.svg"/><Relationship Id="rId7" Type="http://schemas.openxmlformats.org/officeDocument/2006/relationships/image" Target="../media/image8.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5.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7.png"/><Relationship Id="rId5" Type="http://schemas.openxmlformats.org/officeDocument/2006/relationships/image" Target="../media/image3.sv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sv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sv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8.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3.sv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8.png"/><Relationship Id="rId10" Type="http://schemas.openxmlformats.org/officeDocument/2006/relationships/image" Target="../media/image58.sv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2.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logic-square.com" TargetMode="Externa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hyperlink" Target="https://logic-square.com/wp-content/uploads/2023/01/167384594119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sv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18527" y="-1745836"/>
            <a:ext cx="6304087" cy="6304087"/>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26409" y="5210823"/>
            <a:ext cx="2284867" cy="2284867"/>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521350" y="7613857"/>
            <a:ext cx="951933" cy="951933"/>
          </a:xfrm>
          <a:prstGeom prst="rect">
            <a:avLst/>
          </a:prstGeom>
        </p:spPr>
      </p:pic>
      <p:pic>
        <p:nvPicPr>
          <p:cNvPr id="6" name="Picture 6"/>
          <p:cNvPicPr>
            <a:picLocks noChangeAspect="1"/>
          </p:cNvPicPr>
          <p:nvPr/>
        </p:nvPicPr>
        <p:blipFill>
          <a:blip r:embed="rId5"/>
          <a:srcRect/>
          <a:stretch>
            <a:fillRect/>
          </a:stretch>
        </p:blipFill>
        <p:spPr>
          <a:xfrm>
            <a:off x="595612" y="423788"/>
            <a:ext cx="1419051" cy="982420"/>
          </a:xfrm>
          <a:prstGeom prst="rect">
            <a:avLst/>
          </a:prstGeom>
        </p:spPr>
      </p:pic>
      <p:sp>
        <p:nvSpPr>
          <p:cNvPr id="7" name="TextBox 7"/>
          <p:cNvSpPr txBox="1"/>
          <p:nvPr/>
        </p:nvSpPr>
        <p:spPr>
          <a:xfrm>
            <a:off x="1450793" y="3006745"/>
            <a:ext cx="13075617" cy="3894811"/>
          </a:xfrm>
          <a:prstGeom prst="rect">
            <a:avLst/>
          </a:prstGeom>
        </p:spPr>
        <p:txBody>
          <a:bodyPr lIns="0" tIns="0" rIns="0" bIns="0" rtlCol="0" anchor="t">
            <a:spAutoFit/>
          </a:bodyPr>
          <a:lstStyle/>
          <a:p>
            <a:pPr>
              <a:lnSpc>
                <a:spcPts val="15275"/>
              </a:lnSpc>
              <a:spcBef>
                <a:spcPct val="0"/>
              </a:spcBef>
            </a:pPr>
            <a:r>
              <a:rPr lang="en-US" sz="10910">
                <a:solidFill>
                  <a:srgbClr val="FFFFFF"/>
                </a:solidFill>
                <a:latin typeface="Poppins ExtraBold"/>
              </a:rPr>
              <a:t>Logic Square Technologies</a:t>
            </a:r>
          </a:p>
        </p:txBody>
      </p:sp>
      <p:sp>
        <p:nvSpPr>
          <p:cNvPr id="8" name="TextBox 8"/>
          <p:cNvSpPr txBox="1"/>
          <p:nvPr/>
        </p:nvSpPr>
        <p:spPr>
          <a:xfrm>
            <a:off x="1450793" y="7030869"/>
            <a:ext cx="8507318" cy="464821"/>
          </a:xfrm>
          <a:prstGeom prst="rect">
            <a:avLst/>
          </a:prstGeom>
        </p:spPr>
        <p:txBody>
          <a:bodyPr lIns="0" tIns="0" rIns="0" bIns="0" rtlCol="0" anchor="t">
            <a:spAutoFit/>
          </a:bodyPr>
          <a:lstStyle/>
          <a:p>
            <a:pPr algn="just">
              <a:lnSpc>
                <a:spcPts val="3779"/>
              </a:lnSpc>
              <a:spcBef>
                <a:spcPct val="0"/>
              </a:spcBef>
            </a:pPr>
            <a:r>
              <a:rPr lang="en-US" sz="2699" spc="116">
                <a:solidFill>
                  <a:srgbClr val="FFFFFF"/>
                </a:solidFill>
                <a:latin typeface="Open Sans Bold"/>
              </a:rPr>
              <a:t>BUILD | GROW | SUCCEED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5735" y="1178928"/>
            <a:ext cx="192115" cy="2457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3487" y="-3546614"/>
            <a:ext cx="9942540" cy="9942540"/>
          </a:xfrm>
          <a:prstGeom prst="rect">
            <a:avLst/>
          </a:prstGeom>
        </p:spPr>
      </p:pic>
      <p:grpSp>
        <p:nvGrpSpPr>
          <p:cNvPr id="4" name="Group 4"/>
          <p:cNvGrpSpPr>
            <a:grpSpLocks noChangeAspect="1"/>
          </p:cNvGrpSpPr>
          <p:nvPr/>
        </p:nvGrpSpPr>
        <p:grpSpPr>
          <a:xfrm>
            <a:off x="13024867" y="2262782"/>
            <a:ext cx="4790764" cy="6843949"/>
            <a:chOff x="0" y="0"/>
            <a:chExt cx="4445000" cy="6350000"/>
          </a:xfrm>
        </p:grpSpPr>
        <p:sp>
          <p:nvSpPr>
            <p:cNvPr id="5" name="Freeform 5"/>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6"/>
              <a:stretch>
                <a:fillRect l="-70219" r="-44066"/>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2319" y="8154797"/>
            <a:ext cx="951933" cy="95193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86474" y="7511024"/>
            <a:ext cx="951933" cy="951933"/>
          </a:xfrm>
          <a:prstGeom prst="rect">
            <a:avLst/>
          </a:prstGeom>
        </p:spPr>
      </p:pic>
      <p:pic>
        <p:nvPicPr>
          <p:cNvPr id="8" name="Picture 8"/>
          <p:cNvPicPr>
            <a:picLocks noChangeAspect="1"/>
          </p:cNvPicPr>
          <p:nvPr/>
        </p:nvPicPr>
        <p:blipFill>
          <a:blip r:embed="rId7"/>
          <a:srcRect/>
          <a:stretch>
            <a:fillRect/>
          </a:stretch>
        </p:blipFill>
        <p:spPr>
          <a:xfrm>
            <a:off x="506419" y="333509"/>
            <a:ext cx="1398632" cy="96828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1792" y="5162818"/>
            <a:ext cx="2097458" cy="2097458"/>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60283" y="5162818"/>
            <a:ext cx="2097458" cy="209745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18774" y="5162818"/>
            <a:ext cx="2097458" cy="209745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78232" y="5162818"/>
            <a:ext cx="2097458" cy="209745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1792" y="7761772"/>
            <a:ext cx="2097458" cy="209745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60283" y="7761772"/>
            <a:ext cx="2097458" cy="209745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18774" y="7755263"/>
            <a:ext cx="2097458" cy="209745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78232" y="7755263"/>
            <a:ext cx="2097458" cy="2097458"/>
          </a:xfrm>
          <a:prstGeom prst="rect">
            <a:avLst/>
          </a:prstGeom>
        </p:spPr>
      </p:pic>
      <p:pic>
        <p:nvPicPr>
          <p:cNvPr id="17" name="Picture 17"/>
          <p:cNvPicPr>
            <a:picLocks noChangeAspect="1"/>
          </p:cNvPicPr>
          <p:nvPr/>
        </p:nvPicPr>
        <p:blipFill>
          <a:blip r:embed="rId10"/>
          <a:srcRect/>
          <a:stretch>
            <a:fillRect/>
          </a:stretch>
        </p:blipFill>
        <p:spPr>
          <a:xfrm>
            <a:off x="1301792" y="5253856"/>
            <a:ext cx="2006421" cy="2006421"/>
          </a:xfrm>
          <a:prstGeom prst="rect">
            <a:avLst/>
          </a:prstGeom>
        </p:spPr>
      </p:pic>
      <p:pic>
        <p:nvPicPr>
          <p:cNvPr id="18" name="Picture 18"/>
          <p:cNvPicPr>
            <a:picLocks noChangeAspect="1"/>
          </p:cNvPicPr>
          <p:nvPr/>
        </p:nvPicPr>
        <p:blipFill>
          <a:blip r:embed="rId11"/>
          <a:srcRect/>
          <a:stretch>
            <a:fillRect/>
          </a:stretch>
        </p:blipFill>
        <p:spPr>
          <a:xfrm>
            <a:off x="4259765" y="5712314"/>
            <a:ext cx="1898494" cy="998467"/>
          </a:xfrm>
          <a:prstGeom prst="rect">
            <a:avLst/>
          </a:prstGeom>
        </p:spPr>
      </p:pic>
      <p:pic>
        <p:nvPicPr>
          <p:cNvPr id="19" name="Picture 19"/>
          <p:cNvPicPr>
            <a:picLocks noChangeAspect="1"/>
          </p:cNvPicPr>
          <p:nvPr/>
        </p:nvPicPr>
        <p:blipFill>
          <a:blip r:embed="rId12"/>
          <a:srcRect/>
          <a:stretch>
            <a:fillRect/>
          </a:stretch>
        </p:blipFill>
        <p:spPr>
          <a:xfrm>
            <a:off x="1660986" y="8166485"/>
            <a:ext cx="1288033" cy="1288033"/>
          </a:xfrm>
          <a:prstGeom prst="rect">
            <a:avLst/>
          </a:prstGeom>
        </p:spPr>
      </p:pic>
      <p:pic>
        <p:nvPicPr>
          <p:cNvPr id="20" name="Picture 20"/>
          <p:cNvPicPr>
            <a:picLocks noChangeAspect="1"/>
          </p:cNvPicPr>
          <p:nvPr/>
        </p:nvPicPr>
        <p:blipFill>
          <a:blip r:embed="rId13"/>
          <a:srcRect/>
          <a:stretch>
            <a:fillRect/>
          </a:stretch>
        </p:blipFill>
        <p:spPr>
          <a:xfrm>
            <a:off x="4544485" y="8046482"/>
            <a:ext cx="1329055" cy="1515020"/>
          </a:xfrm>
          <a:prstGeom prst="rect">
            <a:avLst/>
          </a:prstGeom>
        </p:spPr>
      </p:pic>
      <p:pic>
        <p:nvPicPr>
          <p:cNvPr id="21" name="Picture 21"/>
          <p:cNvPicPr>
            <a:picLocks noChangeAspect="1"/>
          </p:cNvPicPr>
          <p:nvPr/>
        </p:nvPicPr>
        <p:blipFill>
          <a:blip r:embed="rId14"/>
          <a:srcRect/>
          <a:stretch>
            <a:fillRect/>
          </a:stretch>
        </p:blipFill>
        <p:spPr>
          <a:xfrm>
            <a:off x="7300377" y="8060251"/>
            <a:ext cx="1534253" cy="1534253"/>
          </a:xfrm>
          <a:prstGeom prst="rect">
            <a:avLst/>
          </a:prstGeom>
        </p:spPr>
      </p:pic>
      <p:pic>
        <p:nvPicPr>
          <p:cNvPr id="22" name="Picture 22"/>
          <p:cNvPicPr>
            <a:picLocks noChangeAspect="1"/>
          </p:cNvPicPr>
          <p:nvPr/>
        </p:nvPicPr>
        <p:blipFill>
          <a:blip r:embed="rId15"/>
          <a:srcRect/>
          <a:stretch>
            <a:fillRect/>
          </a:stretch>
        </p:blipFill>
        <p:spPr>
          <a:xfrm>
            <a:off x="7018774" y="5241357"/>
            <a:ext cx="2077016" cy="2077016"/>
          </a:xfrm>
          <a:prstGeom prst="rect">
            <a:avLst/>
          </a:prstGeom>
        </p:spPr>
      </p:pic>
      <p:pic>
        <p:nvPicPr>
          <p:cNvPr id="23" name="Picture 23"/>
          <p:cNvPicPr>
            <a:picLocks noChangeAspect="1"/>
          </p:cNvPicPr>
          <p:nvPr/>
        </p:nvPicPr>
        <p:blipFill>
          <a:blip r:embed="rId16"/>
          <a:srcRect/>
          <a:stretch>
            <a:fillRect/>
          </a:stretch>
        </p:blipFill>
        <p:spPr>
          <a:xfrm>
            <a:off x="10347531" y="5643423"/>
            <a:ext cx="1189185" cy="1189185"/>
          </a:xfrm>
          <a:prstGeom prst="rect">
            <a:avLst/>
          </a:prstGeom>
        </p:spPr>
      </p:pic>
      <p:pic>
        <p:nvPicPr>
          <p:cNvPr id="24" name="Picture 24"/>
          <p:cNvPicPr>
            <a:picLocks noChangeAspect="1"/>
          </p:cNvPicPr>
          <p:nvPr/>
        </p:nvPicPr>
        <p:blipFill>
          <a:blip r:embed="rId17"/>
          <a:srcRect/>
          <a:stretch>
            <a:fillRect/>
          </a:stretch>
        </p:blipFill>
        <p:spPr>
          <a:xfrm>
            <a:off x="9948331" y="7745738"/>
            <a:ext cx="1925094" cy="2005306"/>
          </a:xfrm>
          <a:prstGeom prst="rect">
            <a:avLst/>
          </a:prstGeom>
        </p:spPr>
      </p:pic>
      <p:sp>
        <p:nvSpPr>
          <p:cNvPr id="25" name="TextBox 25"/>
          <p:cNvSpPr txBox="1"/>
          <p:nvPr/>
        </p:nvSpPr>
        <p:spPr>
          <a:xfrm>
            <a:off x="1205735" y="1660587"/>
            <a:ext cx="8823039" cy="1323975"/>
          </a:xfrm>
          <a:prstGeom prst="rect">
            <a:avLst/>
          </a:prstGeom>
        </p:spPr>
        <p:txBody>
          <a:bodyPr lIns="0" tIns="0" rIns="0" bIns="0" rtlCol="0" anchor="t">
            <a:spAutoFit/>
          </a:bodyPr>
          <a:lstStyle/>
          <a:p>
            <a:pPr>
              <a:lnSpc>
                <a:spcPts val="9839"/>
              </a:lnSpc>
            </a:pPr>
            <a:r>
              <a:rPr lang="en-US" sz="8199">
                <a:solidFill>
                  <a:srgbClr val="171616"/>
                </a:solidFill>
                <a:latin typeface="Poppins Bold"/>
              </a:rPr>
              <a:t>Our Clients</a:t>
            </a:r>
          </a:p>
        </p:txBody>
      </p:sp>
      <p:sp>
        <p:nvSpPr>
          <p:cNvPr id="26" name="TextBox 26"/>
          <p:cNvSpPr txBox="1"/>
          <p:nvPr/>
        </p:nvSpPr>
        <p:spPr>
          <a:xfrm>
            <a:off x="1301792" y="3083429"/>
            <a:ext cx="9896549" cy="1397000"/>
          </a:xfrm>
          <a:prstGeom prst="rect">
            <a:avLst/>
          </a:prstGeom>
        </p:spPr>
        <p:txBody>
          <a:bodyPr lIns="0" tIns="0" rIns="0" bIns="0" rtlCol="0" anchor="t">
            <a:spAutoFit/>
          </a:bodyPr>
          <a:lstStyle/>
          <a:p>
            <a:pPr>
              <a:lnSpc>
                <a:spcPts val="2799"/>
              </a:lnSpc>
              <a:spcBef>
                <a:spcPct val="0"/>
              </a:spcBef>
            </a:pPr>
            <a:r>
              <a:rPr lang="en-US" sz="1999">
                <a:solidFill>
                  <a:srgbClr val="171616"/>
                </a:solidFill>
                <a:latin typeface="Open Sauce"/>
              </a:rPr>
              <a:t>Our client list speaks for itself, each of them has established their names in their respective fields and we have been honored with the opportunity to serve them. We look forward to adding more names to this list and building new relationships.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46309" y="6106256"/>
            <a:ext cx="6304087" cy="6304087"/>
          </a:xfrm>
          <a:prstGeom prst="rect">
            <a:avLst/>
          </a:prstGeom>
        </p:spPr>
      </p:pic>
      <p:grpSp>
        <p:nvGrpSpPr>
          <p:cNvPr id="3" name="Group 3"/>
          <p:cNvGrpSpPr>
            <a:grpSpLocks noChangeAspect="1"/>
          </p:cNvGrpSpPr>
          <p:nvPr/>
        </p:nvGrpSpPr>
        <p:grpSpPr>
          <a:xfrm>
            <a:off x="1153471" y="3647052"/>
            <a:ext cx="5135302" cy="5135282"/>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id="5" name="Group 5"/>
          <p:cNvGrpSpPr>
            <a:grpSpLocks noChangeAspect="1"/>
          </p:cNvGrpSpPr>
          <p:nvPr/>
        </p:nvGrpSpPr>
        <p:grpSpPr>
          <a:xfrm>
            <a:off x="667123" y="3133222"/>
            <a:ext cx="5735950" cy="5735927"/>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a:stretch>
            </a:blip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77861" y="2823638"/>
            <a:ext cx="951933" cy="9519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45009" y="3647052"/>
            <a:ext cx="1564390" cy="1564390"/>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7423" y="6385048"/>
            <a:ext cx="1564390" cy="1564390"/>
          </a:xfrm>
          <a:prstGeom prst="rect">
            <a:avLst/>
          </a:prstGeom>
        </p:spPr>
      </p:pic>
      <p:pic>
        <p:nvPicPr>
          <p:cNvPr id="10" name="Picture 10"/>
          <p:cNvPicPr>
            <a:picLocks noChangeAspect="1"/>
          </p:cNvPicPr>
          <p:nvPr/>
        </p:nvPicPr>
        <p:blipFill>
          <a:blip r:embed="rId7"/>
          <a:srcRect l="6837" r="6837"/>
          <a:stretch>
            <a:fillRect/>
          </a:stretch>
        </p:blipFill>
        <p:spPr>
          <a:xfrm>
            <a:off x="7109664" y="6543379"/>
            <a:ext cx="1124737" cy="1302898"/>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03222" y="3647052"/>
            <a:ext cx="1564390" cy="156439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03222" y="6412633"/>
            <a:ext cx="1564390" cy="1564390"/>
          </a:xfrm>
          <a:prstGeom prst="rect">
            <a:avLst/>
          </a:prstGeom>
        </p:spPr>
      </p:pic>
      <p:pic>
        <p:nvPicPr>
          <p:cNvPr id="13" name="Picture 13"/>
          <p:cNvPicPr>
            <a:picLocks noChangeAspect="1"/>
          </p:cNvPicPr>
          <p:nvPr/>
        </p:nvPicPr>
        <p:blipFill>
          <a:blip r:embed="rId8"/>
          <a:srcRect/>
          <a:stretch>
            <a:fillRect/>
          </a:stretch>
        </p:blipFill>
        <p:spPr>
          <a:xfrm>
            <a:off x="12201453" y="3775572"/>
            <a:ext cx="1367928" cy="1367928"/>
          </a:xfrm>
          <a:prstGeom prst="rect">
            <a:avLst/>
          </a:prstGeom>
        </p:spPr>
      </p:pic>
      <p:pic>
        <p:nvPicPr>
          <p:cNvPr id="14" name="Picture 14"/>
          <p:cNvPicPr>
            <a:picLocks noChangeAspect="1"/>
          </p:cNvPicPr>
          <p:nvPr/>
        </p:nvPicPr>
        <p:blipFill>
          <a:blip r:embed="rId9"/>
          <a:srcRect/>
          <a:stretch>
            <a:fillRect/>
          </a:stretch>
        </p:blipFill>
        <p:spPr>
          <a:xfrm>
            <a:off x="7124814" y="3945657"/>
            <a:ext cx="1204780" cy="908291"/>
          </a:xfrm>
          <a:prstGeom prst="rect">
            <a:avLst/>
          </a:prstGeom>
        </p:spPr>
      </p:pic>
      <p:pic>
        <p:nvPicPr>
          <p:cNvPr id="15" name="Picture 15"/>
          <p:cNvPicPr>
            <a:picLocks noChangeAspect="1"/>
          </p:cNvPicPr>
          <p:nvPr/>
        </p:nvPicPr>
        <p:blipFill>
          <a:blip r:embed="rId7"/>
          <a:srcRect/>
          <a:stretch>
            <a:fillRect/>
          </a:stretch>
        </p:blipFill>
        <p:spPr>
          <a:xfrm>
            <a:off x="8492551" y="4492051"/>
            <a:ext cx="1302898" cy="1302898"/>
          </a:xfrm>
          <a:prstGeom prst="rect">
            <a:avLst/>
          </a:prstGeom>
        </p:spPr>
      </p:pic>
      <p:pic>
        <p:nvPicPr>
          <p:cNvPr id="16" name="Picture 16"/>
          <p:cNvPicPr>
            <a:picLocks noChangeAspect="1"/>
          </p:cNvPicPr>
          <p:nvPr/>
        </p:nvPicPr>
        <p:blipFill>
          <a:blip r:embed="rId10"/>
          <a:srcRect/>
          <a:stretch>
            <a:fillRect/>
          </a:stretch>
        </p:blipFill>
        <p:spPr>
          <a:xfrm>
            <a:off x="12283540" y="6592951"/>
            <a:ext cx="1203754" cy="1203754"/>
          </a:xfrm>
          <a:prstGeom prst="rect">
            <a:avLst/>
          </a:prstGeom>
        </p:spPr>
      </p:pic>
      <p:sp>
        <p:nvSpPr>
          <p:cNvPr id="17" name="TextBox 17"/>
          <p:cNvSpPr txBox="1"/>
          <p:nvPr/>
        </p:nvSpPr>
        <p:spPr>
          <a:xfrm>
            <a:off x="7033368" y="1342002"/>
            <a:ext cx="10139708" cy="904875"/>
          </a:xfrm>
          <a:prstGeom prst="rect">
            <a:avLst/>
          </a:prstGeom>
        </p:spPr>
        <p:txBody>
          <a:bodyPr lIns="0" tIns="0" rIns="0" bIns="0" rtlCol="0" anchor="t">
            <a:spAutoFit/>
          </a:bodyPr>
          <a:lstStyle/>
          <a:p>
            <a:pPr>
              <a:lnSpc>
                <a:spcPts val="6720"/>
              </a:lnSpc>
            </a:pPr>
            <a:r>
              <a:rPr lang="en-US" sz="5600">
                <a:solidFill>
                  <a:srgbClr val="171616"/>
                </a:solidFill>
                <a:latin typeface="Poppins Bold"/>
              </a:rPr>
              <a:t>We're Proud Of Our Journey</a:t>
            </a:r>
          </a:p>
        </p:txBody>
      </p:sp>
      <p:sp>
        <p:nvSpPr>
          <p:cNvPr id="18" name="TextBox 18"/>
          <p:cNvSpPr txBox="1"/>
          <p:nvPr/>
        </p:nvSpPr>
        <p:spPr>
          <a:xfrm>
            <a:off x="8859053" y="3850407"/>
            <a:ext cx="2710769" cy="1136651"/>
          </a:xfrm>
          <a:prstGeom prst="rect">
            <a:avLst/>
          </a:prstGeom>
        </p:spPr>
        <p:txBody>
          <a:bodyPr lIns="0" tIns="0" rIns="0" bIns="0" rtlCol="0" anchor="t">
            <a:spAutoFit/>
          </a:bodyPr>
          <a:lstStyle/>
          <a:p>
            <a:pPr>
              <a:lnSpc>
                <a:spcPts val="5599"/>
              </a:lnSpc>
            </a:pPr>
            <a:r>
              <a:rPr lang="en-US" sz="3999">
                <a:solidFill>
                  <a:srgbClr val="000000"/>
                </a:solidFill>
                <a:latin typeface="Open Sauce Bold"/>
              </a:rPr>
              <a:t>100+</a:t>
            </a:r>
          </a:p>
          <a:p>
            <a:pPr>
              <a:lnSpc>
                <a:spcPts val="3499"/>
              </a:lnSpc>
              <a:spcBef>
                <a:spcPct val="0"/>
              </a:spcBef>
            </a:pPr>
            <a:r>
              <a:rPr lang="en-US" sz="2499">
                <a:solidFill>
                  <a:srgbClr val="000000"/>
                </a:solidFill>
                <a:latin typeface="Open Sauce Bold"/>
              </a:rPr>
              <a:t>Team Members</a:t>
            </a:r>
          </a:p>
        </p:txBody>
      </p:sp>
      <p:sp>
        <p:nvSpPr>
          <p:cNvPr id="19" name="TextBox 19"/>
          <p:cNvSpPr txBox="1"/>
          <p:nvPr/>
        </p:nvSpPr>
        <p:spPr>
          <a:xfrm>
            <a:off x="14020037" y="3850407"/>
            <a:ext cx="2710769" cy="1136651"/>
          </a:xfrm>
          <a:prstGeom prst="rect">
            <a:avLst/>
          </a:prstGeom>
        </p:spPr>
        <p:txBody>
          <a:bodyPr lIns="0" tIns="0" rIns="0" bIns="0" rtlCol="0" anchor="t">
            <a:spAutoFit/>
          </a:bodyPr>
          <a:lstStyle/>
          <a:p>
            <a:pPr>
              <a:lnSpc>
                <a:spcPts val="5599"/>
              </a:lnSpc>
            </a:pPr>
            <a:r>
              <a:rPr lang="en-US" sz="3999">
                <a:solidFill>
                  <a:srgbClr val="000000"/>
                </a:solidFill>
                <a:latin typeface="Open Sauce Bold"/>
              </a:rPr>
              <a:t>98%</a:t>
            </a:r>
          </a:p>
          <a:p>
            <a:pPr>
              <a:lnSpc>
                <a:spcPts val="3499"/>
              </a:lnSpc>
              <a:spcBef>
                <a:spcPct val="0"/>
              </a:spcBef>
            </a:pPr>
            <a:r>
              <a:rPr lang="en-US" sz="2499">
                <a:solidFill>
                  <a:srgbClr val="000000"/>
                </a:solidFill>
                <a:latin typeface="Open Sauce Bold"/>
              </a:rPr>
              <a:t>Success Rate</a:t>
            </a:r>
          </a:p>
        </p:txBody>
      </p:sp>
      <p:sp>
        <p:nvSpPr>
          <p:cNvPr id="20" name="TextBox 20"/>
          <p:cNvSpPr txBox="1"/>
          <p:nvPr/>
        </p:nvSpPr>
        <p:spPr>
          <a:xfrm>
            <a:off x="8846646" y="6588403"/>
            <a:ext cx="2966673" cy="1136651"/>
          </a:xfrm>
          <a:prstGeom prst="rect">
            <a:avLst/>
          </a:prstGeom>
        </p:spPr>
        <p:txBody>
          <a:bodyPr lIns="0" tIns="0" rIns="0" bIns="0" rtlCol="0" anchor="t">
            <a:spAutoFit/>
          </a:bodyPr>
          <a:lstStyle/>
          <a:p>
            <a:pPr>
              <a:lnSpc>
                <a:spcPts val="5599"/>
              </a:lnSpc>
            </a:pPr>
            <a:r>
              <a:rPr lang="en-US" sz="3999">
                <a:solidFill>
                  <a:srgbClr val="000000"/>
                </a:solidFill>
                <a:latin typeface="Open Sauce Bold"/>
              </a:rPr>
              <a:t>200+</a:t>
            </a:r>
          </a:p>
          <a:p>
            <a:pPr>
              <a:lnSpc>
                <a:spcPts val="3499"/>
              </a:lnSpc>
              <a:spcBef>
                <a:spcPct val="0"/>
              </a:spcBef>
            </a:pPr>
            <a:r>
              <a:rPr lang="en-US" sz="2499">
                <a:solidFill>
                  <a:srgbClr val="000000"/>
                </a:solidFill>
                <a:latin typeface="Open Sauce Bold"/>
              </a:rPr>
              <a:t>Delivered Projects</a:t>
            </a:r>
          </a:p>
        </p:txBody>
      </p:sp>
      <p:sp>
        <p:nvSpPr>
          <p:cNvPr id="21" name="TextBox 21"/>
          <p:cNvSpPr txBox="1"/>
          <p:nvPr/>
        </p:nvSpPr>
        <p:spPr>
          <a:xfrm>
            <a:off x="14029562" y="6709626"/>
            <a:ext cx="3410713" cy="1136651"/>
          </a:xfrm>
          <a:prstGeom prst="rect">
            <a:avLst/>
          </a:prstGeom>
        </p:spPr>
        <p:txBody>
          <a:bodyPr lIns="0" tIns="0" rIns="0" bIns="0" rtlCol="0" anchor="t">
            <a:spAutoFit/>
          </a:bodyPr>
          <a:lstStyle/>
          <a:p>
            <a:pPr>
              <a:lnSpc>
                <a:spcPts val="5599"/>
              </a:lnSpc>
            </a:pPr>
            <a:r>
              <a:rPr lang="en-US" sz="3999">
                <a:solidFill>
                  <a:srgbClr val="000000"/>
                </a:solidFill>
                <a:latin typeface="Open Sauce Bold"/>
              </a:rPr>
              <a:t>10+</a:t>
            </a:r>
          </a:p>
          <a:p>
            <a:pPr>
              <a:lnSpc>
                <a:spcPts val="3499"/>
              </a:lnSpc>
              <a:spcBef>
                <a:spcPct val="0"/>
              </a:spcBef>
            </a:pPr>
            <a:r>
              <a:rPr lang="en-US" sz="2499">
                <a:solidFill>
                  <a:srgbClr val="000000"/>
                </a:solidFill>
                <a:latin typeface="Open Sauce Bold"/>
              </a:rPr>
              <a:t>Years of Experience</a:t>
            </a:r>
          </a:p>
        </p:txBody>
      </p:sp>
      <p:pic>
        <p:nvPicPr>
          <p:cNvPr id="22" name="Picture 22"/>
          <p:cNvPicPr>
            <a:picLocks noChangeAspect="1"/>
          </p:cNvPicPr>
          <p:nvPr/>
        </p:nvPicPr>
        <p:blipFill>
          <a:blip r:embed="rId11"/>
          <a:srcRect/>
          <a:stretch>
            <a:fillRect/>
          </a:stretch>
        </p:blipFill>
        <p:spPr>
          <a:xfrm>
            <a:off x="506419" y="333509"/>
            <a:ext cx="1398632" cy="9682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EA24-83B9-4C8B-32B0-5E53413BB07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6C70494-C1C0-95EC-1EE2-0608D3FB9E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5735" y="1178928"/>
            <a:ext cx="192115" cy="245728"/>
          </a:xfrm>
          <a:prstGeom prst="rect">
            <a:avLst/>
          </a:prstGeom>
        </p:spPr>
      </p:pic>
      <p:pic>
        <p:nvPicPr>
          <p:cNvPr id="3" name="Picture 3">
            <a:extLst>
              <a:ext uri="{FF2B5EF4-FFF2-40B4-BE49-F238E27FC236}">
                <a16:creationId xmlns:a16="http://schemas.microsoft.com/office/drawing/2014/main" id="{CF8C4082-A179-330A-B069-1786847E5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8800" y="5164013"/>
            <a:ext cx="6304087" cy="6304087"/>
          </a:xfrm>
          <a:prstGeom prst="rect">
            <a:avLst/>
          </a:prstGeom>
        </p:spPr>
      </p:pic>
      <p:grpSp>
        <p:nvGrpSpPr>
          <p:cNvPr id="4" name="Group 4">
            <a:extLst>
              <a:ext uri="{FF2B5EF4-FFF2-40B4-BE49-F238E27FC236}">
                <a16:creationId xmlns:a16="http://schemas.microsoft.com/office/drawing/2014/main" id="{63C818D4-4D4C-9710-CB44-02AFFCA25A89}"/>
              </a:ext>
            </a:extLst>
          </p:cNvPr>
          <p:cNvGrpSpPr>
            <a:grpSpLocks noChangeAspect="1"/>
          </p:cNvGrpSpPr>
          <p:nvPr/>
        </p:nvGrpSpPr>
        <p:grpSpPr>
          <a:xfrm>
            <a:off x="762000" y="2147211"/>
            <a:ext cx="6814760" cy="6729775"/>
            <a:chOff x="59137" y="-15740"/>
            <a:chExt cx="6350000" cy="6349974"/>
          </a:xfrm>
        </p:grpSpPr>
        <p:sp>
          <p:nvSpPr>
            <p:cNvPr id="5" name="Freeform 5">
              <a:extLst>
                <a:ext uri="{FF2B5EF4-FFF2-40B4-BE49-F238E27FC236}">
                  <a16:creationId xmlns:a16="http://schemas.microsoft.com/office/drawing/2014/main" id="{23E631CA-C48F-BB6D-4E8F-D129A182B0F1}"/>
                </a:ext>
              </a:extLst>
            </p:cNvPr>
            <p:cNvSpPr/>
            <p:nvPr/>
          </p:nvSpPr>
          <p:spPr>
            <a:xfrm>
              <a:off x="59137" y="-1574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IN" dirty="0"/>
            </a:p>
          </p:txBody>
        </p:sp>
      </p:grpSp>
      <p:pic>
        <p:nvPicPr>
          <p:cNvPr id="6" name="Picture 6">
            <a:extLst>
              <a:ext uri="{FF2B5EF4-FFF2-40B4-BE49-F238E27FC236}">
                <a16:creationId xmlns:a16="http://schemas.microsoft.com/office/drawing/2014/main" id="{AEDFD5F9-9595-BA8F-59B5-1868E3D177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03197" y="2432998"/>
            <a:ext cx="951933" cy="951933"/>
          </a:xfrm>
          <a:prstGeom prst="rect">
            <a:avLst/>
          </a:prstGeom>
        </p:spPr>
      </p:pic>
      <p:pic>
        <p:nvPicPr>
          <p:cNvPr id="7" name="Picture 7">
            <a:extLst>
              <a:ext uri="{FF2B5EF4-FFF2-40B4-BE49-F238E27FC236}">
                <a16:creationId xmlns:a16="http://schemas.microsoft.com/office/drawing/2014/main" id="{6D098165-ACA8-9FEA-6EC8-FAC576E45C9F}"/>
              </a:ext>
            </a:extLst>
          </p:cNvPr>
          <p:cNvPicPr>
            <a:picLocks noChangeAspect="1"/>
          </p:cNvPicPr>
          <p:nvPr/>
        </p:nvPicPr>
        <p:blipFill>
          <a:blip r:embed="rId7"/>
          <a:srcRect/>
          <a:stretch>
            <a:fillRect/>
          </a:stretch>
        </p:blipFill>
        <p:spPr>
          <a:xfrm>
            <a:off x="506419" y="333509"/>
            <a:ext cx="1398632" cy="968283"/>
          </a:xfrm>
          <a:prstGeom prst="rect">
            <a:avLst/>
          </a:prstGeom>
        </p:spPr>
      </p:pic>
      <p:sp>
        <p:nvSpPr>
          <p:cNvPr id="8" name="TextBox 8">
            <a:extLst>
              <a:ext uri="{FF2B5EF4-FFF2-40B4-BE49-F238E27FC236}">
                <a16:creationId xmlns:a16="http://schemas.microsoft.com/office/drawing/2014/main" id="{3CCA38A6-6F5E-AF89-B6B2-0F83AB75488A}"/>
              </a:ext>
            </a:extLst>
          </p:cNvPr>
          <p:cNvSpPr txBox="1"/>
          <p:nvPr/>
        </p:nvSpPr>
        <p:spPr>
          <a:xfrm>
            <a:off x="7848600" y="-266700"/>
            <a:ext cx="11809965" cy="1115049"/>
          </a:xfrm>
          <a:prstGeom prst="rect">
            <a:avLst/>
          </a:prstGeom>
        </p:spPr>
        <p:txBody>
          <a:bodyPr wrap="square" lIns="0" tIns="0" rIns="0" bIns="0" rtlCol="0" anchor="t">
            <a:spAutoFit/>
          </a:bodyPr>
          <a:lstStyle/>
          <a:p>
            <a:pPr>
              <a:lnSpc>
                <a:spcPts val="10079"/>
              </a:lnSpc>
            </a:pPr>
            <a:r>
              <a:rPr lang="en-US" sz="4000" dirty="0">
                <a:solidFill>
                  <a:schemeClr val="tx2"/>
                </a:solidFill>
                <a:latin typeface="Poppins Bold"/>
              </a:rPr>
              <a:t>Our Journey So Far</a:t>
            </a:r>
          </a:p>
        </p:txBody>
      </p:sp>
      <p:sp>
        <p:nvSpPr>
          <p:cNvPr id="9" name="TextBox 9">
            <a:extLst>
              <a:ext uri="{FF2B5EF4-FFF2-40B4-BE49-F238E27FC236}">
                <a16:creationId xmlns:a16="http://schemas.microsoft.com/office/drawing/2014/main" id="{DA9D4AA6-E41C-E308-E9ED-920447F4A82C}"/>
              </a:ext>
            </a:extLst>
          </p:cNvPr>
          <p:cNvSpPr txBox="1"/>
          <p:nvPr/>
        </p:nvSpPr>
        <p:spPr>
          <a:xfrm>
            <a:off x="7924800" y="647700"/>
            <a:ext cx="9856781" cy="9694962"/>
          </a:xfrm>
          <a:prstGeom prst="rect">
            <a:avLst/>
          </a:prstGeom>
        </p:spPr>
        <p:txBody>
          <a:bodyPr wrap="square" lIns="0" tIns="0" rIns="0" bIns="0" rtlCol="0" anchor="t">
            <a:spAutoFit/>
          </a:bodyPr>
          <a:lstStyle/>
          <a:p>
            <a:pPr rtl="0">
              <a:spcBef>
                <a:spcPts val="0"/>
              </a:spcBef>
              <a:spcAft>
                <a:spcPts val="0"/>
              </a:spcAft>
            </a:pPr>
            <a:endParaRPr lang="en-US" sz="1800" b="0" i="0" u="none" strike="noStrike" dirty="0">
              <a:solidFill>
                <a:srgbClr val="0E101A"/>
              </a:solidFill>
              <a:effectLst/>
              <a:latin typeface="Arial" panose="020B0604020202020204" pitchFamily="34" charset="0"/>
            </a:endParaRPr>
          </a:p>
          <a:p>
            <a:pPr rtl="0">
              <a:spcBef>
                <a:spcPts val="0"/>
              </a:spcBef>
              <a:spcAft>
                <a:spcPts val="0"/>
              </a:spcAft>
            </a:pPr>
            <a:endParaRPr lang="en-US" dirty="0">
              <a:solidFill>
                <a:srgbClr val="0E101A"/>
              </a:solidFill>
              <a:latin typeface="Arial" panose="020B0604020202020204" pitchFamily="34" charset="0"/>
            </a:endParaRPr>
          </a:p>
          <a:p>
            <a:pPr rtl="0">
              <a:spcBef>
                <a:spcPts val="0"/>
              </a:spcBef>
              <a:spcAft>
                <a:spcPts val="0"/>
              </a:spcAft>
            </a:pPr>
            <a:r>
              <a:rPr lang="en-US" dirty="0">
                <a:latin typeface="Open Sans" panose="020B0606030504020204" pitchFamily="34" charset="0"/>
                <a:ea typeface="Open Sans" panose="020B0606030504020204" pitchFamily="34" charset="0"/>
                <a:cs typeface="Open Sans" panose="020B0606030504020204" pitchFamily="34" charset="0"/>
              </a:rPr>
              <a:t>A Glimpse Of Our Continuous Success &amp; Achievements</a:t>
            </a:r>
            <a:endParaRPr lang="en-US"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rtl="0">
              <a:spcBef>
                <a:spcPts val="0"/>
              </a:spcBef>
              <a:spcAft>
                <a:spcPts val="0"/>
              </a:spcAft>
            </a:pPr>
            <a:endParaRPr lang="en-US" dirty="0">
              <a:solidFill>
                <a:srgbClr val="0E101A"/>
              </a:solidFill>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2012- Initiative Starts: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Our humble journey started in 2012 with a bunch of innovative tech ideas and a mission to solve emerging challenges.</a:t>
            </a:r>
          </a:p>
          <a:p>
            <a:pPr rtl="0">
              <a:spcBef>
                <a:spcPts val="0"/>
              </a:spcBef>
              <a:spcAft>
                <a:spcPts val="0"/>
              </a:spcAft>
            </a:pPr>
            <a:endPar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2013- Impact Building: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have launched our first product, 'My Class Register,' in our journey of innovating. </a:t>
            </a:r>
            <a:endParaRPr lang="en-US" b="0" dirty="0">
              <a:effectLst/>
              <a:latin typeface="Open Sans" panose="020B0606030504020204" pitchFamily="34" charset="0"/>
              <a:ea typeface="Open Sans" panose="020B0606030504020204" pitchFamily="34" charset="0"/>
              <a:cs typeface="Open Sans" panose="020B0606030504020204" pitchFamily="34" charset="0"/>
            </a:endParaRPr>
          </a:p>
          <a:p>
            <a:endParaRPr lang="en-US"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2014- Feast Of Projects: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launched 'Digital CV' and completed a challenging project for a leading recruitment agency.</a:t>
            </a:r>
          </a:p>
          <a:p>
            <a:pPr rtl="0">
              <a:spcBef>
                <a:spcPts val="0"/>
              </a:spcBef>
              <a:spcAft>
                <a:spcPts val="0"/>
              </a:spcAft>
            </a:pPr>
            <a:endParaRPr lang="en-US"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2015- A New Headquarter: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start managing our business operations from Kolkata to provide our clients with powerful IT solutions.</a:t>
            </a:r>
          </a:p>
          <a:p>
            <a:pPr rtl="0">
              <a:spcBef>
                <a:spcPts val="0"/>
              </a:spcBef>
              <a:spcAft>
                <a:spcPts val="0"/>
              </a:spcAft>
            </a:pPr>
            <a:endParaRPr lang="en-US" dirty="0">
              <a:solidFill>
                <a:srgbClr val="0E101A"/>
              </a:solidFill>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2016- Celebrating Client's Success: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Another remarkable year! We help price.com build an effective MVP. The company raised $2 million this year, which delights us.</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2019- Delhi Office Started:</a:t>
            </a:r>
            <a:r>
              <a:rPr lang="en-US"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accommodate talents and to serve our clients more efficiently, we opened another office in New Delhi.</a:t>
            </a:r>
          </a:p>
          <a:p>
            <a:pPr rtl="0">
              <a:spcBef>
                <a:spcPts val="0"/>
              </a:spcBef>
              <a:spcAft>
                <a:spcPts val="0"/>
              </a:spcAft>
            </a:pPr>
            <a:endParaRPr lang="en-US"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2020- Appreciation: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get featured by Clutch in the list of 'Top Indian Developers' &amp; started working with TrueFanz and 'Ask Vaidya’.</a:t>
            </a:r>
          </a:p>
          <a:p>
            <a:pPr marL="285750" indent="-285750" rtl="0">
              <a:spcBef>
                <a:spcPts val="0"/>
              </a:spcBef>
              <a:spcAft>
                <a:spcPts val="0"/>
              </a:spcAft>
              <a:buFont typeface="Wingdings" panose="05000000000000000000" pitchFamily="2" charset="2"/>
              <a:buChar char="Ø"/>
            </a:pPr>
            <a:endParaRPr lang="en-US"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IN"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2021- Flag Raised Overseas: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serve our overseas clients in a profound manner, we opened our registered office in Kokomo, Indiana, USA.</a:t>
            </a:r>
          </a:p>
          <a:p>
            <a:pPr rtl="0">
              <a:spcBef>
                <a:spcPts val="0"/>
              </a:spcBef>
              <a:spcAft>
                <a:spcPts val="0"/>
              </a:spcAft>
            </a:pPr>
            <a:endPar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2022- A Memorable Year: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While replicating a continuous success for our clients, we take a pledge to support startups and SMBs with our knowledge and experience, aiming to ensure a long-term success.</a:t>
            </a:r>
          </a:p>
          <a:p>
            <a:pPr rtl="0">
              <a:spcBef>
                <a:spcPts val="0"/>
              </a:spcBef>
              <a:spcAft>
                <a:spcPts val="0"/>
              </a:spcAft>
            </a:pPr>
            <a:endParaRPr lang="en-US"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2023- We Shifted to a Bigger Space: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2023 we happily shifted to a bigger space as we inaugurated our new office in Kolkata.</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solidFill>
                <a:srgbClr val="17161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37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01238" y="4741720"/>
            <a:ext cx="9877733" cy="9877733"/>
          </a:xfrm>
          <a:prstGeom prst="rect">
            <a:avLst/>
          </a:prstGeom>
        </p:spPr>
      </p:pic>
      <p:grpSp>
        <p:nvGrpSpPr>
          <p:cNvPr id="3" name="Group 3"/>
          <p:cNvGrpSpPr>
            <a:grpSpLocks noChangeAspect="1"/>
          </p:cNvGrpSpPr>
          <p:nvPr/>
        </p:nvGrpSpPr>
        <p:grpSpPr>
          <a:xfrm>
            <a:off x="10264066" y="1028700"/>
            <a:ext cx="6352078" cy="12568678"/>
            <a:chOff x="0" y="0"/>
            <a:chExt cx="2620010" cy="5184140"/>
          </a:xfrm>
        </p:grpSpPr>
        <p:sp>
          <p:nvSpPr>
            <p:cNvPr id="4" name="Freeform 4"/>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5" name="Freeform 5"/>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a:stretch>
                <a:fillRect l="-44378"/>
              </a:stretch>
            </a:blipFill>
          </p:spPr>
        </p:sp>
        <p:sp>
          <p:nvSpPr>
            <p:cNvPr id="6" name="Freeform 6"/>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7" name="Freeform 7"/>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8" name="Freeform 8"/>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9" name="Freeform 9"/>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10" name="Freeform 10"/>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11" name="Freeform 11"/>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12" name="Freeform 12"/>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40177" y="1028700"/>
            <a:ext cx="951933" cy="951933"/>
          </a:xfrm>
          <a:prstGeom prst="rect">
            <a:avLst/>
          </a:prstGeom>
        </p:spPr>
      </p:pic>
      <p:sp>
        <p:nvSpPr>
          <p:cNvPr id="14" name="TextBox 14"/>
          <p:cNvSpPr txBox="1"/>
          <p:nvPr/>
        </p:nvSpPr>
        <p:spPr>
          <a:xfrm>
            <a:off x="1787373" y="1904433"/>
            <a:ext cx="6257343" cy="1352550"/>
          </a:xfrm>
          <a:prstGeom prst="rect">
            <a:avLst/>
          </a:prstGeom>
        </p:spPr>
        <p:txBody>
          <a:bodyPr lIns="0" tIns="0" rIns="0" bIns="0" rtlCol="0" anchor="t">
            <a:spAutoFit/>
          </a:bodyPr>
          <a:lstStyle/>
          <a:p>
            <a:pPr>
              <a:lnSpc>
                <a:spcPts val="10079"/>
              </a:lnSpc>
            </a:pPr>
            <a:r>
              <a:rPr lang="en-US" sz="8399">
                <a:solidFill>
                  <a:srgbClr val="171616"/>
                </a:solidFill>
                <a:latin typeface="Poppins Bold"/>
              </a:rPr>
              <a:t>Contact Us</a:t>
            </a: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3057775" y="3990776"/>
            <a:ext cx="3761520" cy="6066969"/>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61392" y="5830772"/>
            <a:ext cx="365322" cy="360673"/>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61392" y="6527894"/>
            <a:ext cx="365322" cy="28096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561392" y="7136567"/>
            <a:ext cx="365322" cy="371743"/>
          </a:xfrm>
          <a:prstGeom prst="rect">
            <a:avLst/>
          </a:prstGeom>
        </p:spPr>
      </p:pic>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627159" y="7801854"/>
            <a:ext cx="268441" cy="415894"/>
          </a:xfrm>
          <a:prstGeom prst="rect">
            <a:avLst/>
          </a:prstGeom>
        </p:spPr>
      </p:pic>
      <p:sp>
        <p:nvSpPr>
          <p:cNvPr id="20" name="TextBox 20"/>
          <p:cNvSpPr txBox="1"/>
          <p:nvPr/>
        </p:nvSpPr>
        <p:spPr>
          <a:xfrm>
            <a:off x="3288620" y="5807371"/>
            <a:ext cx="4683399" cy="34925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Open Sans Bold"/>
              </a:rPr>
              <a:t>+91 700 3044 178</a:t>
            </a:r>
          </a:p>
        </p:txBody>
      </p:sp>
      <p:sp>
        <p:nvSpPr>
          <p:cNvPr id="21" name="TextBox 21"/>
          <p:cNvSpPr txBox="1"/>
          <p:nvPr/>
        </p:nvSpPr>
        <p:spPr>
          <a:xfrm>
            <a:off x="3289213" y="7168584"/>
            <a:ext cx="4683399" cy="339725"/>
          </a:xfrm>
          <a:prstGeom prst="rect">
            <a:avLst/>
          </a:prstGeom>
        </p:spPr>
        <p:txBody>
          <a:bodyPr lIns="0" tIns="0" rIns="0" bIns="0" rtlCol="0" anchor="t">
            <a:spAutoFit/>
          </a:bodyPr>
          <a:lstStyle/>
          <a:p>
            <a:pPr>
              <a:lnSpc>
                <a:spcPts val="2799"/>
              </a:lnSpc>
              <a:spcBef>
                <a:spcPct val="0"/>
              </a:spcBef>
            </a:pPr>
            <a:r>
              <a:rPr lang="en-US" sz="1999">
                <a:solidFill>
                  <a:srgbClr val="FFFFFF"/>
                </a:solidFill>
                <a:latin typeface="Open Sans Bold"/>
              </a:rPr>
              <a:t>www.logic-square.com</a:t>
            </a:r>
          </a:p>
        </p:txBody>
      </p:sp>
      <p:sp>
        <p:nvSpPr>
          <p:cNvPr id="22" name="TextBox 22"/>
          <p:cNvSpPr txBox="1"/>
          <p:nvPr/>
        </p:nvSpPr>
        <p:spPr>
          <a:xfrm>
            <a:off x="3289218" y="7841684"/>
            <a:ext cx="3724275" cy="692150"/>
          </a:xfrm>
          <a:prstGeom prst="rect">
            <a:avLst/>
          </a:prstGeom>
        </p:spPr>
        <p:txBody>
          <a:bodyPr lIns="0" tIns="0" rIns="0" bIns="0" rtlCol="0" anchor="t">
            <a:spAutoFit/>
          </a:bodyPr>
          <a:lstStyle/>
          <a:p>
            <a:pPr>
              <a:lnSpc>
                <a:spcPts val="2799"/>
              </a:lnSpc>
              <a:spcBef>
                <a:spcPct val="0"/>
              </a:spcBef>
            </a:pPr>
            <a:r>
              <a:rPr lang="en-US" sz="1999">
                <a:solidFill>
                  <a:srgbClr val="FFFFFF"/>
                </a:solidFill>
                <a:latin typeface="Open Sans Bold"/>
              </a:rPr>
              <a:t>Aggarwal Metro Heights, Unit 851, Netaji Subash Place</a:t>
            </a:r>
          </a:p>
        </p:txBody>
      </p:sp>
      <p:sp>
        <p:nvSpPr>
          <p:cNvPr id="23" name="TextBox 23"/>
          <p:cNvSpPr txBox="1"/>
          <p:nvPr/>
        </p:nvSpPr>
        <p:spPr>
          <a:xfrm>
            <a:off x="3288620" y="6489794"/>
            <a:ext cx="4683399" cy="339725"/>
          </a:xfrm>
          <a:prstGeom prst="rect">
            <a:avLst/>
          </a:prstGeom>
        </p:spPr>
        <p:txBody>
          <a:bodyPr lIns="0" tIns="0" rIns="0" bIns="0" rtlCol="0" anchor="t">
            <a:spAutoFit/>
          </a:bodyPr>
          <a:lstStyle/>
          <a:p>
            <a:pPr>
              <a:lnSpc>
                <a:spcPts val="2799"/>
              </a:lnSpc>
              <a:spcBef>
                <a:spcPct val="0"/>
              </a:spcBef>
            </a:pPr>
            <a:r>
              <a:rPr lang="en-US" sz="1999">
                <a:solidFill>
                  <a:srgbClr val="FFFFFF"/>
                </a:solidFill>
                <a:latin typeface="Open Sans Bold"/>
              </a:rPr>
              <a:t>support@logic-square.com</a:t>
            </a:r>
          </a:p>
        </p:txBody>
      </p:sp>
      <p:pic>
        <p:nvPicPr>
          <p:cNvPr id="24" name="Picture 24"/>
          <p:cNvPicPr>
            <a:picLocks noChangeAspect="1"/>
          </p:cNvPicPr>
          <p:nvPr/>
        </p:nvPicPr>
        <p:blipFill>
          <a:blip r:embed="rId15"/>
          <a:srcRect/>
          <a:stretch>
            <a:fillRect/>
          </a:stretch>
        </p:blipFill>
        <p:spPr>
          <a:xfrm>
            <a:off x="506419" y="333509"/>
            <a:ext cx="1398632" cy="968283"/>
          </a:xfrm>
          <a:prstGeom prst="rect">
            <a:avLst/>
          </a:prstGeom>
        </p:spPr>
      </p:pic>
      <p:sp>
        <p:nvSpPr>
          <p:cNvPr id="25" name="TextBox 25"/>
          <p:cNvSpPr txBox="1"/>
          <p:nvPr/>
        </p:nvSpPr>
        <p:spPr>
          <a:xfrm>
            <a:off x="1905051" y="3413125"/>
            <a:ext cx="7451723" cy="1397000"/>
          </a:xfrm>
          <a:prstGeom prst="rect">
            <a:avLst/>
          </a:prstGeom>
        </p:spPr>
        <p:txBody>
          <a:bodyPr lIns="0" tIns="0" rIns="0" bIns="0" rtlCol="0" anchor="t">
            <a:spAutoFit/>
          </a:bodyPr>
          <a:lstStyle/>
          <a:p>
            <a:pPr>
              <a:lnSpc>
                <a:spcPts val="2799"/>
              </a:lnSpc>
            </a:pPr>
            <a:r>
              <a:rPr lang="en-US" sz="1999">
                <a:solidFill>
                  <a:srgbClr val="171616"/>
                </a:solidFill>
                <a:latin typeface="Open Sauce"/>
              </a:rPr>
              <a:t>If you believe there is no end to learning and growth, Logic Square is the place to be. We are expanding and we would like to invite you to Join Us!</a:t>
            </a:r>
          </a:p>
          <a:p>
            <a:pPr>
              <a:lnSpc>
                <a:spcPts val="2799"/>
              </a:lnSpc>
              <a:spcBef>
                <a:spcPct val="0"/>
              </a:spcBef>
            </a:pPr>
            <a:endParaRPr lang="en-US" sz="1999">
              <a:solidFill>
                <a:srgbClr val="171616"/>
              </a:solidFill>
              <a:latin typeface="Open Sau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5735" y="1178928"/>
            <a:ext cx="192115" cy="2457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1787" y="5143500"/>
            <a:ext cx="6304087" cy="6304087"/>
          </a:xfrm>
          <a:prstGeom prst="rect">
            <a:avLst/>
          </a:prstGeom>
        </p:spPr>
      </p:pic>
      <p:grpSp>
        <p:nvGrpSpPr>
          <p:cNvPr id="4" name="Group 4"/>
          <p:cNvGrpSpPr>
            <a:grpSpLocks noChangeAspect="1"/>
          </p:cNvGrpSpPr>
          <p:nvPr/>
        </p:nvGrpSpPr>
        <p:grpSpPr>
          <a:xfrm>
            <a:off x="1580504" y="2143379"/>
            <a:ext cx="6729803" cy="6729776"/>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0210" y="2412485"/>
            <a:ext cx="951933" cy="951933"/>
          </a:xfrm>
          <a:prstGeom prst="rect">
            <a:avLst/>
          </a:prstGeom>
        </p:spPr>
      </p:pic>
      <p:pic>
        <p:nvPicPr>
          <p:cNvPr id="7" name="Picture 7"/>
          <p:cNvPicPr>
            <a:picLocks noChangeAspect="1"/>
          </p:cNvPicPr>
          <p:nvPr/>
        </p:nvPicPr>
        <p:blipFill>
          <a:blip r:embed="rId7"/>
          <a:srcRect/>
          <a:stretch>
            <a:fillRect/>
          </a:stretch>
        </p:blipFill>
        <p:spPr>
          <a:xfrm>
            <a:off x="506419" y="333509"/>
            <a:ext cx="1398632" cy="968283"/>
          </a:xfrm>
          <a:prstGeom prst="rect">
            <a:avLst/>
          </a:prstGeom>
        </p:spPr>
      </p:pic>
      <p:sp>
        <p:nvSpPr>
          <p:cNvPr id="8" name="TextBox 8"/>
          <p:cNvSpPr txBox="1"/>
          <p:nvPr/>
        </p:nvSpPr>
        <p:spPr>
          <a:xfrm>
            <a:off x="9102205" y="1225592"/>
            <a:ext cx="6726842" cy="1352550"/>
          </a:xfrm>
          <a:prstGeom prst="rect">
            <a:avLst/>
          </a:prstGeom>
        </p:spPr>
        <p:txBody>
          <a:bodyPr lIns="0" tIns="0" rIns="0" bIns="0" rtlCol="0" anchor="t">
            <a:spAutoFit/>
          </a:bodyPr>
          <a:lstStyle/>
          <a:p>
            <a:pPr>
              <a:lnSpc>
                <a:spcPts val="10079"/>
              </a:lnSpc>
            </a:pPr>
            <a:r>
              <a:rPr lang="en-US" sz="8399">
                <a:solidFill>
                  <a:srgbClr val="171616"/>
                </a:solidFill>
                <a:latin typeface="Poppins Bold"/>
              </a:rPr>
              <a:t>About Us</a:t>
            </a:r>
          </a:p>
        </p:txBody>
      </p:sp>
      <p:sp>
        <p:nvSpPr>
          <p:cNvPr id="9" name="TextBox 9"/>
          <p:cNvSpPr txBox="1"/>
          <p:nvPr/>
        </p:nvSpPr>
        <p:spPr>
          <a:xfrm>
            <a:off x="8915400" y="2994659"/>
            <a:ext cx="9067799" cy="6217087"/>
          </a:xfrm>
          <a:prstGeom prst="rect">
            <a:avLst/>
          </a:prstGeom>
        </p:spPr>
        <p:txBody>
          <a:bodyPr wrap="square" lIns="0" tIns="0" rIns="0" bIns="0" rtlCol="0" anchor="t">
            <a:spAutoFit/>
          </a:bodyPr>
          <a:lstStyle/>
          <a:p>
            <a:pPr rtl="0">
              <a:spcBef>
                <a:spcPts val="1200"/>
              </a:spcBef>
              <a:spcAft>
                <a:spcPts val="1200"/>
              </a:spcAft>
            </a:pPr>
            <a:r>
              <a:rPr lang="en-US" sz="2200" b="0" i="0" u="none" strike="noStrike" dirty="0">
                <a:solidFill>
                  <a:srgbClr val="171616"/>
                </a:solidFill>
                <a:effectLst/>
                <a:latin typeface="Open Sans" panose="020B0606030504020204" pitchFamily="34" charset="0"/>
                <a:ea typeface="Open Sans" panose="020B0606030504020204" pitchFamily="34" charset="0"/>
                <a:cs typeface="Open Sans" panose="020B0606030504020204" pitchFamily="34" charset="0"/>
              </a:rPr>
              <a:t>Founded in 2012 with a vision to solve IT challenges, Logic Square Technologies has emerged as a trusted technology partner specializing in mobile and web app development. Our journey is rooted in a commitment to technical excellence, driven by a passion for innovation. We believe in the symbiotic relationship we share with our clients, where their business acumen meets our technical expertise to create transformative solutions. Beyond app and web development, we extend our services to encompass comprehensive digital marketing solutions, leveraging technology to maximize online presence and drive growth.</a:t>
            </a:r>
            <a:endParaRPr lang="en-US" sz="2200" b="0" dirty="0">
              <a:effectLst/>
              <a:latin typeface="Open Sans" panose="020B0606030504020204" pitchFamily="34" charset="0"/>
              <a:ea typeface="Open Sans" panose="020B0606030504020204" pitchFamily="34" charset="0"/>
              <a:cs typeface="Open Sans" panose="020B0606030504020204" pitchFamily="34" charset="0"/>
            </a:endParaRPr>
          </a:p>
          <a:p>
            <a:pPr rtl="0">
              <a:spcBef>
                <a:spcPts val="1200"/>
              </a:spcBef>
              <a:spcAft>
                <a:spcPts val="1200"/>
              </a:spcAft>
            </a:pPr>
            <a:r>
              <a:rPr lang="en-US" sz="2200" b="0" i="0" u="none" strike="noStrike" dirty="0">
                <a:solidFill>
                  <a:srgbClr val="171616"/>
                </a:solidFill>
                <a:effectLst/>
                <a:latin typeface="Open Sans" panose="020B0606030504020204" pitchFamily="34" charset="0"/>
                <a:ea typeface="Open Sans" panose="020B0606030504020204" pitchFamily="34" charset="0"/>
                <a:cs typeface="Open Sans" panose="020B0606030504020204" pitchFamily="34" charset="0"/>
              </a:rPr>
              <a:t>From ideation to execution, our team is dedicated to nurturing businesses and guiding them toward success. We take pride in our responsibility to steer clients toward informed decisions, ensuring that solutions are not just technically robust but also aligned with their business objectives.</a:t>
            </a:r>
            <a:endParaRPr lang="en-US" sz="2200" b="0" dirty="0">
              <a:effectLst/>
              <a:latin typeface="Open Sans" panose="020B0606030504020204" pitchFamily="34" charset="0"/>
              <a:ea typeface="Open Sans" panose="020B0606030504020204" pitchFamily="34" charset="0"/>
              <a:cs typeface="Open Sans" panose="020B0606030504020204" pitchFamily="34" charset="0"/>
            </a:endParaRPr>
          </a:p>
          <a:p>
            <a:br>
              <a:rPr lang="en-US" sz="2200" dirty="0"/>
            </a:br>
            <a:endParaRPr lang="en-US" sz="2200" dirty="0">
              <a:solidFill>
                <a:srgbClr val="171616"/>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D7F7-CD4E-81CB-AE5F-D4EB86A788C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E1C1DEB-BE59-1063-E7CD-FCE04A690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5735" y="1178928"/>
            <a:ext cx="192115" cy="245728"/>
          </a:xfrm>
          <a:prstGeom prst="rect">
            <a:avLst/>
          </a:prstGeom>
        </p:spPr>
      </p:pic>
      <p:pic>
        <p:nvPicPr>
          <p:cNvPr id="3" name="Picture 3">
            <a:extLst>
              <a:ext uri="{FF2B5EF4-FFF2-40B4-BE49-F238E27FC236}">
                <a16:creationId xmlns:a16="http://schemas.microsoft.com/office/drawing/2014/main" id="{0DCAA3D6-A11C-BB0B-72CE-5977A7CB3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8800" y="5164013"/>
            <a:ext cx="6304087" cy="6304087"/>
          </a:xfrm>
          <a:prstGeom prst="rect">
            <a:avLst/>
          </a:prstGeom>
        </p:spPr>
      </p:pic>
      <p:grpSp>
        <p:nvGrpSpPr>
          <p:cNvPr id="4" name="Group 4">
            <a:extLst>
              <a:ext uri="{FF2B5EF4-FFF2-40B4-BE49-F238E27FC236}">
                <a16:creationId xmlns:a16="http://schemas.microsoft.com/office/drawing/2014/main" id="{07701B19-3FFF-D688-8BDA-6EBF1684EFF7}"/>
              </a:ext>
            </a:extLst>
          </p:cNvPr>
          <p:cNvGrpSpPr>
            <a:grpSpLocks noChangeAspect="1"/>
          </p:cNvGrpSpPr>
          <p:nvPr/>
        </p:nvGrpSpPr>
        <p:grpSpPr>
          <a:xfrm>
            <a:off x="698535" y="2163892"/>
            <a:ext cx="6814760" cy="6729776"/>
            <a:chOff x="0" y="0"/>
            <a:chExt cx="6350000" cy="6349975"/>
          </a:xfrm>
        </p:grpSpPr>
        <p:sp>
          <p:nvSpPr>
            <p:cNvPr id="5" name="Freeform 5">
              <a:extLst>
                <a:ext uri="{FF2B5EF4-FFF2-40B4-BE49-F238E27FC236}">
                  <a16:creationId xmlns:a16="http://schemas.microsoft.com/office/drawing/2014/main" id="{79B92A22-CBE2-812A-843D-260DB58CA9F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IN" dirty="0"/>
            </a:p>
          </p:txBody>
        </p:sp>
      </p:grpSp>
      <p:pic>
        <p:nvPicPr>
          <p:cNvPr id="6" name="Picture 6">
            <a:extLst>
              <a:ext uri="{FF2B5EF4-FFF2-40B4-BE49-F238E27FC236}">
                <a16:creationId xmlns:a16="http://schemas.microsoft.com/office/drawing/2014/main" id="{1A6089DA-3026-7C3B-1D62-86A8C9274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03197" y="2432998"/>
            <a:ext cx="951933" cy="951933"/>
          </a:xfrm>
          <a:prstGeom prst="rect">
            <a:avLst/>
          </a:prstGeom>
        </p:spPr>
      </p:pic>
      <p:pic>
        <p:nvPicPr>
          <p:cNvPr id="7" name="Picture 7">
            <a:extLst>
              <a:ext uri="{FF2B5EF4-FFF2-40B4-BE49-F238E27FC236}">
                <a16:creationId xmlns:a16="http://schemas.microsoft.com/office/drawing/2014/main" id="{6579CC46-A98C-0B9F-D20D-18446737590F}"/>
              </a:ext>
            </a:extLst>
          </p:cNvPr>
          <p:cNvPicPr>
            <a:picLocks noChangeAspect="1"/>
          </p:cNvPicPr>
          <p:nvPr/>
        </p:nvPicPr>
        <p:blipFill>
          <a:blip r:embed="rId7"/>
          <a:srcRect/>
          <a:stretch>
            <a:fillRect/>
          </a:stretch>
        </p:blipFill>
        <p:spPr>
          <a:xfrm>
            <a:off x="506419" y="333509"/>
            <a:ext cx="1398632" cy="968283"/>
          </a:xfrm>
          <a:prstGeom prst="rect">
            <a:avLst/>
          </a:prstGeom>
        </p:spPr>
      </p:pic>
      <p:sp>
        <p:nvSpPr>
          <p:cNvPr id="8" name="TextBox 8">
            <a:extLst>
              <a:ext uri="{FF2B5EF4-FFF2-40B4-BE49-F238E27FC236}">
                <a16:creationId xmlns:a16="http://schemas.microsoft.com/office/drawing/2014/main" id="{7F49647B-810D-71EF-F636-F5E2D6420FB0}"/>
              </a:ext>
            </a:extLst>
          </p:cNvPr>
          <p:cNvSpPr txBox="1"/>
          <p:nvPr/>
        </p:nvSpPr>
        <p:spPr>
          <a:xfrm>
            <a:off x="7239000" y="309014"/>
            <a:ext cx="11809965" cy="1100686"/>
          </a:xfrm>
          <a:prstGeom prst="rect">
            <a:avLst/>
          </a:prstGeom>
        </p:spPr>
        <p:txBody>
          <a:bodyPr wrap="square" lIns="0" tIns="0" rIns="0" bIns="0" rtlCol="0" anchor="t">
            <a:spAutoFit/>
          </a:bodyPr>
          <a:lstStyle/>
          <a:p>
            <a:pPr>
              <a:lnSpc>
                <a:spcPts val="10079"/>
              </a:lnSpc>
            </a:pPr>
            <a:r>
              <a:rPr lang="en-US" sz="3600" dirty="0">
                <a:solidFill>
                  <a:schemeClr val="tx2"/>
                </a:solidFill>
                <a:latin typeface="Poppins Bold"/>
              </a:rPr>
              <a:t>Why We Are Your Best Career Destination?</a:t>
            </a:r>
          </a:p>
        </p:txBody>
      </p:sp>
      <p:sp>
        <p:nvSpPr>
          <p:cNvPr id="9" name="TextBox 9">
            <a:extLst>
              <a:ext uri="{FF2B5EF4-FFF2-40B4-BE49-F238E27FC236}">
                <a16:creationId xmlns:a16="http://schemas.microsoft.com/office/drawing/2014/main" id="{268A1DF8-8EEB-F0CC-3544-EFAAC1E286CD}"/>
              </a:ext>
            </a:extLst>
          </p:cNvPr>
          <p:cNvSpPr txBox="1"/>
          <p:nvPr/>
        </p:nvSpPr>
        <p:spPr>
          <a:xfrm>
            <a:off x="7924800" y="968692"/>
            <a:ext cx="9856781" cy="9356408"/>
          </a:xfrm>
          <a:prstGeom prst="rect">
            <a:avLst/>
          </a:prstGeom>
        </p:spPr>
        <p:txBody>
          <a:bodyPr wrap="square" lIns="0" tIns="0" rIns="0" bIns="0" rtlCol="0" anchor="t">
            <a:spAutoFit/>
          </a:bodyPr>
          <a:lstStyle/>
          <a:p>
            <a:pPr rtl="0">
              <a:spcBef>
                <a:spcPts val="0"/>
              </a:spcBef>
              <a:spcAft>
                <a:spcPts val="0"/>
              </a:spcAft>
            </a:pPr>
            <a:endParaRPr lang="en-US" sz="1800" b="0" i="0" u="none" strike="noStrike" dirty="0">
              <a:solidFill>
                <a:srgbClr val="0E101A"/>
              </a:solidFill>
              <a:effectLst/>
              <a:latin typeface="Arial" panose="020B0604020202020204" pitchFamily="34" charset="0"/>
            </a:endParaRPr>
          </a:p>
          <a:p>
            <a:pPr rtl="0">
              <a:spcBef>
                <a:spcPts val="0"/>
              </a:spcBef>
              <a:spcAft>
                <a:spcPts val="0"/>
              </a:spcAft>
            </a:pPr>
            <a:endParaRPr lang="en-US" dirty="0">
              <a:solidFill>
                <a:srgbClr val="0E101A"/>
              </a:solidFill>
              <a:latin typeface="Arial" panose="020B0604020202020204" pitchFamily="34" charset="0"/>
            </a:endParaRPr>
          </a:p>
          <a:p>
            <a:pPr rtl="0">
              <a:spcBef>
                <a:spcPts val="0"/>
              </a:spcBef>
              <a:spcAft>
                <a:spcPts val="0"/>
              </a:spcAft>
            </a:pPr>
            <a:endParaRPr lang="en-US" sz="1800" b="0" i="0" u="none" strike="noStrike" dirty="0">
              <a:solidFill>
                <a:srgbClr val="0E101A"/>
              </a:solidFill>
              <a:effectLst/>
              <a:latin typeface="Arial" panose="020B0604020202020204" pitchFamily="34" charset="0"/>
            </a:endParaRPr>
          </a:p>
          <a:p>
            <a:pPr rtl="0">
              <a:spcBef>
                <a:spcPts val="0"/>
              </a:spcBef>
              <a:spcAft>
                <a:spcPts val="0"/>
              </a:spcAft>
            </a:pPr>
            <a:endParaRPr lang="en-US" dirty="0">
              <a:solidFill>
                <a:srgbClr val="0E101A"/>
              </a:solidFill>
              <a:latin typeface="Arial" panose="020B0604020202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Innovation Drives Us:</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We're not just tech enthusiasts but visionaries. Join us, and you'll be at the forefront of cutting-edge solutions that change the game. We encourage fresh ideas and provide the resources to turn them into reality.</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Mentorship Matters:</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We believe in nurturing talent. Expect guidance, mentorship, and opportunities to grow professionally every day.</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Impact Over Everything:</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We're not just about building features but about making an impact. Be part of projects that matter.</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Community of Innovators:</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Join a dynamic, diverse, and passionate team that thrives on creativity and collaboration.</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The Word "Teamwork” Defines Us: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For us, 'Teamwork' is not just another word! Join a workforce that believes in equal share of responsibilities &amp; problem-solving and celebrates teammate's success like no other.</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Work-Life Balance:</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We understand the importance of a healthy work-life balance. Our flexible work arrangements and supportive culture ensure you can thrive personally and professionally.</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Leadership Opportunities:</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Your growth potential knows no bounds. We recognize and reward talent, giving you a clear path to leadership positions.</a:t>
            </a:r>
          </a:p>
          <a:p>
            <a:pPr rtl="0">
              <a:spcBef>
                <a:spcPts val="0"/>
              </a:spcBef>
              <a:spcAft>
                <a:spcPts val="0"/>
              </a:spcAft>
            </a:pPr>
            <a:endPar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rtl="0">
              <a:spcBef>
                <a:spcPts val="0"/>
              </a:spcBef>
              <a:spcAft>
                <a:spcPts val="0"/>
              </a:spcAft>
              <a:buFont typeface="Wingdings" panose="05000000000000000000" pitchFamily="2" charset="2"/>
              <a:buChar char="Ø"/>
            </a:pPr>
            <a:r>
              <a:rPr lang="en-US" sz="1800" b="1"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Impactful Projects:</a:t>
            </a:r>
            <a:r>
              <a:rPr lang="en-US" sz="1800" b="0" i="0" u="none" strike="noStrike"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0E101A"/>
                </a:solidFill>
                <a:effectLst/>
                <a:latin typeface="Open Sans" panose="020B0606030504020204" pitchFamily="34" charset="0"/>
                <a:ea typeface="Open Sans" panose="020B0606030504020204" pitchFamily="34" charset="0"/>
                <a:cs typeface="Open Sans" panose="020B0606030504020204" pitchFamily="34" charset="0"/>
              </a:rPr>
              <a:t>Be proud of the projects you work on. Our portfolio is a testament to the transformative solutions we create. Your work here will make a difference.</a:t>
            </a:r>
            <a:endParaRPr lang="en-US" sz="2400" b="0" dirty="0">
              <a:effectLst/>
              <a:latin typeface="Open Sans" panose="020B0606030504020204" pitchFamily="34" charset="0"/>
              <a:ea typeface="Open Sans" panose="020B0606030504020204" pitchFamily="34" charset="0"/>
              <a:cs typeface="Open Sans" panose="020B0606030504020204" pitchFamily="34" charset="0"/>
            </a:endParaRPr>
          </a:p>
          <a:p>
            <a:br>
              <a:rPr lang="en-US" sz="2400" b="0" dirty="0">
                <a:effectLst/>
              </a:rPr>
            </a:br>
            <a:br>
              <a:rPr lang="en-US" sz="2200" dirty="0"/>
            </a:br>
            <a:endParaRPr lang="en-US" sz="2200" dirty="0">
              <a:solidFill>
                <a:srgbClr val="171616"/>
              </a:solidFill>
              <a:latin typeface="Open Sans"/>
            </a:endParaRPr>
          </a:p>
        </p:txBody>
      </p:sp>
    </p:spTree>
    <p:extLst>
      <p:ext uri="{BB962C8B-B14F-4D97-AF65-F5344CB8AC3E}">
        <p14:creationId xmlns:p14="http://schemas.microsoft.com/office/powerpoint/2010/main" val="19588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03563"/>
            <a:ext cx="7983437" cy="7983437"/>
            <a:chOff x="0" y="0"/>
            <a:chExt cx="3282950" cy="3282950"/>
          </a:xfrm>
        </p:grpSpPr>
        <p:sp>
          <p:nvSpPr>
            <p:cNvPr id="3" name="Freeform 3"/>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2"/>
              <a:stretch>
                <a:fillRect l="-16786" r="-33306"/>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16197" y="1658400"/>
            <a:ext cx="1290326" cy="1290326"/>
          </a:xfrm>
          <a:prstGeom prst="rect">
            <a:avLst/>
          </a:prstGeom>
        </p:spPr>
      </p:pic>
      <p:pic>
        <p:nvPicPr>
          <p:cNvPr id="5" name="Picture 5"/>
          <p:cNvPicPr>
            <a:picLocks noChangeAspect="1"/>
          </p:cNvPicPr>
          <p:nvPr/>
        </p:nvPicPr>
        <p:blipFill>
          <a:blip r:embed="rId5"/>
          <a:srcRect/>
          <a:stretch>
            <a:fillRect/>
          </a:stretch>
        </p:blipFill>
        <p:spPr>
          <a:xfrm>
            <a:off x="506419" y="333509"/>
            <a:ext cx="1398632" cy="968283"/>
          </a:xfrm>
          <a:prstGeom prst="rect">
            <a:avLst/>
          </a:prstGeom>
        </p:spPr>
      </p:pic>
      <p:grpSp>
        <p:nvGrpSpPr>
          <p:cNvPr id="6" name="Group 6"/>
          <p:cNvGrpSpPr/>
          <p:nvPr/>
        </p:nvGrpSpPr>
        <p:grpSpPr>
          <a:xfrm>
            <a:off x="7647495" y="3894069"/>
            <a:ext cx="10411905" cy="2832306"/>
            <a:chOff x="0" y="0"/>
            <a:chExt cx="2234183" cy="745957"/>
          </a:xfrm>
        </p:grpSpPr>
        <p:sp>
          <p:nvSpPr>
            <p:cNvPr id="7" name="Freeform 7"/>
            <p:cNvSpPr/>
            <p:nvPr/>
          </p:nvSpPr>
          <p:spPr>
            <a:xfrm>
              <a:off x="0" y="0"/>
              <a:ext cx="2234183" cy="745957"/>
            </a:xfrm>
            <a:custGeom>
              <a:avLst/>
              <a:gdLst/>
              <a:ahLst/>
              <a:cxnLst/>
              <a:rect l="l" t="t" r="r" b="b"/>
              <a:pathLst>
                <a:path w="2234183" h="745957">
                  <a:moveTo>
                    <a:pt x="46545" y="0"/>
                  </a:moveTo>
                  <a:lnTo>
                    <a:pt x="2187638" y="0"/>
                  </a:lnTo>
                  <a:cubicBezTo>
                    <a:pt x="2199982" y="0"/>
                    <a:pt x="2211821" y="4904"/>
                    <a:pt x="2220550" y="13633"/>
                  </a:cubicBezTo>
                  <a:cubicBezTo>
                    <a:pt x="2229279" y="22362"/>
                    <a:pt x="2234183" y="34201"/>
                    <a:pt x="2234183" y="46545"/>
                  </a:cubicBezTo>
                  <a:lnTo>
                    <a:pt x="2234183" y="699412"/>
                  </a:lnTo>
                  <a:cubicBezTo>
                    <a:pt x="2234183" y="725118"/>
                    <a:pt x="2213344" y="745957"/>
                    <a:pt x="2187638" y="745957"/>
                  </a:cubicBezTo>
                  <a:lnTo>
                    <a:pt x="46545" y="745957"/>
                  </a:lnTo>
                  <a:cubicBezTo>
                    <a:pt x="20839" y="745957"/>
                    <a:pt x="0" y="725118"/>
                    <a:pt x="0" y="699412"/>
                  </a:cubicBezTo>
                  <a:lnTo>
                    <a:pt x="0" y="46545"/>
                  </a:lnTo>
                  <a:cubicBezTo>
                    <a:pt x="0" y="20839"/>
                    <a:pt x="20839" y="0"/>
                    <a:pt x="46545" y="0"/>
                  </a:cubicBezTo>
                  <a:close/>
                </a:path>
              </a:pathLst>
            </a:custGeom>
            <a:solidFill>
              <a:srgbClr val="743EE3"/>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7733984" y="8235054"/>
            <a:ext cx="3992750" cy="1092835"/>
          </a:xfrm>
          <a:prstGeom prst="rect">
            <a:avLst/>
          </a:prstGeom>
        </p:spPr>
        <p:txBody>
          <a:bodyPr lIns="0" tIns="0" rIns="0" bIns="0" rtlCol="0" anchor="t">
            <a:spAutoFit/>
          </a:bodyPr>
          <a:lstStyle/>
          <a:p>
            <a:pPr>
              <a:lnSpc>
                <a:spcPts val="2239"/>
              </a:lnSpc>
              <a:spcBef>
                <a:spcPct val="0"/>
              </a:spcBef>
            </a:pPr>
            <a:r>
              <a:rPr lang="en-US" sz="1599">
                <a:solidFill>
                  <a:srgbClr val="FFFFFF"/>
                </a:solidFill>
                <a:latin typeface="Open Sans"/>
              </a:rPr>
              <a:t>Lorem ipsum dolor sit amet, consectetur adipiscing elit, sed do eiusmod tempor incididunt ut labore et dolore magna aliqua. Ut enim</a:t>
            </a:r>
          </a:p>
        </p:txBody>
      </p:sp>
      <p:sp>
        <p:nvSpPr>
          <p:cNvPr id="10" name="TextBox 10"/>
          <p:cNvSpPr txBox="1"/>
          <p:nvPr/>
        </p:nvSpPr>
        <p:spPr>
          <a:xfrm>
            <a:off x="7733984" y="7550995"/>
            <a:ext cx="3264226" cy="358775"/>
          </a:xfrm>
          <a:prstGeom prst="rect">
            <a:avLst/>
          </a:prstGeom>
        </p:spPr>
        <p:txBody>
          <a:bodyPr lIns="0" tIns="0" rIns="0" bIns="0" rtlCol="0" anchor="t">
            <a:spAutoFit/>
          </a:bodyPr>
          <a:lstStyle/>
          <a:p>
            <a:pPr>
              <a:lnSpc>
                <a:spcPts val="2799"/>
              </a:lnSpc>
              <a:spcBef>
                <a:spcPct val="0"/>
              </a:spcBef>
            </a:pPr>
            <a:r>
              <a:rPr lang="en-US" sz="1999">
                <a:solidFill>
                  <a:srgbClr val="FFFFFF"/>
                </a:solidFill>
                <a:latin typeface="Poppins Bold"/>
              </a:rPr>
              <a:t>Mission</a:t>
            </a:r>
          </a:p>
        </p:txBody>
      </p:sp>
      <p:sp>
        <p:nvSpPr>
          <p:cNvPr id="11" name="TextBox 11"/>
          <p:cNvSpPr txBox="1"/>
          <p:nvPr/>
        </p:nvSpPr>
        <p:spPr>
          <a:xfrm>
            <a:off x="7647495" y="741450"/>
            <a:ext cx="9095350" cy="2628900"/>
          </a:xfrm>
          <a:prstGeom prst="rect">
            <a:avLst/>
          </a:prstGeom>
        </p:spPr>
        <p:txBody>
          <a:bodyPr lIns="0" tIns="0" rIns="0" bIns="0" rtlCol="0" anchor="t">
            <a:spAutoFit/>
          </a:bodyPr>
          <a:lstStyle/>
          <a:p>
            <a:pPr>
              <a:lnSpc>
                <a:spcPts val="10080"/>
              </a:lnSpc>
            </a:pPr>
            <a:r>
              <a:rPr lang="en-US" sz="8400">
                <a:solidFill>
                  <a:srgbClr val="171616"/>
                </a:solidFill>
                <a:latin typeface="Poppins Bold"/>
              </a:rPr>
              <a:t>Our Vision And Mission</a:t>
            </a:r>
          </a:p>
        </p:txBody>
      </p:sp>
      <p:sp>
        <p:nvSpPr>
          <p:cNvPr id="12" name="TextBox 12"/>
          <p:cNvSpPr txBox="1"/>
          <p:nvPr/>
        </p:nvSpPr>
        <p:spPr>
          <a:xfrm>
            <a:off x="8251373" y="4182138"/>
            <a:ext cx="5089318" cy="568497"/>
          </a:xfrm>
          <a:prstGeom prst="rect">
            <a:avLst/>
          </a:prstGeom>
        </p:spPr>
        <p:txBody>
          <a:bodyPr lIns="0" tIns="0" rIns="0" bIns="0" rtlCol="0" anchor="t">
            <a:spAutoFit/>
          </a:bodyPr>
          <a:lstStyle/>
          <a:p>
            <a:pPr>
              <a:lnSpc>
                <a:spcPts val="4365"/>
              </a:lnSpc>
              <a:spcBef>
                <a:spcPct val="0"/>
              </a:spcBef>
            </a:pPr>
            <a:r>
              <a:rPr lang="en-US" sz="3118">
                <a:solidFill>
                  <a:srgbClr val="FFFFFF"/>
                </a:solidFill>
                <a:latin typeface="Poppins Bold"/>
              </a:rPr>
              <a:t>Mission</a:t>
            </a:r>
          </a:p>
        </p:txBody>
      </p:sp>
      <p:sp>
        <p:nvSpPr>
          <p:cNvPr id="13" name="TextBox 13"/>
          <p:cNvSpPr txBox="1"/>
          <p:nvPr/>
        </p:nvSpPr>
        <p:spPr>
          <a:xfrm>
            <a:off x="8251373" y="4946056"/>
            <a:ext cx="9350827" cy="1158074"/>
          </a:xfrm>
          <a:prstGeom prst="rect">
            <a:avLst/>
          </a:prstGeom>
        </p:spPr>
        <p:txBody>
          <a:bodyPr wrap="square" lIns="0" tIns="0" rIns="0" bIns="0" rtlCol="0" anchor="t">
            <a:spAutoFit/>
          </a:bodyPr>
          <a:lstStyle/>
          <a:p>
            <a:pPr>
              <a:lnSpc>
                <a:spcPts val="3079"/>
              </a:lnSpc>
              <a:spcBef>
                <a:spcPct val="0"/>
              </a:spcBef>
            </a:pPr>
            <a:r>
              <a:rPr lang="en-US" sz="2199" dirty="0">
                <a:solidFill>
                  <a:srgbClr val="FFFFFF"/>
                </a:solidFill>
                <a:latin typeface="Open Sauce"/>
              </a:rPr>
              <a:t>Our mission is to help startups, SMBs and enterprises adapt to new technologies that solve complex problems and participate in the ongoing tech innovation.</a:t>
            </a:r>
          </a:p>
        </p:txBody>
      </p:sp>
      <p:grpSp>
        <p:nvGrpSpPr>
          <p:cNvPr id="14" name="Group 14"/>
          <p:cNvGrpSpPr/>
          <p:nvPr/>
        </p:nvGrpSpPr>
        <p:grpSpPr>
          <a:xfrm>
            <a:off x="7647495" y="6896100"/>
            <a:ext cx="10411905" cy="2832306"/>
            <a:chOff x="0" y="0"/>
            <a:chExt cx="2234183" cy="745957"/>
          </a:xfrm>
        </p:grpSpPr>
        <p:sp>
          <p:nvSpPr>
            <p:cNvPr id="15" name="Freeform 15"/>
            <p:cNvSpPr/>
            <p:nvPr/>
          </p:nvSpPr>
          <p:spPr>
            <a:xfrm>
              <a:off x="0" y="0"/>
              <a:ext cx="2234183" cy="745957"/>
            </a:xfrm>
            <a:custGeom>
              <a:avLst/>
              <a:gdLst/>
              <a:ahLst/>
              <a:cxnLst/>
              <a:rect l="l" t="t" r="r" b="b"/>
              <a:pathLst>
                <a:path w="2234183" h="745957">
                  <a:moveTo>
                    <a:pt x="46545" y="0"/>
                  </a:moveTo>
                  <a:lnTo>
                    <a:pt x="2187638" y="0"/>
                  </a:lnTo>
                  <a:cubicBezTo>
                    <a:pt x="2199982" y="0"/>
                    <a:pt x="2211821" y="4904"/>
                    <a:pt x="2220550" y="13633"/>
                  </a:cubicBezTo>
                  <a:cubicBezTo>
                    <a:pt x="2229279" y="22362"/>
                    <a:pt x="2234183" y="34201"/>
                    <a:pt x="2234183" y="46545"/>
                  </a:cubicBezTo>
                  <a:lnTo>
                    <a:pt x="2234183" y="699412"/>
                  </a:lnTo>
                  <a:cubicBezTo>
                    <a:pt x="2234183" y="725118"/>
                    <a:pt x="2213344" y="745957"/>
                    <a:pt x="2187638" y="745957"/>
                  </a:cubicBezTo>
                  <a:lnTo>
                    <a:pt x="46545" y="745957"/>
                  </a:lnTo>
                  <a:cubicBezTo>
                    <a:pt x="20839" y="745957"/>
                    <a:pt x="0" y="725118"/>
                    <a:pt x="0" y="699412"/>
                  </a:cubicBezTo>
                  <a:lnTo>
                    <a:pt x="0" y="46545"/>
                  </a:lnTo>
                  <a:cubicBezTo>
                    <a:pt x="0" y="20839"/>
                    <a:pt x="20839" y="0"/>
                    <a:pt x="46545" y="0"/>
                  </a:cubicBezTo>
                  <a:close/>
                </a:path>
              </a:pathLst>
            </a:custGeom>
            <a:solidFill>
              <a:srgbClr val="743EE3"/>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8251373" y="7048500"/>
            <a:ext cx="5089318" cy="568497"/>
          </a:xfrm>
          <a:prstGeom prst="rect">
            <a:avLst/>
          </a:prstGeom>
        </p:spPr>
        <p:txBody>
          <a:bodyPr lIns="0" tIns="0" rIns="0" bIns="0" rtlCol="0" anchor="t">
            <a:spAutoFit/>
          </a:bodyPr>
          <a:lstStyle/>
          <a:p>
            <a:pPr>
              <a:lnSpc>
                <a:spcPts val="4365"/>
              </a:lnSpc>
              <a:spcBef>
                <a:spcPct val="0"/>
              </a:spcBef>
            </a:pPr>
            <a:r>
              <a:rPr lang="en-US" sz="3118" dirty="0">
                <a:solidFill>
                  <a:srgbClr val="FFFFFF"/>
                </a:solidFill>
                <a:latin typeface="Poppins Bold"/>
              </a:rPr>
              <a:t>Vision</a:t>
            </a:r>
          </a:p>
        </p:txBody>
      </p:sp>
      <p:sp>
        <p:nvSpPr>
          <p:cNvPr id="18" name="TextBox 18"/>
          <p:cNvSpPr txBox="1"/>
          <p:nvPr/>
        </p:nvSpPr>
        <p:spPr>
          <a:xfrm>
            <a:off x="8251373" y="7810500"/>
            <a:ext cx="9802788" cy="1555619"/>
          </a:xfrm>
          <a:prstGeom prst="rect">
            <a:avLst/>
          </a:prstGeom>
        </p:spPr>
        <p:txBody>
          <a:bodyPr wrap="square" lIns="0" tIns="0" rIns="0" bIns="0" rtlCol="0" anchor="t">
            <a:spAutoFit/>
          </a:bodyPr>
          <a:lstStyle/>
          <a:p>
            <a:pPr>
              <a:lnSpc>
                <a:spcPts val="3079"/>
              </a:lnSpc>
              <a:spcBef>
                <a:spcPct val="0"/>
              </a:spcBef>
            </a:pPr>
            <a:r>
              <a:rPr lang="en-US" sz="2199" dirty="0">
                <a:solidFill>
                  <a:srgbClr val="FFFFFF"/>
                </a:solidFill>
                <a:latin typeface="Open Sauce"/>
              </a:rPr>
              <a:t>Our vision is to be the global leader in technology and digital marketing solutions, delivering excellence in design and development. We aspire to become the trusted partner of choice for brands worldwide, empowering them to thrive in the digital age.</a:t>
            </a:r>
          </a:p>
        </p:txBody>
      </p:sp>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1626" y="9258300"/>
            <a:ext cx="1290326" cy="1290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82100" y="-79777"/>
            <a:ext cx="10446555" cy="10446555"/>
            <a:chOff x="0" y="0"/>
            <a:chExt cx="6350000" cy="6350000"/>
          </a:xfrm>
        </p:grpSpPr>
        <p:sp>
          <p:nvSpPr>
            <p:cNvPr id="3" name="Freeform 3"/>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2"/>
              <a:stretch>
                <a:fillRect l="-17033" r="-33059"/>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19853" y="1028700"/>
            <a:ext cx="1685524" cy="1685524"/>
          </a:xfrm>
          <a:prstGeom prst="rect">
            <a:avLst/>
          </a:prstGeom>
        </p:spPr>
      </p:pic>
      <p:sp>
        <p:nvSpPr>
          <p:cNvPr id="5" name="TextBox 5"/>
          <p:cNvSpPr txBox="1"/>
          <p:nvPr/>
        </p:nvSpPr>
        <p:spPr>
          <a:xfrm>
            <a:off x="1205735" y="1962750"/>
            <a:ext cx="7211885" cy="2667000"/>
          </a:xfrm>
          <a:prstGeom prst="rect">
            <a:avLst/>
          </a:prstGeom>
        </p:spPr>
        <p:txBody>
          <a:bodyPr lIns="0" tIns="0" rIns="0" bIns="0" rtlCol="0" anchor="t">
            <a:spAutoFit/>
          </a:bodyPr>
          <a:lstStyle/>
          <a:p>
            <a:pPr>
              <a:lnSpc>
                <a:spcPts val="6839"/>
              </a:lnSpc>
            </a:pPr>
            <a:r>
              <a:rPr lang="en-US" sz="5700">
                <a:solidFill>
                  <a:srgbClr val="171616"/>
                </a:solidFill>
                <a:latin typeface="Poppins Bold"/>
              </a:rPr>
              <a:t>Life at Logic Square Technologies</a:t>
            </a:r>
          </a:p>
          <a:p>
            <a:pPr>
              <a:lnSpc>
                <a:spcPts val="6839"/>
              </a:lnSpc>
            </a:pPr>
            <a:endParaRPr lang="en-US" sz="5700">
              <a:solidFill>
                <a:srgbClr val="171616"/>
              </a:solidFill>
              <a:latin typeface="Poppins Bold"/>
            </a:endParaRPr>
          </a:p>
        </p:txBody>
      </p:sp>
      <p:sp>
        <p:nvSpPr>
          <p:cNvPr id="6" name="TextBox 6"/>
          <p:cNvSpPr txBox="1"/>
          <p:nvPr/>
        </p:nvSpPr>
        <p:spPr>
          <a:xfrm>
            <a:off x="1205735" y="4619575"/>
            <a:ext cx="8141301" cy="4216400"/>
          </a:xfrm>
          <a:prstGeom prst="rect">
            <a:avLst/>
          </a:prstGeom>
        </p:spPr>
        <p:txBody>
          <a:bodyPr lIns="0" tIns="0" rIns="0" bIns="0" rtlCol="0" anchor="t">
            <a:spAutoFit/>
          </a:bodyPr>
          <a:lstStyle/>
          <a:p>
            <a:pPr>
              <a:lnSpc>
                <a:spcPts val="2799"/>
              </a:lnSpc>
            </a:pPr>
            <a:r>
              <a:rPr lang="en-US" sz="1999">
                <a:solidFill>
                  <a:srgbClr val="171616"/>
                </a:solidFill>
                <a:latin typeface="Open Sans"/>
              </a:rPr>
              <a:t>The company culture follows the employee friendliness that the founders experienced internationally. Though we started small, our continued success has prompted our team to grow internationally. We want our clients to feel that our team is their team. With this belief, each individual in our team starts their day. We work hard to make sure that our people are supported and empowered to deliver exceptional results for our clients across the world. We want to ensure that Logic Square is a fun, inclusive, challenging place to work and develop a rewarding career. With this belief, each individual in our team starts their day. This is why we are very proud of the team we have built here at Logic Square.</a:t>
            </a:r>
          </a:p>
          <a:p>
            <a:pPr>
              <a:lnSpc>
                <a:spcPts val="2799"/>
              </a:lnSpc>
              <a:spcBef>
                <a:spcPct val="0"/>
              </a:spcBef>
            </a:pPr>
            <a:endParaRPr lang="en-US" sz="1999">
              <a:solidFill>
                <a:srgbClr val="171616"/>
              </a:solidFill>
              <a:latin typeface="Open Sans"/>
            </a:endParaRPr>
          </a:p>
        </p:txBody>
      </p:sp>
      <p:pic>
        <p:nvPicPr>
          <p:cNvPr id="7" name="Picture 7">
            <a:hlinkClick r:id="rId5" tooltip="https://logic-square.com"/>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5735" y="8921050"/>
            <a:ext cx="2144367" cy="674501"/>
          </a:xfrm>
          <a:prstGeom prst="rect">
            <a:avLst/>
          </a:prstGeom>
        </p:spPr>
      </p:pic>
      <p:sp>
        <p:nvSpPr>
          <p:cNvPr id="8" name="TextBox 8"/>
          <p:cNvSpPr txBox="1"/>
          <p:nvPr/>
        </p:nvSpPr>
        <p:spPr>
          <a:xfrm>
            <a:off x="1205735" y="9125249"/>
            <a:ext cx="2144367" cy="239548"/>
          </a:xfrm>
          <a:prstGeom prst="rect">
            <a:avLst/>
          </a:prstGeom>
        </p:spPr>
        <p:txBody>
          <a:bodyPr lIns="0" tIns="0" rIns="0" bIns="0" rtlCol="0" anchor="t">
            <a:spAutoFit/>
          </a:bodyPr>
          <a:lstStyle/>
          <a:p>
            <a:pPr algn="ctr">
              <a:lnSpc>
                <a:spcPts val="2021"/>
              </a:lnSpc>
              <a:spcBef>
                <a:spcPct val="0"/>
              </a:spcBef>
            </a:pPr>
            <a:r>
              <a:rPr lang="en-US" sz="1443" u="sng">
                <a:solidFill>
                  <a:srgbClr val="FFFFFF"/>
                </a:solidFill>
                <a:latin typeface="Open Sans Bold"/>
              </a:rPr>
              <a:t>LEARN MORE</a:t>
            </a:r>
          </a:p>
        </p:txBody>
      </p:sp>
      <p:pic>
        <p:nvPicPr>
          <p:cNvPr id="9" name="Picture 9"/>
          <p:cNvPicPr>
            <a:picLocks noChangeAspect="1"/>
          </p:cNvPicPr>
          <p:nvPr/>
        </p:nvPicPr>
        <p:blipFill>
          <a:blip r:embed="rId8"/>
          <a:srcRect/>
          <a:stretch>
            <a:fillRect/>
          </a:stretch>
        </p:blipFill>
        <p:spPr>
          <a:xfrm>
            <a:off x="506419" y="333509"/>
            <a:ext cx="1398632" cy="968283"/>
          </a:xfrm>
          <a:prstGeom prst="rect">
            <a:avLst/>
          </a:prstGeom>
        </p:spPr>
      </p:pic>
      <p:sp>
        <p:nvSpPr>
          <p:cNvPr id="10" name="TextBox 10"/>
          <p:cNvSpPr txBox="1"/>
          <p:nvPr/>
        </p:nvSpPr>
        <p:spPr>
          <a:xfrm>
            <a:off x="1205735" y="3851338"/>
            <a:ext cx="7542899" cy="372745"/>
          </a:xfrm>
          <a:prstGeom prst="rect">
            <a:avLst/>
          </a:prstGeom>
        </p:spPr>
        <p:txBody>
          <a:bodyPr lIns="0" tIns="0" rIns="0" bIns="0" rtlCol="0" anchor="t">
            <a:spAutoFit/>
          </a:bodyPr>
          <a:lstStyle/>
          <a:p>
            <a:pPr>
              <a:lnSpc>
                <a:spcPts val="3079"/>
              </a:lnSpc>
              <a:spcBef>
                <a:spcPct val="0"/>
              </a:spcBef>
            </a:pPr>
            <a:r>
              <a:rPr lang="en-US" sz="2199" spc="94">
                <a:solidFill>
                  <a:srgbClr val="000000"/>
                </a:solidFill>
                <a:latin typeface="Open Sans Bold"/>
              </a:rPr>
              <a:t>TRANSPARENCY- OWNERSHIP - ACCOUNTABILITY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EC69-AEDF-59FA-C4CD-3DB03FB04D12}"/>
            </a:ext>
          </a:extLst>
        </p:cNvPr>
        <p:cNvGrpSpPr/>
        <p:nvPr/>
      </p:nvGrpSpPr>
      <p:grpSpPr>
        <a:xfrm>
          <a:off x="0" y="0"/>
          <a:ext cx="0" cy="0"/>
          <a:chOff x="0" y="0"/>
          <a:chExt cx="0" cy="0"/>
        </a:xfrm>
      </p:grpSpPr>
      <p:pic>
        <p:nvPicPr>
          <p:cNvPr id="10" name="Picture 10">
            <a:extLst>
              <a:ext uri="{FF2B5EF4-FFF2-40B4-BE49-F238E27FC236}">
                <a16:creationId xmlns:a16="http://schemas.microsoft.com/office/drawing/2014/main" id="{F204FD61-65AF-FF39-4D4F-08CFA70F5A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 y="3009900"/>
            <a:ext cx="14706600" cy="2743200"/>
          </a:xfrm>
          <a:prstGeom prst="rect">
            <a:avLst/>
          </a:prstGeom>
        </p:spPr>
      </p:pic>
      <p:grpSp>
        <p:nvGrpSpPr>
          <p:cNvPr id="2" name="Group 2">
            <a:extLst>
              <a:ext uri="{FF2B5EF4-FFF2-40B4-BE49-F238E27FC236}">
                <a16:creationId xmlns:a16="http://schemas.microsoft.com/office/drawing/2014/main" id="{D0E1B426-0796-F30A-4078-27525CF01B08}"/>
              </a:ext>
            </a:extLst>
          </p:cNvPr>
          <p:cNvGrpSpPr>
            <a:grpSpLocks noChangeAspect="1"/>
          </p:cNvGrpSpPr>
          <p:nvPr/>
        </p:nvGrpSpPr>
        <p:grpSpPr>
          <a:xfrm>
            <a:off x="791527" y="2280399"/>
            <a:ext cx="3932873" cy="3932856"/>
            <a:chOff x="0" y="0"/>
            <a:chExt cx="6350000" cy="6349975"/>
          </a:xfrm>
        </p:grpSpPr>
        <p:sp>
          <p:nvSpPr>
            <p:cNvPr id="3" name="Freeform 3">
              <a:extLst>
                <a:ext uri="{FF2B5EF4-FFF2-40B4-BE49-F238E27FC236}">
                  <a16:creationId xmlns:a16="http://schemas.microsoft.com/office/drawing/2014/main" id="{3A95A07D-68CA-DE7E-1422-6685634CF05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14" name="TextBox 14">
            <a:extLst>
              <a:ext uri="{FF2B5EF4-FFF2-40B4-BE49-F238E27FC236}">
                <a16:creationId xmlns:a16="http://schemas.microsoft.com/office/drawing/2014/main" id="{EE67B093-128D-36EB-262B-63F43C73E237}"/>
              </a:ext>
            </a:extLst>
          </p:cNvPr>
          <p:cNvSpPr txBox="1"/>
          <p:nvPr/>
        </p:nvSpPr>
        <p:spPr>
          <a:xfrm>
            <a:off x="4953000" y="3238500"/>
            <a:ext cx="11049000" cy="3551293"/>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Vineet Harbhajanka – CEO</a:t>
            </a:r>
          </a:p>
          <a:p>
            <a:pPr>
              <a:lnSpc>
                <a:spcPts val="3079"/>
              </a:lnSpc>
            </a:pPr>
            <a:endParaRPr lang="en-US" sz="2199" dirty="0">
              <a:solidFill>
                <a:srgbClr val="FFFFFF"/>
              </a:solidFill>
              <a:latin typeface="Open Sans Light Bold"/>
            </a:endParaRPr>
          </a:p>
          <a:p>
            <a:pPr>
              <a:lnSpc>
                <a:spcPts val="3079"/>
              </a:lnSpc>
            </a:pPr>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Vineet is a “Techpreneur” who brings the perfect blend of technical and managerial skills to his projects. He developed an interest in software engineering processes during his masters degree at Ohio State University. In the past decade, he has worked with several leading brands like Amazon, Gap Inc &amp; Epic Systems.</a:t>
            </a:r>
          </a:p>
          <a:p>
            <a:pPr algn="ctr">
              <a:lnSpc>
                <a:spcPts val="3079"/>
              </a:lnSpc>
              <a:spcBef>
                <a:spcPct val="0"/>
              </a:spcBef>
            </a:pP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p:txBody>
      </p:sp>
      <p:sp>
        <p:nvSpPr>
          <p:cNvPr id="17" name="TextBox 17">
            <a:extLst>
              <a:ext uri="{FF2B5EF4-FFF2-40B4-BE49-F238E27FC236}">
                <a16:creationId xmlns:a16="http://schemas.microsoft.com/office/drawing/2014/main" id="{1A39C4A0-65B9-FEDE-CA58-6A7063C66A32}"/>
              </a:ext>
            </a:extLst>
          </p:cNvPr>
          <p:cNvSpPr txBox="1"/>
          <p:nvPr/>
        </p:nvSpPr>
        <p:spPr>
          <a:xfrm>
            <a:off x="5326193" y="8157675"/>
            <a:ext cx="348519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Open Sauce"/>
              </a:rPr>
              <a:t>COD</a:t>
            </a:r>
          </a:p>
        </p:txBody>
      </p:sp>
      <p:sp>
        <p:nvSpPr>
          <p:cNvPr id="22" name="TextBox 22">
            <a:extLst>
              <a:ext uri="{FF2B5EF4-FFF2-40B4-BE49-F238E27FC236}">
                <a16:creationId xmlns:a16="http://schemas.microsoft.com/office/drawing/2014/main" id="{035DE78C-4268-9245-B0B4-E6296A4C2306}"/>
              </a:ext>
            </a:extLst>
          </p:cNvPr>
          <p:cNvSpPr txBox="1"/>
          <p:nvPr/>
        </p:nvSpPr>
        <p:spPr>
          <a:xfrm>
            <a:off x="3558162" y="723900"/>
            <a:ext cx="11171677" cy="1272977"/>
          </a:xfrm>
          <a:prstGeom prst="rect">
            <a:avLst/>
          </a:prstGeom>
        </p:spPr>
        <p:txBody>
          <a:bodyPr lIns="0" tIns="0" rIns="0" bIns="0" rtlCol="0" anchor="t">
            <a:spAutoFit/>
          </a:bodyPr>
          <a:lstStyle/>
          <a:p>
            <a:pPr algn="ctr">
              <a:lnSpc>
                <a:spcPts val="10079"/>
              </a:lnSpc>
            </a:pPr>
            <a:r>
              <a:rPr lang="en-US" sz="8399" dirty="0">
                <a:solidFill>
                  <a:srgbClr val="171616"/>
                </a:solidFill>
                <a:latin typeface="Poppins Bold"/>
              </a:rPr>
              <a:t>Our Team</a:t>
            </a:r>
          </a:p>
        </p:txBody>
      </p:sp>
      <p:pic>
        <p:nvPicPr>
          <p:cNvPr id="23" name="Picture 23">
            <a:extLst>
              <a:ext uri="{FF2B5EF4-FFF2-40B4-BE49-F238E27FC236}">
                <a16:creationId xmlns:a16="http://schemas.microsoft.com/office/drawing/2014/main" id="{D9B979E8-E85E-9FBD-B6EE-7109EC1662D8}"/>
              </a:ext>
            </a:extLst>
          </p:cNvPr>
          <p:cNvPicPr>
            <a:picLocks noChangeAspect="1"/>
          </p:cNvPicPr>
          <p:nvPr/>
        </p:nvPicPr>
        <p:blipFill>
          <a:blip r:embed="rId5"/>
          <a:srcRect/>
          <a:stretch>
            <a:fillRect/>
          </a:stretch>
        </p:blipFill>
        <p:spPr>
          <a:xfrm>
            <a:off x="506419" y="333509"/>
            <a:ext cx="1398632" cy="968283"/>
          </a:xfrm>
          <a:prstGeom prst="rect">
            <a:avLst/>
          </a:prstGeom>
        </p:spPr>
      </p:pic>
      <p:pic>
        <p:nvPicPr>
          <p:cNvPr id="27" name="Picture 10">
            <a:extLst>
              <a:ext uri="{FF2B5EF4-FFF2-40B4-BE49-F238E27FC236}">
                <a16:creationId xmlns:a16="http://schemas.microsoft.com/office/drawing/2014/main" id="{76604C90-7F50-84FF-87C5-F0C9A9FF55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6615952"/>
            <a:ext cx="14706600" cy="2947147"/>
          </a:xfrm>
          <a:prstGeom prst="rect">
            <a:avLst/>
          </a:prstGeom>
        </p:spPr>
      </p:pic>
      <p:grpSp>
        <p:nvGrpSpPr>
          <p:cNvPr id="25" name="Group 4">
            <a:extLst>
              <a:ext uri="{FF2B5EF4-FFF2-40B4-BE49-F238E27FC236}">
                <a16:creationId xmlns:a16="http://schemas.microsoft.com/office/drawing/2014/main" id="{EBA13CF3-2F2E-1D16-9946-7A1B83237558}"/>
              </a:ext>
            </a:extLst>
          </p:cNvPr>
          <p:cNvGrpSpPr>
            <a:grpSpLocks noChangeAspect="1"/>
          </p:cNvGrpSpPr>
          <p:nvPr/>
        </p:nvGrpSpPr>
        <p:grpSpPr>
          <a:xfrm>
            <a:off x="13258800" y="6213253"/>
            <a:ext cx="3962400" cy="3938967"/>
            <a:chOff x="-1261559" y="-300117"/>
            <a:chExt cx="6350000" cy="6838485"/>
          </a:xfrm>
        </p:grpSpPr>
        <p:sp>
          <p:nvSpPr>
            <p:cNvPr id="26" name="Freeform 5">
              <a:extLst>
                <a:ext uri="{FF2B5EF4-FFF2-40B4-BE49-F238E27FC236}">
                  <a16:creationId xmlns:a16="http://schemas.microsoft.com/office/drawing/2014/main" id="{0875E90E-312A-5DFB-6815-A2E7BF4827AA}"/>
                </a:ext>
              </a:extLst>
            </p:cNvPr>
            <p:cNvSpPr/>
            <p:nvPr/>
          </p:nvSpPr>
          <p:spPr>
            <a:xfrm>
              <a:off x="-1261559" y="-300117"/>
              <a:ext cx="6350000" cy="683848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7225" t="-11138" r="-7225" b="-60216"/>
              </a:stretch>
            </a:blipFill>
          </p:spPr>
        </p:sp>
      </p:grpSp>
      <p:sp>
        <p:nvSpPr>
          <p:cNvPr id="28" name="TextBox 14">
            <a:extLst>
              <a:ext uri="{FF2B5EF4-FFF2-40B4-BE49-F238E27FC236}">
                <a16:creationId xmlns:a16="http://schemas.microsoft.com/office/drawing/2014/main" id="{9317FA00-C677-525E-2ECC-C3209379EFAB}"/>
              </a:ext>
            </a:extLst>
          </p:cNvPr>
          <p:cNvSpPr txBox="1"/>
          <p:nvPr/>
        </p:nvSpPr>
        <p:spPr>
          <a:xfrm>
            <a:off x="2310716" y="6819900"/>
            <a:ext cx="10948084" cy="3153748"/>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Tim Branyan– COO</a:t>
            </a:r>
          </a:p>
          <a:p>
            <a:pPr>
              <a:lnSpc>
                <a:spcPts val="3079"/>
              </a:lnSpc>
            </a:pPr>
            <a:endParaRPr lang="en-US" sz="2199" dirty="0">
              <a:solidFill>
                <a:srgbClr val="FFFFFF"/>
              </a:solidFill>
              <a:latin typeface="Open Sans Light Bold"/>
            </a:endParaRPr>
          </a:p>
          <a:p>
            <a:pPr>
              <a:lnSpc>
                <a:spcPts val="3079"/>
              </a:lnSpc>
            </a:pPr>
            <a:r>
              <a:rPr lang="en-US"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Tim is a serial entrepreneur, and his mantra is to provide superior technology services that CUSTOMERS recommend, ENTREPRENEURS prefer, and PARTNERS are proud of. He initially encountered Logic Square as a customer while fulfilling his role as an entrepreneur, later evolving into an integral member of the team.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3079"/>
              </a:lnSpc>
              <a:spcBef>
                <a:spcPct val="0"/>
              </a:spcBef>
            </a:pP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p:txBody>
      </p:sp>
    </p:spTree>
    <p:extLst>
      <p:ext uri="{BB962C8B-B14F-4D97-AF65-F5344CB8AC3E}">
        <p14:creationId xmlns:p14="http://schemas.microsoft.com/office/powerpoint/2010/main" val="183314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6CBE2-8BEC-CA7F-B982-0433FB7F45A6}"/>
            </a:ext>
          </a:extLst>
        </p:cNvPr>
        <p:cNvGrpSpPr/>
        <p:nvPr/>
      </p:nvGrpSpPr>
      <p:grpSpPr>
        <a:xfrm>
          <a:off x="0" y="0"/>
          <a:ext cx="0" cy="0"/>
          <a:chOff x="0" y="0"/>
          <a:chExt cx="0" cy="0"/>
        </a:xfrm>
      </p:grpSpPr>
      <p:pic>
        <p:nvPicPr>
          <p:cNvPr id="10" name="Picture 10">
            <a:extLst>
              <a:ext uri="{FF2B5EF4-FFF2-40B4-BE49-F238E27FC236}">
                <a16:creationId xmlns:a16="http://schemas.microsoft.com/office/drawing/2014/main" id="{4E7801F8-21CA-E954-AE8A-77CC277B93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 y="3009900"/>
            <a:ext cx="14706600" cy="2743200"/>
          </a:xfrm>
          <a:prstGeom prst="rect">
            <a:avLst/>
          </a:prstGeom>
        </p:spPr>
      </p:pic>
      <p:grpSp>
        <p:nvGrpSpPr>
          <p:cNvPr id="2" name="Group 2">
            <a:extLst>
              <a:ext uri="{FF2B5EF4-FFF2-40B4-BE49-F238E27FC236}">
                <a16:creationId xmlns:a16="http://schemas.microsoft.com/office/drawing/2014/main" id="{F58BB023-52E6-237D-A20B-CF195D0052ED}"/>
              </a:ext>
            </a:extLst>
          </p:cNvPr>
          <p:cNvGrpSpPr>
            <a:grpSpLocks noChangeAspect="1"/>
          </p:cNvGrpSpPr>
          <p:nvPr/>
        </p:nvGrpSpPr>
        <p:grpSpPr>
          <a:xfrm>
            <a:off x="911430" y="2400301"/>
            <a:ext cx="3812970" cy="3812954"/>
            <a:chOff x="0" y="0"/>
            <a:chExt cx="6350000" cy="6349975"/>
          </a:xfrm>
        </p:grpSpPr>
        <p:sp>
          <p:nvSpPr>
            <p:cNvPr id="3" name="Freeform 3">
              <a:hlinkClick r:id="rId4"/>
              <a:extLst>
                <a:ext uri="{FF2B5EF4-FFF2-40B4-BE49-F238E27FC236}">
                  <a16:creationId xmlns:a16="http://schemas.microsoft.com/office/drawing/2014/main" id="{35ED8D1F-F80F-0345-BD74-ABB9B9EDCDF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extLst>
                  <a:ext uri="{28A0092B-C50C-407E-A947-70E740481C1C}">
                    <a14:useLocalDpi xmlns:a14="http://schemas.microsoft.com/office/drawing/2010/main" val="0"/>
                  </a:ext>
                </a:extLst>
              </a:blip>
              <a:stretch>
                <a:fillRect/>
              </a:stretch>
            </a:blipFill>
          </p:spPr>
        </p:sp>
      </p:grpSp>
      <p:sp>
        <p:nvSpPr>
          <p:cNvPr id="14" name="TextBox 14">
            <a:extLst>
              <a:ext uri="{FF2B5EF4-FFF2-40B4-BE49-F238E27FC236}">
                <a16:creationId xmlns:a16="http://schemas.microsoft.com/office/drawing/2014/main" id="{9D1E1195-20F9-72C4-6D65-940F484006A7}"/>
              </a:ext>
            </a:extLst>
          </p:cNvPr>
          <p:cNvSpPr txBox="1"/>
          <p:nvPr/>
        </p:nvSpPr>
        <p:spPr>
          <a:xfrm>
            <a:off x="4953000" y="3314700"/>
            <a:ext cx="11049000" cy="3635804"/>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Tyler Temple - CIO</a:t>
            </a:r>
          </a:p>
          <a:p>
            <a:pPr rtl="0">
              <a:lnSpc>
                <a:spcPct val="150000"/>
              </a:lnSpc>
              <a:spcBef>
                <a:spcPts val="1500"/>
              </a:spcBef>
              <a:spcAft>
                <a:spcPts val="0"/>
              </a:spcAft>
            </a:pPr>
            <a:r>
              <a:rPr lang="en-US"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Tyler is an experienced professional and veteran entrepreneur who has been solving complex problems for multiple industries. He is proficient in solving user-friendly automation and innovative solutions. Tyler’s journey with Logic Square began as a customer, but his skills and expertise quickly led him to become our vital team member.</a:t>
            </a:r>
            <a:endParaRPr lang="en-US"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br>
              <a:rPr lang="en-US" dirty="0"/>
            </a:b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p:txBody>
      </p:sp>
      <p:sp>
        <p:nvSpPr>
          <p:cNvPr id="17" name="TextBox 17">
            <a:extLst>
              <a:ext uri="{FF2B5EF4-FFF2-40B4-BE49-F238E27FC236}">
                <a16:creationId xmlns:a16="http://schemas.microsoft.com/office/drawing/2014/main" id="{9453B0D0-8BA1-9549-FE60-246D1D5D88D0}"/>
              </a:ext>
            </a:extLst>
          </p:cNvPr>
          <p:cNvSpPr txBox="1"/>
          <p:nvPr/>
        </p:nvSpPr>
        <p:spPr>
          <a:xfrm>
            <a:off x="5326193" y="8157675"/>
            <a:ext cx="348519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Open Sauce"/>
              </a:rPr>
              <a:t>COD</a:t>
            </a:r>
          </a:p>
        </p:txBody>
      </p:sp>
      <p:sp>
        <p:nvSpPr>
          <p:cNvPr id="22" name="TextBox 22">
            <a:extLst>
              <a:ext uri="{FF2B5EF4-FFF2-40B4-BE49-F238E27FC236}">
                <a16:creationId xmlns:a16="http://schemas.microsoft.com/office/drawing/2014/main" id="{6F538CE3-8B1A-C7FF-46FE-2D0D9302DA96}"/>
              </a:ext>
            </a:extLst>
          </p:cNvPr>
          <p:cNvSpPr txBox="1"/>
          <p:nvPr/>
        </p:nvSpPr>
        <p:spPr>
          <a:xfrm>
            <a:off x="3558162" y="723900"/>
            <a:ext cx="11171677" cy="1272977"/>
          </a:xfrm>
          <a:prstGeom prst="rect">
            <a:avLst/>
          </a:prstGeom>
        </p:spPr>
        <p:txBody>
          <a:bodyPr lIns="0" tIns="0" rIns="0" bIns="0" rtlCol="0" anchor="t">
            <a:spAutoFit/>
          </a:bodyPr>
          <a:lstStyle/>
          <a:p>
            <a:pPr algn="ctr">
              <a:lnSpc>
                <a:spcPts val="10079"/>
              </a:lnSpc>
            </a:pPr>
            <a:r>
              <a:rPr lang="en-US" sz="8399" dirty="0">
                <a:solidFill>
                  <a:srgbClr val="171616"/>
                </a:solidFill>
                <a:latin typeface="Poppins Bold"/>
              </a:rPr>
              <a:t>Our Team</a:t>
            </a:r>
          </a:p>
        </p:txBody>
      </p:sp>
      <p:pic>
        <p:nvPicPr>
          <p:cNvPr id="23" name="Picture 23">
            <a:extLst>
              <a:ext uri="{FF2B5EF4-FFF2-40B4-BE49-F238E27FC236}">
                <a16:creationId xmlns:a16="http://schemas.microsoft.com/office/drawing/2014/main" id="{C435A743-8DD8-DEE7-B197-68495AE93979}"/>
              </a:ext>
            </a:extLst>
          </p:cNvPr>
          <p:cNvPicPr>
            <a:picLocks noChangeAspect="1"/>
          </p:cNvPicPr>
          <p:nvPr/>
        </p:nvPicPr>
        <p:blipFill>
          <a:blip r:embed="rId6"/>
          <a:srcRect/>
          <a:stretch>
            <a:fillRect/>
          </a:stretch>
        </p:blipFill>
        <p:spPr>
          <a:xfrm>
            <a:off x="506419" y="333509"/>
            <a:ext cx="1398632" cy="968283"/>
          </a:xfrm>
          <a:prstGeom prst="rect">
            <a:avLst/>
          </a:prstGeom>
        </p:spPr>
      </p:pic>
      <p:pic>
        <p:nvPicPr>
          <p:cNvPr id="27" name="Picture 10">
            <a:extLst>
              <a:ext uri="{FF2B5EF4-FFF2-40B4-BE49-F238E27FC236}">
                <a16:creationId xmlns:a16="http://schemas.microsoft.com/office/drawing/2014/main" id="{86219B13-26DF-A3B3-CA0D-8FAABDA986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6615952"/>
            <a:ext cx="14706600" cy="2947147"/>
          </a:xfrm>
          <a:prstGeom prst="rect">
            <a:avLst/>
          </a:prstGeom>
        </p:spPr>
      </p:pic>
      <p:grpSp>
        <p:nvGrpSpPr>
          <p:cNvPr id="25" name="Group 4">
            <a:extLst>
              <a:ext uri="{FF2B5EF4-FFF2-40B4-BE49-F238E27FC236}">
                <a16:creationId xmlns:a16="http://schemas.microsoft.com/office/drawing/2014/main" id="{C9517A01-6F67-6B5D-6FB1-3EEF98D413A5}"/>
              </a:ext>
            </a:extLst>
          </p:cNvPr>
          <p:cNvGrpSpPr>
            <a:grpSpLocks noChangeAspect="1"/>
          </p:cNvGrpSpPr>
          <p:nvPr/>
        </p:nvGrpSpPr>
        <p:grpSpPr>
          <a:xfrm>
            <a:off x="13182600" y="6054931"/>
            <a:ext cx="3962400" cy="4021028"/>
            <a:chOff x="-1261559" y="-300117"/>
            <a:chExt cx="6350000" cy="6838485"/>
          </a:xfrm>
        </p:grpSpPr>
        <p:sp>
          <p:nvSpPr>
            <p:cNvPr id="26" name="Freeform 5">
              <a:extLst>
                <a:ext uri="{FF2B5EF4-FFF2-40B4-BE49-F238E27FC236}">
                  <a16:creationId xmlns:a16="http://schemas.microsoft.com/office/drawing/2014/main" id="{388CEF01-458B-05F6-70B4-072CBBE8E640}"/>
                </a:ext>
              </a:extLst>
            </p:cNvPr>
            <p:cNvSpPr/>
            <p:nvPr/>
          </p:nvSpPr>
          <p:spPr>
            <a:xfrm>
              <a:off x="-1261559" y="-300117"/>
              <a:ext cx="6350000" cy="683848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extLst>
                  <a:ext uri="{28A0092B-C50C-407E-A947-70E740481C1C}">
                    <a14:useLocalDpi xmlns:a14="http://schemas.microsoft.com/office/drawing/2010/main" val="0"/>
                  </a:ext>
                </a:extLst>
              </a:blip>
              <a:stretch>
                <a:fillRect/>
              </a:stretch>
            </a:blipFill>
          </p:spPr>
        </p:sp>
      </p:grpSp>
      <p:sp>
        <p:nvSpPr>
          <p:cNvPr id="28" name="TextBox 14">
            <a:extLst>
              <a:ext uri="{FF2B5EF4-FFF2-40B4-BE49-F238E27FC236}">
                <a16:creationId xmlns:a16="http://schemas.microsoft.com/office/drawing/2014/main" id="{927CE044-18FD-0FDF-512A-AAC79211AB68}"/>
              </a:ext>
            </a:extLst>
          </p:cNvPr>
          <p:cNvSpPr txBox="1"/>
          <p:nvPr/>
        </p:nvSpPr>
        <p:spPr>
          <a:xfrm>
            <a:off x="2310716" y="6819900"/>
            <a:ext cx="10948084" cy="2756204"/>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Silouan Green– CRM</a:t>
            </a:r>
          </a:p>
          <a:p>
            <a:pPr>
              <a:lnSpc>
                <a:spcPts val="3079"/>
              </a:lnSpc>
            </a:pPr>
            <a:endParaRPr lang="en-US" sz="2199" dirty="0">
              <a:solidFill>
                <a:srgbClr val="FFFFFF"/>
              </a:solidFill>
              <a:latin typeface="Open Sans Light Bold"/>
            </a:endParaRPr>
          </a:p>
          <a:p>
            <a:pPr>
              <a:lnSpc>
                <a:spcPts val="3079"/>
              </a:lnSpc>
            </a:pPr>
            <a:r>
              <a:rPr lang="en-US"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Silouan Green is a U.S. Marine Corps veteran with a passion for forging lasting client partnerships that thrive on mutual growth. His journey is a testament to the transformative power of his unique background. With over two decades of experience in technology, customer interactions, and shaping organizational culture, Silouan is a force to be reckoned with. </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3079"/>
              </a:lnSpc>
              <a:spcBef>
                <a:spcPct val="0"/>
              </a:spcBef>
            </a:pPr>
            <a:endParaRPr lang="en-US" sz="2199" dirty="0">
              <a:solidFill>
                <a:srgbClr val="FFFFFF"/>
              </a:solidFill>
              <a:latin typeface="Open Sans Light Bold"/>
            </a:endParaRPr>
          </a:p>
        </p:txBody>
      </p:sp>
    </p:spTree>
    <p:extLst>
      <p:ext uri="{BB962C8B-B14F-4D97-AF65-F5344CB8AC3E}">
        <p14:creationId xmlns:p14="http://schemas.microsoft.com/office/powerpoint/2010/main" val="420338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6382-2B88-0FB1-66DA-1553D9076EE3}"/>
            </a:ext>
          </a:extLst>
        </p:cNvPr>
        <p:cNvGrpSpPr/>
        <p:nvPr/>
      </p:nvGrpSpPr>
      <p:grpSpPr>
        <a:xfrm>
          <a:off x="0" y="0"/>
          <a:ext cx="0" cy="0"/>
          <a:chOff x="0" y="0"/>
          <a:chExt cx="0" cy="0"/>
        </a:xfrm>
      </p:grpSpPr>
      <p:pic>
        <p:nvPicPr>
          <p:cNvPr id="10" name="Picture 10">
            <a:extLst>
              <a:ext uri="{FF2B5EF4-FFF2-40B4-BE49-F238E27FC236}">
                <a16:creationId xmlns:a16="http://schemas.microsoft.com/office/drawing/2014/main" id="{1690F9FE-DB2B-08F4-AA46-EBE7A6AF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 y="3009900"/>
            <a:ext cx="14706600" cy="2743200"/>
          </a:xfrm>
          <a:prstGeom prst="rect">
            <a:avLst/>
          </a:prstGeom>
        </p:spPr>
      </p:pic>
      <p:sp>
        <p:nvSpPr>
          <p:cNvPr id="14" name="TextBox 14">
            <a:extLst>
              <a:ext uri="{FF2B5EF4-FFF2-40B4-BE49-F238E27FC236}">
                <a16:creationId xmlns:a16="http://schemas.microsoft.com/office/drawing/2014/main" id="{B6B45D53-EF37-9CF0-D404-FA44CC7C44C3}"/>
              </a:ext>
            </a:extLst>
          </p:cNvPr>
          <p:cNvSpPr txBox="1"/>
          <p:nvPr/>
        </p:nvSpPr>
        <p:spPr>
          <a:xfrm>
            <a:off x="4953000" y="3314700"/>
            <a:ext cx="11049000" cy="3912802"/>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Chris Beatty – CMO</a:t>
            </a:r>
          </a:p>
          <a:p>
            <a:pPr rtl="0">
              <a:lnSpc>
                <a:spcPct val="150000"/>
              </a:lnSpc>
              <a:spcBef>
                <a:spcPts val="1500"/>
              </a:spcBef>
              <a:spcAft>
                <a:spcPts val="0"/>
              </a:spcAft>
            </a:pPr>
            <a:r>
              <a:rPr lang="en-US" sz="18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Chris has a great understanding of both online and offline marketing. He looks into Advertising, Content Marketing, Digital Marketing, Email Marketing, Lead Generation, and Social Media Marketing. His ability to focus on the core needs of the target market is not something that can be taught. His execution is exemplary, and that has won the hearts of many clients.</a:t>
            </a:r>
            <a:endParaRPr lang="en-US"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br>
              <a:rPr lang="en-US" dirty="0"/>
            </a:br>
            <a:br>
              <a:rPr lang="en-US" dirty="0"/>
            </a:b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a:p>
            <a:pPr algn="ctr">
              <a:lnSpc>
                <a:spcPts val="3079"/>
              </a:lnSpc>
              <a:spcBef>
                <a:spcPct val="0"/>
              </a:spcBef>
            </a:pPr>
            <a:endParaRPr lang="en-US" sz="2199" dirty="0">
              <a:solidFill>
                <a:srgbClr val="FFFFFF"/>
              </a:solidFill>
              <a:latin typeface="Open Sans Light Bold"/>
            </a:endParaRPr>
          </a:p>
        </p:txBody>
      </p:sp>
      <p:sp>
        <p:nvSpPr>
          <p:cNvPr id="17" name="TextBox 17">
            <a:extLst>
              <a:ext uri="{FF2B5EF4-FFF2-40B4-BE49-F238E27FC236}">
                <a16:creationId xmlns:a16="http://schemas.microsoft.com/office/drawing/2014/main" id="{AD9ADE98-B2C8-207E-5DCD-9D7220DC1C9A}"/>
              </a:ext>
            </a:extLst>
          </p:cNvPr>
          <p:cNvSpPr txBox="1"/>
          <p:nvPr/>
        </p:nvSpPr>
        <p:spPr>
          <a:xfrm>
            <a:off x="5326193" y="8157675"/>
            <a:ext cx="348519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Open Sauce"/>
              </a:rPr>
              <a:t>COD</a:t>
            </a:r>
          </a:p>
        </p:txBody>
      </p:sp>
      <p:sp>
        <p:nvSpPr>
          <p:cNvPr id="22" name="TextBox 22">
            <a:extLst>
              <a:ext uri="{FF2B5EF4-FFF2-40B4-BE49-F238E27FC236}">
                <a16:creationId xmlns:a16="http://schemas.microsoft.com/office/drawing/2014/main" id="{0D0CEB82-CCC7-523B-E6B5-BE58C154E61A}"/>
              </a:ext>
            </a:extLst>
          </p:cNvPr>
          <p:cNvSpPr txBox="1"/>
          <p:nvPr/>
        </p:nvSpPr>
        <p:spPr>
          <a:xfrm>
            <a:off x="3558162" y="723900"/>
            <a:ext cx="11171677" cy="1272977"/>
          </a:xfrm>
          <a:prstGeom prst="rect">
            <a:avLst/>
          </a:prstGeom>
        </p:spPr>
        <p:txBody>
          <a:bodyPr lIns="0" tIns="0" rIns="0" bIns="0" rtlCol="0" anchor="t">
            <a:spAutoFit/>
          </a:bodyPr>
          <a:lstStyle/>
          <a:p>
            <a:pPr algn="ctr">
              <a:lnSpc>
                <a:spcPts val="10079"/>
              </a:lnSpc>
            </a:pPr>
            <a:r>
              <a:rPr lang="en-US" sz="8399" dirty="0">
                <a:solidFill>
                  <a:srgbClr val="171616"/>
                </a:solidFill>
                <a:latin typeface="Poppins Bold"/>
              </a:rPr>
              <a:t>Our Team</a:t>
            </a:r>
          </a:p>
        </p:txBody>
      </p:sp>
      <p:pic>
        <p:nvPicPr>
          <p:cNvPr id="23" name="Picture 23">
            <a:extLst>
              <a:ext uri="{FF2B5EF4-FFF2-40B4-BE49-F238E27FC236}">
                <a16:creationId xmlns:a16="http://schemas.microsoft.com/office/drawing/2014/main" id="{ECD795F7-C6C3-B160-D7E7-EE4CAF821070}"/>
              </a:ext>
            </a:extLst>
          </p:cNvPr>
          <p:cNvPicPr>
            <a:picLocks noChangeAspect="1"/>
          </p:cNvPicPr>
          <p:nvPr/>
        </p:nvPicPr>
        <p:blipFill>
          <a:blip r:embed="rId4"/>
          <a:srcRect/>
          <a:stretch>
            <a:fillRect/>
          </a:stretch>
        </p:blipFill>
        <p:spPr>
          <a:xfrm>
            <a:off x="506419" y="333509"/>
            <a:ext cx="1398632" cy="968283"/>
          </a:xfrm>
          <a:prstGeom prst="rect">
            <a:avLst/>
          </a:prstGeom>
        </p:spPr>
      </p:pic>
      <p:pic>
        <p:nvPicPr>
          <p:cNvPr id="27" name="Picture 10">
            <a:extLst>
              <a:ext uri="{FF2B5EF4-FFF2-40B4-BE49-F238E27FC236}">
                <a16:creationId xmlns:a16="http://schemas.microsoft.com/office/drawing/2014/main" id="{89871161-39E6-5A26-3A86-E97CA6B882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6615952"/>
            <a:ext cx="14706600" cy="2947147"/>
          </a:xfrm>
          <a:prstGeom prst="rect">
            <a:avLst/>
          </a:prstGeom>
        </p:spPr>
      </p:pic>
      <p:grpSp>
        <p:nvGrpSpPr>
          <p:cNvPr id="25" name="Group 4">
            <a:extLst>
              <a:ext uri="{FF2B5EF4-FFF2-40B4-BE49-F238E27FC236}">
                <a16:creationId xmlns:a16="http://schemas.microsoft.com/office/drawing/2014/main" id="{0DA02704-11FA-2395-B08B-BECD220F272B}"/>
              </a:ext>
            </a:extLst>
          </p:cNvPr>
          <p:cNvGrpSpPr>
            <a:grpSpLocks noChangeAspect="1"/>
          </p:cNvGrpSpPr>
          <p:nvPr/>
        </p:nvGrpSpPr>
        <p:grpSpPr>
          <a:xfrm>
            <a:off x="13182600" y="6054931"/>
            <a:ext cx="3962400" cy="4021028"/>
            <a:chOff x="-1261559" y="-300117"/>
            <a:chExt cx="6350000" cy="6838485"/>
          </a:xfrm>
        </p:grpSpPr>
        <p:sp>
          <p:nvSpPr>
            <p:cNvPr id="26" name="Freeform 5">
              <a:extLst>
                <a:ext uri="{FF2B5EF4-FFF2-40B4-BE49-F238E27FC236}">
                  <a16:creationId xmlns:a16="http://schemas.microsoft.com/office/drawing/2014/main" id="{FFDCD786-F988-1980-2FFE-0C725E506A38}"/>
                </a:ext>
              </a:extLst>
            </p:cNvPr>
            <p:cNvSpPr/>
            <p:nvPr/>
          </p:nvSpPr>
          <p:spPr>
            <a:xfrm>
              <a:off x="-1261559" y="-300117"/>
              <a:ext cx="6350000" cy="683848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extLst>
                  <a:ext uri="{28A0092B-C50C-407E-A947-70E740481C1C}">
                    <a14:useLocalDpi xmlns:a14="http://schemas.microsoft.com/office/drawing/2010/main" val="0"/>
                  </a:ext>
                </a:extLst>
              </a:blip>
              <a:stretch>
                <a:fillRect/>
              </a:stretch>
            </a:blipFill>
          </p:spPr>
        </p:sp>
      </p:grpSp>
      <p:sp>
        <p:nvSpPr>
          <p:cNvPr id="28" name="TextBox 14">
            <a:extLst>
              <a:ext uri="{FF2B5EF4-FFF2-40B4-BE49-F238E27FC236}">
                <a16:creationId xmlns:a16="http://schemas.microsoft.com/office/drawing/2014/main" id="{BAA3165D-B2C4-017E-E70B-20E83EA4C4F0}"/>
              </a:ext>
            </a:extLst>
          </p:cNvPr>
          <p:cNvSpPr txBox="1"/>
          <p:nvPr/>
        </p:nvSpPr>
        <p:spPr>
          <a:xfrm>
            <a:off x="2310716" y="6819900"/>
            <a:ext cx="10948084" cy="3282822"/>
          </a:xfrm>
          <a:prstGeom prst="rect">
            <a:avLst/>
          </a:prstGeom>
        </p:spPr>
        <p:txBody>
          <a:bodyPr wrap="square" lIns="0" tIns="0" rIns="0" bIns="0" rtlCol="0" anchor="t">
            <a:spAutoFit/>
          </a:bodyPr>
          <a:lstStyle/>
          <a:p>
            <a:pPr>
              <a:lnSpc>
                <a:spcPts val="3079"/>
              </a:lnSpc>
            </a:pPr>
            <a:r>
              <a:rPr lang="en-US" sz="21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Logan Shippy - Advisor</a:t>
            </a:r>
          </a:p>
          <a:p>
            <a:pPr rtl="0">
              <a:lnSpc>
                <a:spcPct val="150000"/>
              </a:lnSpc>
              <a:spcBef>
                <a:spcPts val="1500"/>
              </a:spcBef>
              <a:spcAft>
                <a:spcPts val="0"/>
              </a:spcAft>
            </a:pPr>
            <a:r>
              <a:rPr lang="en-US" sz="18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Logan has a great understanding of both online and offline marketing. He looks into Advertising, Content Marketing, Digital Marketing, Direct Mail Marketing, Lead Generation, and Social Media Marketing. His ability to strike a chord with people from different backgrounds is a unique ability that has helped the team make connections and build relationships with people, which has brought great success to the team overall.</a:t>
            </a:r>
            <a:endParaRPr lang="en-US"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br>
              <a:rPr lang="en-US" dirty="0"/>
            </a:br>
            <a:endParaRPr lang="en-US" sz="2199" dirty="0">
              <a:solidFill>
                <a:srgbClr val="FFFFFF"/>
              </a:solidFill>
              <a:latin typeface="Open Sans Light Bold"/>
            </a:endParaRPr>
          </a:p>
        </p:txBody>
      </p:sp>
      <p:grpSp>
        <p:nvGrpSpPr>
          <p:cNvPr id="4" name="Group 6">
            <a:extLst>
              <a:ext uri="{FF2B5EF4-FFF2-40B4-BE49-F238E27FC236}">
                <a16:creationId xmlns:a16="http://schemas.microsoft.com/office/drawing/2014/main" id="{3161124E-528D-0158-D329-A0DE62BD7306}"/>
              </a:ext>
            </a:extLst>
          </p:cNvPr>
          <p:cNvGrpSpPr>
            <a:grpSpLocks noChangeAspect="1"/>
          </p:cNvGrpSpPr>
          <p:nvPr/>
        </p:nvGrpSpPr>
        <p:grpSpPr>
          <a:xfrm>
            <a:off x="506419" y="2329413"/>
            <a:ext cx="4104191" cy="4104174"/>
            <a:chOff x="0" y="0"/>
            <a:chExt cx="6350000" cy="6349975"/>
          </a:xfrm>
        </p:grpSpPr>
        <p:sp>
          <p:nvSpPr>
            <p:cNvPr id="5" name="Freeform 7">
              <a:extLst>
                <a:ext uri="{FF2B5EF4-FFF2-40B4-BE49-F238E27FC236}">
                  <a16:creationId xmlns:a16="http://schemas.microsoft.com/office/drawing/2014/main" id="{5C2DEF7C-AD5E-0EFF-0732-18C8A9E99DC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sp>
      </p:grpSp>
    </p:spTree>
    <p:extLst>
      <p:ext uri="{BB962C8B-B14F-4D97-AF65-F5344CB8AC3E}">
        <p14:creationId xmlns:p14="http://schemas.microsoft.com/office/powerpoint/2010/main" val="169711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06419" y="333509"/>
            <a:ext cx="1398632" cy="968283"/>
          </a:xfrm>
          <a:prstGeom prst="rect">
            <a:avLst/>
          </a:prstGeom>
        </p:spPr>
      </p:pic>
      <p:grpSp>
        <p:nvGrpSpPr>
          <p:cNvPr id="3" name="Group 3"/>
          <p:cNvGrpSpPr/>
          <p:nvPr/>
        </p:nvGrpSpPr>
        <p:grpSpPr>
          <a:xfrm>
            <a:off x="2337821" y="3932182"/>
            <a:ext cx="5651794" cy="1628722"/>
            <a:chOff x="0" y="0"/>
            <a:chExt cx="8507864" cy="2451779"/>
          </a:xfrm>
        </p:grpSpPr>
        <p:sp>
          <p:nvSpPr>
            <p:cNvPr id="4" name="Freeform 4"/>
            <p:cNvSpPr/>
            <p:nvPr/>
          </p:nvSpPr>
          <p:spPr>
            <a:xfrm>
              <a:off x="0" y="0"/>
              <a:ext cx="8507864" cy="2451779"/>
            </a:xfrm>
            <a:custGeom>
              <a:avLst/>
              <a:gdLst/>
              <a:ahLst/>
              <a:cxnLst/>
              <a:rect l="l" t="t" r="r" b="b"/>
              <a:pathLst>
                <a:path w="8507864" h="2451779">
                  <a:moveTo>
                    <a:pt x="8383404" y="2451779"/>
                  </a:moveTo>
                  <a:lnTo>
                    <a:pt x="124460" y="2451779"/>
                  </a:lnTo>
                  <a:cubicBezTo>
                    <a:pt x="55880" y="2451779"/>
                    <a:pt x="0" y="2395899"/>
                    <a:pt x="0" y="2327319"/>
                  </a:cubicBezTo>
                  <a:lnTo>
                    <a:pt x="0" y="124460"/>
                  </a:lnTo>
                  <a:cubicBezTo>
                    <a:pt x="0" y="55880"/>
                    <a:pt x="55880" y="0"/>
                    <a:pt x="124460" y="0"/>
                  </a:cubicBezTo>
                  <a:lnTo>
                    <a:pt x="8383404" y="0"/>
                  </a:lnTo>
                  <a:cubicBezTo>
                    <a:pt x="8451984" y="0"/>
                    <a:pt x="8507864" y="55880"/>
                    <a:pt x="8507864" y="124460"/>
                  </a:cubicBezTo>
                  <a:lnTo>
                    <a:pt x="8507864" y="2327319"/>
                  </a:lnTo>
                  <a:cubicBezTo>
                    <a:pt x="8507864" y="2395899"/>
                    <a:pt x="8451984" y="2451779"/>
                    <a:pt x="8383404" y="2451779"/>
                  </a:cubicBezTo>
                  <a:close/>
                </a:path>
              </a:pathLst>
            </a:custGeom>
            <a:solidFill>
              <a:srgbClr val="743EE3"/>
            </a:solidFill>
          </p:spPr>
        </p:sp>
      </p:grpSp>
      <p:grpSp>
        <p:nvGrpSpPr>
          <p:cNvPr id="5" name="Group 5"/>
          <p:cNvGrpSpPr/>
          <p:nvPr/>
        </p:nvGrpSpPr>
        <p:grpSpPr>
          <a:xfrm>
            <a:off x="10166741" y="3932182"/>
            <a:ext cx="5783438" cy="1628722"/>
            <a:chOff x="0" y="0"/>
            <a:chExt cx="8706033" cy="2451779"/>
          </a:xfrm>
        </p:grpSpPr>
        <p:sp>
          <p:nvSpPr>
            <p:cNvPr id="6" name="Freeform 6"/>
            <p:cNvSpPr/>
            <p:nvPr/>
          </p:nvSpPr>
          <p:spPr>
            <a:xfrm>
              <a:off x="0" y="0"/>
              <a:ext cx="8706034" cy="2451779"/>
            </a:xfrm>
            <a:custGeom>
              <a:avLst/>
              <a:gdLst/>
              <a:ahLst/>
              <a:cxnLst/>
              <a:rect l="l" t="t" r="r" b="b"/>
              <a:pathLst>
                <a:path w="8706034" h="2451779">
                  <a:moveTo>
                    <a:pt x="8581573" y="2451779"/>
                  </a:moveTo>
                  <a:lnTo>
                    <a:pt x="124460" y="2451779"/>
                  </a:lnTo>
                  <a:cubicBezTo>
                    <a:pt x="55880" y="2451779"/>
                    <a:pt x="0" y="2395899"/>
                    <a:pt x="0" y="2327319"/>
                  </a:cubicBezTo>
                  <a:lnTo>
                    <a:pt x="0" y="124460"/>
                  </a:lnTo>
                  <a:cubicBezTo>
                    <a:pt x="0" y="55880"/>
                    <a:pt x="55880" y="0"/>
                    <a:pt x="124460" y="0"/>
                  </a:cubicBezTo>
                  <a:lnTo>
                    <a:pt x="8581574" y="0"/>
                  </a:lnTo>
                  <a:cubicBezTo>
                    <a:pt x="8650153" y="0"/>
                    <a:pt x="8706034" y="55880"/>
                    <a:pt x="8706034" y="124460"/>
                  </a:cubicBezTo>
                  <a:lnTo>
                    <a:pt x="8706034" y="2327319"/>
                  </a:lnTo>
                  <a:cubicBezTo>
                    <a:pt x="8706034" y="2395899"/>
                    <a:pt x="8650153" y="2451779"/>
                    <a:pt x="8581574" y="2451779"/>
                  </a:cubicBezTo>
                  <a:close/>
                </a:path>
              </a:pathLst>
            </a:custGeom>
            <a:solidFill>
              <a:srgbClr val="743EE3"/>
            </a:solidFill>
          </p:spPr>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4134" y="3999916"/>
            <a:ext cx="1447374" cy="1447374"/>
          </a:xfrm>
          <a:prstGeom prst="rect">
            <a:avLst/>
          </a:prstGeom>
        </p:spPr>
      </p:pic>
      <p:pic>
        <p:nvPicPr>
          <p:cNvPr id="8" name="Picture 8"/>
          <p:cNvPicPr>
            <a:picLocks noChangeAspect="1"/>
          </p:cNvPicPr>
          <p:nvPr/>
        </p:nvPicPr>
        <p:blipFill>
          <a:blip r:embed="rId5"/>
          <a:srcRect/>
          <a:stretch>
            <a:fillRect/>
          </a:stretch>
        </p:blipFill>
        <p:spPr>
          <a:xfrm>
            <a:off x="1752568" y="4138350"/>
            <a:ext cx="1170507" cy="117050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4050" y="4022856"/>
            <a:ext cx="1447374" cy="1447374"/>
          </a:xfrm>
          <a:prstGeom prst="rect">
            <a:avLst/>
          </a:prstGeom>
        </p:spPr>
      </p:pic>
      <p:grpSp>
        <p:nvGrpSpPr>
          <p:cNvPr id="10" name="Group 10"/>
          <p:cNvGrpSpPr/>
          <p:nvPr/>
        </p:nvGrpSpPr>
        <p:grpSpPr>
          <a:xfrm>
            <a:off x="2337821" y="6040443"/>
            <a:ext cx="5651794" cy="1628722"/>
            <a:chOff x="0" y="0"/>
            <a:chExt cx="8507864" cy="2451779"/>
          </a:xfrm>
        </p:grpSpPr>
        <p:sp>
          <p:nvSpPr>
            <p:cNvPr id="11" name="Freeform 11"/>
            <p:cNvSpPr/>
            <p:nvPr/>
          </p:nvSpPr>
          <p:spPr>
            <a:xfrm>
              <a:off x="0" y="0"/>
              <a:ext cx="8507864" cy="2451779"/>
            </a:xfrm>
            <a:custGeom>
              <a:avLst/>
              <a:gdLst/>
              <a:ahLst/>
              <a:cxnLst/>
              <a:rect l="l" t="t" r="r" b="b"/>
              <a:pathLst>
                <a:path w="8507864" h="2451779">
                  <a:moveTo>
                    <a:pt x="8383404" y="2451779"/>
                  </a:moveTo>
                  <a:lnTo>
                    <a:pt x="124460" y="2451779"/>
                  </a:lnTo>
                  <a:cubicBezTo>
                    <a:pt x="55880" y="2451779"/>
                    <a:pt x="0" y="2395899"/>
                    <a:pt x="0" y="2327319"/>
                  </a:cubicBezTo>
                  <a:lnTo>
                    <a:pt x="0" y="124460"/>
                  </a:lnTo>
                  <a:cubicBezTo>
                    <a:pt x="0" y="55880"/>
                    <a:pt x="55880" y="0"/>
                    <a:pt x="124460" y="0"/>
                  </a:cubicBezTo>
                  <a:lnTo>
                    <a:pt x="8383404" y="0"/>
                  </a:lnTo>
                  <a:cubicBezTo>
                    <a:pt x="8451984" y="0"/>
                    <a:pt x="8507864" y="55880"/>
                    <a:pt x="8507864" y="124460"/>
                  </a:cubicBezTo>
                  <a:lnTo>
                    <a:pt x="8507864" y="2327319"/>
                  </a:lnTo>
                  <a:cubicBezTo>
                    <a:pt x="8507864" y="2395899"/>
                    <a:pt x="8451984" y="2451779"/>
                    <a:pt x="8383404" y="2451779"/>
                  </a:cubicBezTo>
                  <a:close/>
                </a:path>
              </a:pathLst>
            </a:custGeom>
            <a:solidFill>
              <a:srgbClr val="743EE3"/>
            </a:solidFill>
          </p:spPr>
        </p:sp>
      </p:grpSp>
      <p:grpSp>
        <p:nvGrpSpPr>
          <p:cNvPr id="12" name="Group 12"/>
          <p:cNvGrpSpPr/>
          <p:nvPr/>
        </p:nvGrpSpPr>
        <p:grpSpPr>
          <a:xfrm>
            <a:off x="10166741" y="6040443"/>
            <a:ext cx="5783438" cy="1628722"/>
            <a:chOff x="0" y="0"/>
            <a:chExt cx="8706033" cy="2451779"/>
          </a:xfrm>
        </p:grpSpPr>
        <p:sp>
          <p:nvSpPr>
            <p:cNvPr id="13" name="Freeform 13"/>
            <p:cNvSpPr/>
            <p:nvPr/>
          </p:nvSpPr>
          <p:spPr>
            <a:xfrm>
              <a:off x="0" y="0"/>
              <a:ext cx="8706034" cy="2451779"/>
            </a:xfrm>
            <a:custGeom>
              <a:avLst/>
              <a:gdLst/>
              <a:ahLst/>
              <a:cxnLst/>
              <a:rect l="l" t="t" r="r" b="b"/>
              <a:pathLst>
                <a:path w="8706034" h="2451779">
                  <a:moveTo>
                    <a:pt x="8581573" y="2451779"/>
                  </a:moveTo>
                  <a:lnTo>
                    <a:pt x="124460" y="2451779"/>
                  </a:lnTo>
                  <a:cubicBezTo>
                    <a:pt x="55880" y="2451779"/>
                    <a:pt x="0" y="2395899"/>
                    <a:pt x="0" y="2327319"/>
                  </a:cubicBezTo>
                  <a:lnTo>
                    <a:pt x="0" y="124460"/>
                  </a:lnTo>
                  <a:cubicBezTo>
                    <a:pt x="0" y="55880"/>
                    <a:pt x="55880" y="0"/>
                    <a:pt x="124460" y="0"/>
                  </a:cubicBezTo>
                  <a:lnTo>
                    <a:pt x="8581574" y="0"/>
                  </a:lnTo>
                  <a:cubicBezTo>
                    <a:pt x="8650153" y="0"/>
                    <a:pt x="8706034" y="55880"/>
                    <a:pt x="8706034" y="124460"/>
                  </a:cubicBezTo>
                  <a:lnTo>
                    <a:pt x="8706034" y="2327319"/>
                  </a:lnTo>
                  <a:cubicBezTo>
                    <a:pt x="8706034" y="2395899"/>
                    <a:pt x="8650153" y="2451779"/>
                    <a:pt x="8581574" y="2451779"/>
                  </a:cubicBezTo>
                  <a:close/>
                </a:path>
              </a:pathLst>
            </a:custGeom>
            <a:solidFill>
              <a:srgbClr val="743EE3"/>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4134" y="6131117"/>
            <a:ext cx="1447374" cy="1447374"/>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4050" y="6131117"/>
            <a:ext cx="1447374" cy="1447374"/>
          </a:xfrm>
          <a:prstGeom prst="rect">
            <a:avLst/>
          </a:prstGeom>
        </p:spPr>
      </p:pic>
      <p:grpSp>
        <p:nvGrpSpPr>
          <p:cNvPr id="16" name="Group 16"/>
          <p:cNvGrpSpPr/>
          <p:nvPr/>
        </p:nvGrpSpPr>
        <p:grpSpPr>
          <a:xfrm>
            <a:off x="2337821" y="8145415"/>
            <a:ext cx="5651794" cy="1628722"/>
            <a:chOff x="0" y="0"/>
            <a:chExt cx="8507864" cy="2451779"/>
          </a:xfrm>
        </p:grpSpPr>
        <p:sp>
          <p:nvSpPr>
            <p:cNvPr id="17" name="Freeform 17"/>
            <p:cNvSpPr/>
            <p:nvPr/>
          </p:nvSpPr>
          <p:spPr>
            <a:xfrm>
              <a:off x="0" y="0"/>
              <a:ext cx="8507864" cy="2451779"/>
            </a:xfrm>
            <a:custGeom>
              <a:avLst/>
              <a:gdLst/>
              <a:ahLst/>
              <a:cxnLst/>
              <a:rect l="l" t="t" r="r" b="b"/>
              <a:pathLst>
                <a:path w="8507864" h="2451779">
                  <a:moveTo>
                    <a:pt x="8383404" y="2451779"/>
                  </a:moveTo>
                  <a:lnTo>
                    <a:pt x="124460" y="2451779"/>
                  </a:lnTo>
                  <a:cubicBezTo>
                    <a:pt x="55880" y="2451779"/>
                    <a:pt x="0" y="2395899"/>
                    <a:pt x="0" y="2327319"/>
                  </a:cubicBezTo>
                  <a:lnTo>
                    <a:pt x="0" y="124460"/>
                  </a:lnTo>
                  <a:cubicBezTo>
                    <a:pt x="0" y="55880"/>
                    <a:pt x="55880" y="0"/>
                    <a:pt x="124460" y="0"/>
                  </a:cubicBezTo>
                  <a:lnTo>
                    <a:pt x="8383404" y="0"/>
                  </a:lnTo>
                  <a:cubicBezTo>
                    <a:pt x="8451984" y="0"/>
                    <a:pt x="8507864" y="55880"/>
                    <a:pt x="8507864" y="124460"/>
                  </a:cubicBezTo>
                  <a:lnTo>
                    <a:pt x="8507864" y="2327319"/>
                  </a:lnTo>
                  <a:cubicBezTo>
                    <a:pt x="8507864" y="2395899"/>
                    <a:pt x="8451984" y="2451779"/>
                    <a:pt x="8383404" y="2451779"/>
                  </a:cubicBezTo>
                  <a:close/>
                </a:path>
              </a:pathLst>
            </a:custGeom>
            <a:solidFill>
              <a:srgbClr val="743EE3"/>
            </a:solidFill>
          </p:spPr>
        </p:sp>
      </p:grpSp>
      <p:grpSp>
        <p:nvGrpSpPr>
          <p:cNvPr id="18" name="Group 18"/>
          <p:cNvGrpSpPr/>
          <p:nvPr/>
        </p:nvGrpSpPr>
        <p:grpSpPr>
          <a:xfrm>
            <a:off x="10166741" y="8145415"/>
            <a:ext cx="5783438" cy="1628722"/>
            <a:chOff x="0" y="0"/>
            <a:chExt cx="8706033" cy="2451779"/>
          </a:xfrm>
        </p:grpSpPr>
        <p:sp>
          <p:nvSpPr>
            <p:cNvPr id="19" name="Freeform 19"/>
            <p:cNvSpPr/>
            <p:nvPr/>
          </p:nvSpPr>
          <p:spPr>
            <a:xfrm>
              <a:off x="0" y="0"/>
              <a:ext cx="8706034" cy="2451779"/>
            </a:xfrm>
            <a:custGeom>
              <a:avLst/>
              <a:gdLst/>
              <a:ahLst/>
              <a:cxnLst/>
              <a:rect l="l" t="t" r="r" b="b"/>
              <a:pathLst>
                <a:path w="8706034" h="2451779">
                  <a:moveTo>
                    <a:pt x="8581573" y="2451779"/>
                  </a:moveTo>
                  <a:lnTo>
                    <a:pt x="124460" y="2451779"/>
                  </a:lnTo>
                  <a:cubicBezTo>
                    <a:pt x="55880" y="2451779"/>
                    <a:pt x="0" y="2395899"/>
                    <a:pt x="0" y="2327319"/>
                  </a:cubicBezTo>
                  <a:lnTo>
                    <a:pt x="0" y="124460"/>
                  </a:lnTo>
                  <a:cubicBezTo>
                    <a:pt x="0" y="55880"/>
                    <a:pt x="55880" y="0"/>
                    <a:pt x="124460" y="0"/>
                  </a:cubicBezTo>
                  <a:lnTo>
                    <a:pt x="8581574" y="0"/>
                  </a:lnTo>
                  <a:cubicBezTo>
                    <a:pt x="8650153" y="0"/>
                    <a:pt x="8706034" y="55880"/>
                    <a:pt x="8706034" y="124460"/>
                  </a:cubicBezTo>
                  <a:lnTo>
                    <a:pt x="8706034" y="2327319"/>
                  </a:lnTo>
                  <a:cubicBezTo>
                    <a:pt x="8706034" y="2395899"/>
                    <a:pt x="8650153" y="2451779"/>
                    <a:pt x="8581574" y="2451779"/>
                  </a:cubicBezTo>
                  <a:close/>
                </a:path>
              </a:pathLst>
            </a:custGeom>
            <a:solidFill>
              <a:srgbClr val="743EE3"/>
            </a:solidFill>
          </p:spPr>
        </p:sp>
      </p:gr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4134" y="8236089"/>
            <a:ext cx="1447374" cy="1447374"/>
          </a:xfrm>
          <a:prstGeom prst="rect">
            <a:avLst/>
          </a:prstGeom>
        </p:spPr>
      </p:pic>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4050" y="8236089"/>
            <a:ext cx="1447374" cy="1447374"/>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63021" y="4280373"/>
            <a:ext cx="1009434" cy="1009434"/>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37735" y="6374070"/>
            <a:ext cx="1058012" cy="961468"/>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94664" y="6250949"/>
            <a:ext cx="645871" cy="1204421"/>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45243" y="8468164"/>
            <a:ext cx="944712" cy="944712"/>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691099" y="8507365"/>
            <a:ext cx="965447" cy="965447"/>
          </a:xfrm>
          <a:prstGeom prst="rect">
            <a:avLst/>
          </a:prstGeom>
        </p:spPr>
      </p:pic>
      <p:sp>
        <p:nvSpPr>
          <p:cNvPr id="27" name="TextBox 27"/>
          <p:cNvSpPr txBox="1"/>
          <p:nvPr/>
        </p:nvSpPr>
        <p:spPr>
          <a:xfrm>
            <a:off x="3422550" y="741450"/>
            <a:ext cx="11442900" cy="1285875"/>
          </a:xfrm>
          <a:prstGeom prst="rect">
            <a:avLst/>
          </a:prstGeom>
        </p:spPr>
        <p:txBody>
          <a:bodyPr lIns="0" tIns="0" rIns="0" bIns="0" rtlCol="0" anchor="t">
            <a:spAutoFit/>
          </a:bodyPr>
          <a:lstStyle/>
          <a:p>
            <a:pPr algn="ctr">
              <a:lnSpc>
                <a:spcPts val="9599"/>
              </a:lnSpc>
            </a:pPr>
            <a:r>
              <a:rPr lang="en-US" sz="7999">
                <a:solidFill>
                  <a:srgbClr val="171616"/>
                </a:solidFill>
                <a:latin typeface="Poppins Bold"/>
              </a:rPr>
              <a:t>Our Services</a:t>
            </a:r>
          </a:p>
        </p:txBody>
      </p:sp>
      <p:sp>
        <p:nvSpPr>
          <p:cNvPr id="28" name="TextBox 28"/>
          <p:cNvSpPr txBox="1"/>
          <p:nvPr/>
        </p:nvSpPr>
        <p:spPr>
          <a:xfrm>
            <a:off x="2337821" y="2126350"/>
            <a:ext cx="13612358" cy="792480"/>
          </a:xfrm>
          <a:prstGeom prst="rect">
            <a:avLst/>
          </a:prstGeom>
        </p:spPr>
        <p:txBody>
          <a:bodyPr lIns="0" tIns="0" rIns="0" bIns="0" rtlCol="0" anchor="t">
            <a:spAutoFit/>
          </a:bodyPr>
          <a:lstStyle/>
          <a:p>
            <a:pPr algn="ctr">
              <a:lnSpc>
                <a:spcPts val="3299"/>
              </a:lnSpc>
            </a:pPr>
            <a:r>
              <a:rPr lang="en-US" sz="2199">
                <a:solidFill>
                  <a:srgbClr val="000000">
                    <a:alpha val="80000"/>
                  </a:srgbClr>
                </a:solidFill>
                <a:latin typeface="Open Sauce"/>
              </a:rPr>
              <a:t>We offer all services that are essential towards building, enhancing and maintaining a tech product. We keep expanding our suite of services as and when they are needed by our clients.</a:t>
            </a:r>
          </a:p>
        </p:txBody>
      </p:sp>
      <p:sp>
        <p:nvSpPr>
          <p:cNvPr id="29" name="TextBox 29"/>
          <p:cNvSpPr txBox="1"/>
          <p:nvPr/>
        </p:nvSpPr>
        <p:spPr>
          <a:xfrm>
            <a:off x="3516835" y="4251798"/>
            <a:ext cx="3293766" cy="895986"/>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Open Sauce SemiBold Bold"/>
              </a:rPr>
              <a:t>Web App Development</a:t>
            </a:r>
          </a:p>
        </p:txBody>
      </p:sp>
      <p:sp>
        <p:nvSpPr>
          <p:cNvPr id="30" name="TextBox 30"/>
          <p:cNvSpPr txBox="1"/>
          <p:nvPr/>
        </p:nvSpPr>
        <p:spPr>
          <a:xfrm>
            <a:off x="3516835" y="6382998"/>
            <a:ext cx="3293766" cy="895986"/>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Open Sauce SemiBold Bold"/>
              </a:rPr>
              <a:t>Mobile App Development</a:t>
            </a:r>
          </a:p>
        </p:txBody>
      </p:sp>
      <p:sp>
        <p:nvSpPr>
          <p:cNvPr id="31" name="TextBox 31"/>
          <p:cNvSpPr txBox="1"/>
          <p:nvPr/>
        </p:nvSpPr>
        <p:spPr>
          <a:xfrm>
            <a:off x="3516835" y="8516890"/>
            <a:ext cx="3293766" cy="895986"/>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Open Sauce SemiBold Bold"/>
              </a:rPr>
              <a:t>Blockchain Development</a:t>
            </a:r>
          </a:p>
        </p:txBody>
      </p:sp>
      <p:sp>
        <p:nvSpPr>
          <p:cNvPr id="32" name="TextBox 32"/>
          <p:cNvSpPr txBox="1"/>
          <p:nvPr/>
        </p:nvSpPr>
        <p:spPr>
          <a:xfrm>
            <a:off x="11411577" y="4251798"/>
            <a:ext cx="3293766" cy="895986"/>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Open Sauce SemiBold Bold"/>
              </a:rPr>
              <a:t>Game Development</a:t>
            </a:r>
          </a:p>
        </p:txBody>
      </p:sp>
      <p:sp>
        <p:nvSpPr>
          <p:cNvPr id="33" name="TextBox 33"/>
          <p:cNvSpPr txBox="1"/>
          <p:nvPr/>
        </p:nvSpPr>
        <p:spPr>
          <a:xfrm>
            <a:off x="11571684" y="6381354"/>
            <a:ext cx="3293766" cy="895986"/>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Open Sauce SemiBold Bold"/>
              </a:rPr>
              <a:t>Search Engine Optimization</a:t>
            </a:r>
          </a:p>
        </p:txBody>
      </p:sp>
      <p:sp>
        <p:nvSpPr>
          <p:cNvPr id="34" name="TextBox 34"/>
          <p:cNvSpPr txBox="1"/>
          <p:nvPr/>
        </p:nvSpPr>
        <p:spPr>
          <a:xfrm>
            <a:off x="11571684" y="8516890"/>
            <a:ext cx="3293766" cy="895986"/>
          </a:xfrm>
          <a:prstGeom prst="rect">
            <a:avLst/>
          </a:prstGeom>
        </p:spPr>
        <p:txBody>
          <a:bodyPr lIns="0" tIns="0" rIns="0" bIns="0" rtlCol="0" anchor="t">
            <a:spAutoFit/>
          </a:bodyPr>
          <a:lstStyle/>
          <a:p>
            <a:pPr algn="ctr">
              <a:lnSpc>
                <a:spcPts val="3639"/>
              </a:lnSpc>
            </a:pPr>
            <a:r>
              <a:rPr lang="en-US" sz="2599">
                <a:solidFill>
                  <a:srgbClr val="FFFFFF"/>
                </a:solidFill>
                <a:latin typeface="Open Sauce SemiBold Bold"/>
              </a:rPr>
              <a:t>UI/UX </a:t>
            </a:r>
          </a:p>
          <a:p>
            <a:pPr algn="ctr">
              <a:lnSpc>
                <a:spcPts val="3639"/>
              </a:lnSpc>
              <a:spcBef>
                <a:spcPct val="0"/>
              </a:spcBef>
            </a:pPr>
            <a:r>
              <a:rPr lang="en-US" sz="2599">
                <a:solidFill>
                  <a:srgbClr val="FFFFFF"/>
                </a:solidFill>
                <a:latin typeface="Open Sauce SemiBold Bold"/>
              </a:rPr>
              <a:t>Designing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1512</Words>
  <Application>Microsoft Office PowerPoint</Application>
  <PresentationFormat>Custom</PresentationFormat>
  <Paragraphs>112</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Poppins ExtraBold</vt:lpstr>
      <vt:lpstr>Wingdings</vt:lpstr>
      <vt:lpstr>Open Sauce SemiBold Bold</vt:lpstr>
      <vt:lpstr>Open Sans Bold</vt:lpstr>
      <vt:lpstr>Calibri</vt:lpstr>
      <vt:lpstr>Open Sauce Bold</vt:lpstr>
      <vt:lpstr>Open Sauce</vt:lpstr>
      <vt:lpstr>Poppins Bold</vt:lpstr>
      <vt:lpstr>Open Sans</vt:lpstr>
      <vt:lpstr>Arial</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Square Technologies - Pitch Deck</dc:title>
  <dc:creator>LS-Developer</dc:creator>
  <cp:lastModifiedBy>LS-Developer</cp:lastModifiedBy>
  <cp:revision>4</cp:revision>
  <dcterms:created xsi:type="dcterms:W3CDTF">2006-08-16T00:00:00Z</dcterms:created>
  <dcterms:modified xsi:type="dcterms:W3CDTF">2024-02-07T10:06:09Z</dcterms:modified>
  <dc:identifier>DAFUGColPes</dc:identifier>
</cp:coreProperties>
</file>