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Proxima Nova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jeTvheHMi4y2ItrOPZEesOZnL7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ProximaNova-bold.fntdata"/><Relationship Id="rId23" Type="http://schemas.openxmlformats.org/officeDocument/2006/relationships/font" Target="fonts/ProximaNov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ProximaNova-boldItalic.fntdata"/><Relationship Id="rId25" Type="http://schemas.openxmlformats.org/officeDocument/2006/relationships/font" Target="fonts/ProximaNova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50"/>
                </a:solidFill>
              </a:rPr>
              <a:t>TTJ G8 &amp; Below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50"/>
                </a:solidFill>
              </a:rPr>
              <a:t>TTO G8 &amp; Below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50"/>
                </a:solidFill>
              </a:rPr>
              <a:t>Candidate Satisfaction NPS (G8 &amp; Below)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50"/>
                </a:solidFill>
              </a:rPr>
              <a:t>FTE I EWS Coverage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FTE I Reflect - Minimum 5 Feedback (G8 &amp; Above)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B050"/>
                </a:solidFill>
              </a:rPr>
              <a:t>FTE I Reflect Adoption % (G8+)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FTE I Engagement Score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FTE I NPS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B050"/>
                </a:solidFill>
              </a:rPr>
              <a:t>Flipmarch Hiring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Successful PIP%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Succession Readiness =/&gt;G8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 Mix : Referal from 12% to 15%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5"/>
          <p:cNvSpPr txBox="1"/>
          <p:nvPr>
            <p:ph idx="10" type="dt"/>
          </p:nvPr>
        </p:nvSpPr>
        <p:spPr>
          <a:xfrm>
            <a:off x="838200" y="63994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11" type="ftr"/>
          </p:nvPr>
        </p:nvSpPr>
        <p:spPr>
          <a:xfrm>
            <a:off x="4038600" y="63994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8610600" y="63994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7" name="Google Shape;107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8" name="Google Shape;10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5" name="Google Shape;11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b="1" i="0" sz="4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1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1_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207264" y="12193"/>
            <a:ext cx="1097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b" bIns="36575" lIns="36000" spcFirstLastPara="1" rIns="36000" wrap="square" tIns="360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9"/>
          <p:cNvSpPr/>
          <p:nvPr/>
        </p:nvSpPr>
        <p:spPr>
          <a:xfrm>
            <a:off x="9766300" y="495300"/>
            <a:ext cx="2120900" cy="1092200"/>
          </a:xfrm>
          <a:prstGeom prst="rect">
            <a:avLst/>
          </a:prstGeom>
          <a:solidFill>
            <a:srgbClr val="53B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0"/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027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0"/>
          <p:cNvSpPr/>
          <p:nvPr/>
        </p:nvSpPr>
        <p:spPr>
          <a:xfrm>
            <a:off x="0" y="6365966"/>
            <a:ext cx="1689463" cy="428898"/>
          </a:xfrm>
          <a:custGeom>
            <a:rect b="b" l="l" r="r" t="t"/>
            <a:pathLst>
              <a:path extrusionOk="0" h="315687" w="2401934">
                <a:moveTo>
                  <a:pt x="0" y="0"/>
                </a:moveTo>
                <a:lnTo>
                  <a:pt x="2210345" y="0"/>
                </a:lnTo>
                <a:lnTo>
                  <a:pt x="2401934" y="315687"/>
                </a:lnTo>
                <a:lnTo>
                  <a:pt x="0" y="315687"/>
                </a:lnTo>
                <a:lnTo>
                  <a:pt x="0" y="0"/>
                </a:lnTo>
                <a:close/>
              </a:path>
            </a:pathLst>
          </a:custGeom>
          <a:solidFill>
            <a:srgbClr val="027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0"/>
          <p:cNvSpPr/>
          <p:nvPr/>
        </p:nvSpPr>
        <p:spPr>
          <a:xfrm>
            <a:off x="87902" y="6457405"/>
            <a:ext cx="2411458" cy="337460"/>
          </a:xfrm>
          <a:custGeom>
            <a:rect b="b" l="l" r="r" t="t"/>
            <a:pathLst>
              <a:path extrusionOk="0" h="315687" w="2401934">
                <a:moveTo>
                  <a:pt x="0" y="0"/>
                </a:moveTo>
                <a:lnTo>
                  <a:pt x="2210345" y="0"/>
                </a:lnTo>
                <a:lnTo>
                  <a:pt x="2401934" y="315687"/>
                </a:lnTo>
                <a:lnTo>
                  <a:pt x="0" y="315687"/>
                </a:lnTo>
                <a:lnTo>
                  <a:pt x="0" y="0"/>
                </a:lnTo>
                <a:close/>
              </a:path>
            </a:pathLst>
          </a:custGeom>
          <a:solidFill>
            <a:srgbClr val="53B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0"/>
          <p:cNvSpPr/>
          <p:nvPr/>
        </p:nvSpPr>
        <p:spPr>
          <a:xfrm>
            <a:off x="175804" y="6522720"/>
            <a:ext cx="2722518" cy="272141"/>
          </a:xfrm>
          <a:custGeom>
            <a:rect b="b" l="l" r="r" t="t"/>
            <a:pathLst>
              <a:path extrusionOk="0" h="328189" w="2401934">
                <a:moveTo>
                  <a:pt x="0" y="12502"/>
                </a:moveTo>
                <a:lnTo>
                  <a:pt x="2256443" y="0"/>
                </a:lnTo>
                <a:lnTo>
                  <a:pt x="2401934" y="328189"/>
                </a:lnTo>
                <a:lnTo>
                  <a:pt x="0" y="328189"/>
                </a:lnTo>
                <a:lnTo>
                  <a:pt x="0" y="12502"/>
                </a:lnTo>
                <a:close/>
              </a:path>
            </a:pathLst>
          </a:custGeom>
          <a:solidFill>
            <a:srgbClr val="FADD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0"/>
          <p:cNvSpPr/>
          <p:nvPr/>
        </p:nvSpPr>
        <p:spPr>
          <a:xfrm>
            <a:off x="11232426" y="6590213"/>
            <a:ext cx="148045" cy="148045"/>
          </a:xfrm>
          <a:prstGeom prst="rect">
            <a:avLst/>
          </a:prstGeom>
          <a:solidFill>
            <a:srgbClr val="027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0"/>
          <p:cNvSpPr/>
          <p:nvPr/>
        </p:nvSpPr>
        <p:spPr>
          <a:xfrm>
            <a:off x="11558997" y="6590754"/>
            <a:ext cx="148045" cy="148045"/>
          </a:xfrm>
          <a:prstGeom prst="rect">
            <a:avLst/>
          </a:prstGeom>
          <a:solidFill>
            <a:srgbClr val="53B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0"/>
          <p:cNvSpPr/>
          <p:nvPr/>
        </p:nvSpPr>
        <p:spPr>
          <a:xfrm>
            <a:off x="11885568" y="6590213"/>
            <a:ext cx="148045" cy="148045"/>
          </a:xfrm>
          <a:prstGeom prst="rect">
            <a:avLst/>
          </a:prstGeom>
          <a:solidFill>
            <a:srgbClr val="FADD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20"/>
          <p:cNvPicPr preferRelativeResize="0"/>
          <p:nvPr/>
        </p:nvPicPr>
        <p:blipFill rotWithShape="1">
          <a:blip r:embed="rId2">
            <a:alphaModFix/>
          </a:blip>
          <a:srcRect b="41795" l="37559" r="21717" t="34863"/>
          <a:stretch/>
        </p:blipFill>
        <p:spPr>
          <a:xfrm>
            <a:off x="11425055" y="119201"/>
            <a:ext cx="608558" cy="42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1"/>
          <p:cNvPicPr preferRelativeResize="0"/>
          <p:nvPr/>
        </p:nvPicPr>
        <p:blipFill rotWithShape="1">
          <a:blip r:embed="rId2">
            <a:alphaModFix/>
          </a:blip>
          <a:srcRect b="7767" l="0" r="0" t="84281"/>
          <a:stretch/>
        </p:blipFill>
        <p:spPr>
          <a:xfrm>
            <a:off x="-28" y="6312715"/>
            <a:ext cx="12192028" cy="545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2"/>
          <p:cNvPicPr preferRelativeResize="0"/>
          <p:nvPr/>
        </p:nvPicPr>
        <p:blipFill rotWithShape="1">
          <a:blip r:embed="rId2">
            <a:alphaModFix/>
          </a:blip>
          <a:srcRect b="22935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2"/>
          <p:cNvSpPr/>
          <p:nvPr/>
        </p:nvSpPr>
        <p:spPr>
          <a:xfrm>
            <a:off x="9875357" y="629524"/>
            <a:ext cx="2120900" cy="1092200"/>
          </a:xfrm>
          <a:prstGeom prst="rect">
            <a:avLst/>
          </a:prstGeom>
          <a:solidFill>
            <a:srgbClr val="53B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4" name="Google Shape;6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027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0" y="6365966"/>
            <a:ext cx="1689463" cy="428898"/>
          </a:xfrm>
          <a:custGeom>
            <a:rect b="b" l="l" r="r" t="t"/>
            <a:pathLst>
              <a:path extrusionOk="0" h="315687" w="2401934">
                <a:moveTo>
                  <a:pt x="0" y="0"/>
                </a:moveTo>
                <a:lnTo>
                  <a:pt x="2210345" y="0"/>
                </a:lnTo>
                <a:lnTo>
                  <a:pt x="2401934" y="315687"/>
                </a:lnTo>
                <a:lnTo>
                  <a:pt x="0" y="315687"/>
                </a:lnTo>
                <a:lnTo>
                  <a:pt x="0" y="0"/>
                </a:lnTo>
                <a:close/>
              </a:path>
            </a:pathLst>
          </a:custGeom>
          <a:solidFill>
            <a:srgbClr val="027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87902" y="6457405"/>
            <a:ext cx="2411458" cy="337460"/>
          </a:xfrm>
          <a:custGeom>
            <a:rect b="b" l="l" r="r" t="t"/>
            <a:pathLst>
              <a:path extrusionOk="0" h="315687" w="2401934">
                <a:moveTo>
                  <a:pt x="0" y="0"/>
                </a:moveTo>
                <a:lnTo>
                  <a:pt x="2210345" y="0"/>
                </a:lnTo>
                <a:lnTo>
                  <a:pt x="2401934" y="315687"/>
                </a:lnTo>
                <a:lnTo>
                  <a:pt x="0" y="315687"/>
                </a:lnTo>
                <a:lnTo>
                  <a:pt x="0" y="0"/>
                </a:lnTo>
                <a:close/>
              </a:path>
            </a:pathLst>
          </a:custGeom>
          <a:solidFill>
            <a:srgbClr val="53B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4"/>
          <p:cNvSpPr/>
          <p:nvPr/>
        </p:nvSpPr>
        <p:spPr>
          <a:xfrm>
            <a:off x="175804" y="6522720"/>
            <a:ext cx="2722518" cy="272141"/>
          </a:xfrm>
          <a:custGeom>
            <a:rect b="b" l="l" r="r" t="t"/>
            <a:pathLst>
              <a:path extrusionOk="0" h="328189" w="2401934">
                <a:moveTo>
                  <a:pt x="0" y="12502"/>
                </a:moveTo>
                <a:lnTo>
                  <a:pt x="2256443" y="0"/>
                </a:lnTo>
                <a:lnTo>
                  <a:pt x="2401934" y="328189"/>
                </a:lnTo>
                <a:lnTo>
                  <a:pt x="0" y="328189"/>
                </a:lnTo>
                <a:lnTo>
                  <a:pt x="0" y="12502"/>
                </a:lnTo>
                <a:close/>
              </a:path>
            </a:pathLst>
          </a:custGeom>
          <a:solidFill>
            <a:srgbClr val="FADD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4"/>
          <p:cNvSpPr/>
          <p:nvPr/>
        </p:nvSpPr>
        <p:spPr>
          <a:xfrm>
            <a:off x="11232426" y="6590213"/>
            <a:ext cx="148045" cy="148045"/>
          </a:xfrm>
          <a:prstGeom prst="rect">
            <a:avLst/>
          </a:prstGeom>
          <a:solidFill>
            <a:srgbClr val="027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4"/>
          <p:cNvSpPr/>
          <p:nvPr/>
        </p:nvSpPr>
        <p:spPr>
          <a:xfrm>
            <a:off x="11558997" y="6590754"/>
            <a:ext cx="148045" cy="148045"/>
          </a:xfrm>
          <a:prstGeom prst="rect">
            <a:avLst/>
          </a:prstGeom>
          <a:solidFill>
            <a:srgbClr val="53B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4"/>
          <p:cNvSpPr/>
          <p:nvPr/>
        </p:nvSpPr>
        <p:spPr>
          <a:xfrm>
            <a:off x="11885568" y="6590213"/>
            <a:ext cx="148045" cy="148045"/>
          </a:xfrm>
          <a:prstGeom prst="rect">
            <a:avLst/>
          </a:prstGeom>
          <a:solidFill>
            <a:srgbClr val="FADD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17" name="Google Shape;17;p14"/>
          <p:cNvPicPr preferRelativeResize="0"/>
          <p:nvPr/>
        </p:nvPicPr>
        <p:blipFill rotWithShape="1">
          <a:blip r:embed="rId1">
            <a:alphaModFix/>
          </a:blip>
          <a:srcRect b="35988" l="9988" r="12173" t="35823"/>
          <a:stretch/>
        </p:blipFill>
        <p:spPr>
          <a:xfrm>
            <a:off x="11031268" y="119201"/>
            <a:ext cx="1002345" cy="2722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54.png"/><Relationship Id="rId13" Type="http://schemas.openxmlformats.org/officeDocument/2006/relationships/image" Target="../media/image72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Relationship Id="rId14" Type="http://schemas.openxmlformats.org/officeDocument/2006/relationships/image" Target="../media/image55.png"/><Relationship Id="rId5" Type="http://schemas.openxmlformats.org/officeDocument/2006/relationships/image" Target="../media/image37.png"/><Relationship Id="rId6" Type="http://schemas.openxmlformats.org/officeDocument/2006/relationships/image" Target="../media/image51.png"/><Relationship Id="rId7" Type="http://schemas.openxmlformats.org/officeDocument/2006/relationships/image" Target="../media/image39.png"/><Relationship Id="rId8" Type="http://schemas.openxmlformats.org/officeDocument/2006/relationships/image" Target="../media/image4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2.jpg"/><Relationship Id="rId4" Type="http://schemas.openxmlformats.org/officeDocument/2006/relationships/image" Target="../media/image49.png"/><Relationship Id="rId5" Type="http://schemas.openxmlformats.org/officeDocument/2006/relationships/image" Target="../media/image11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5.png"/><Relationship Id="rId13" Type="http://schemas.openxmlformats.org/officeDocument/2006/relationships/image" Target="../media/image8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Relationship Id="rId15" Type="http://schemas.openxmlformats.org/officeDocument/2006/relationships/image" Target="../media/image2.png"/><Relationship Id="rId14" Type="http://schemas.openxmlformats.org/officeDocument/2006/relationships/image" Target="../media/image17.png"/><Relationship Id="rId16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18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Relationship Id="rId5" Type="http://schemas.openxmlformats.org/officeDocument/2006/relationships/image" Target="../media/image23.png"/><Relationship Id="rId6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7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8.png"/><Relationship Id="rId7" Type="http://schemas.openxmlformats.org/officeDocument/2006/relationships/image" Target="../media/image4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5" name="Google Shape;135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0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t/>
            </a:r>
            <a:endParaRPr/>
          </a:p>
        </p:txBody>
      </p:sp>
      <p:grpSp>
        <p:nvGrpSpPr>
          <p:cNvPr id="411" name="Google Shape;411;p10"/>
          <p:cNvGrpSpPr/>
          <p:nvPr/>
        </p:nvGrpSpPr>
        <p:grpSpPr>
          <a:xfrm>
            <a:off x="212558" y="197509"/>
            <a:ext cx="1891407" cy="396000"/>
            <a:chOff x="212557" y="197509"/>
            <a:chExt cx="2423844" cy="507475"/>
          </a:xfrm>
        </p:grpSpPr>
        <p:sp>
          <p:nvSpPr>
            <p:cNvPr id="412" name="Google Shape;412;p10"/>
            <p:cNvSpPr/>
            <p:nvPr/>
          </p:nvSpPr>
          <p:spPr>
            <a:xfrm>
              <a:off x="259848" y="197509"/>
              <a:ext cx="2376553" cy="506409"/>
            </a:xfrm>
            <a:prstGeom prst="roundRect">
              <a:avLst>
                <a:gd fmla="val 17842" name="adj"/>
              </a:avLst>
            </a:prstGeom>
            <a:solidFill>
              <a:srgbClr val="027CD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Skills Required</a:t>
              </a:r>
              <a:endParaRPr/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212557" y="197509"/>
              <a:ext cx="473243" cy="507475"/>
            </a:xfrm>
            <a:custGeom>
              <a:rect b="b" l="l" r="r" t="t"/>
              <a:pathLst>
                <a:path extrusionOk="0" h="3119" w="2810">
                  <a:moveTo>
                    <a:pt x="129" y="3118"/>
                  </a:moveTo>
                  <a:lnTo>
                    <a:pt x="129" y="3118"/>
                  </a:lnTo>
                  <a:cubicBezTo>
                    <a:pt x="58" y="3118"/>
                    <a:pt x="0" y="3060"/>
                    <a:pt x="0" y="2989"/>
                  </a:cubicBezTo>
                  <a:lnTo>
                    <a:pt x="0" y="128"/>
                  </a:lnTo>
                  <a:lnTo>
                    <a:pt x="0" y="128"/>
                  </a:lnTo>
                  <a:cubicBezTo>
                    <a:pt x="0" y="57"/>
                    <a:pt x="58" y="0"/>
                    <a:pt x="129" y="0"/>
                  </a:cubicBezTo>
                  <a:lnTo>
                    <a:pt x="771" y="0"/>
                  </a:lnTo>
                  <a:lnTo>
                    <a:pt x="2587" y="938"/>
                  </a:lnTo>
                  <a:lnTo>
                    <a:pt x="2587" y="938"/>
                  </a:lnTo>
                  <a:cubicBezTo>
                    <a:pt x="2730" y="1012"/>
                    <a:pt x="2809" y="1169"/>
                    <a:pt x="2783" y="1328"/>
                  </a:cubicBezTo>
                  <a:lnTo>
                    <a:pt x="2488" y="3118"/>
                  </a:lnTo>
                  <a:lnTo>
                    <a:pt x="129" y="3118"/>
                  </a:lnTo>
                </a:path>
              </a:pathLst>
            </a:custGeom>
            <a:solidFill>
              <a:srgbClr val="363E48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10"/>
          <p:cNvSpPr/>
          <p:nvPr/>
        </p:nvSpPr>
        <p:spPr>
          <a:xfrm>
            <a:off x="5751759" y="1538090"/>
            <a:ext cx="1429451" cy="742382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4864"/>
                  <a:pt x="18962" y="0"/>
                  <a:pt x="15742" y="0"/>
                </a:cubicBezTo>
                <a:lnTo>
                  <a:pt x="0" y="0"/>
                </a:lnTo>
                <a:lnTo>
                  <a:pt x="0" y="21600"/>
                </a:lnTo>
                <a:lnTo>
                  <a:pt x="15742" y="21600"/>
                </a:lnTo>
                <a:cubicBezTo>
                  <a:pt x="19006" y="21600"/>
                  <a:pt x="21600" y="16736"/>
                  <a:pt x="21600" y="10800"/>
                </a:cubicBezTo>
                <a:close/>
              </a:path>
            </a:pathLst>
          </a:custGeom>
          <a:solidFill>
            <a:srgbClr val="305360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0"/>
          <p:cNvSpPr/>
          <p:nvPr/>
        </p:nvSpPr>
        <p:spPr>
          <a:xfrm>
            <a:off x="4931629" y="2912271"/>
            <a:ext cx="1399856" cy="742379"/>
          </a:xfrm>
          <a:prstGeom prst="rect">
            <a:avLst/>
          </a:prstGeom>
          <a:solidFill>
            <a:srgbClr val="305360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0"/>
          <p:cNvSpPr/>
          <p:nvPr/>
        </p:nvSpPr>
        <p:spPr>
          <a:xfrm>
            <a:off x="4925278" y="1538090"/>
            <a:ext cx="775399" cy="133458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0470" y="0"/>
                </a:lnTo>
                <a:cubicBezTo>
                  <a:pt x="4699" y="0"/>
                  <a:pt x="0" y="2614"/>
                  <a:pt x="0" y="5824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0"/>
          <p:cNvSpPr/>
          <p:nvPr/>
        </p:nvSpPr>
        <p:spPr>
          <a:xfrm>
            <a:off x="5751759" y="4296813"/>
            <a:ext cx="1429451" cy="74238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5921" y="21600"/>
                </a:lnTo>
                <a:cubicBezTo>
                  <a:pt x="19051" y="21600"/>
                  <a:pt x="21600" y="16901"/>
                  <a:pt x="21600" y="11130"/>
                </a:cubicBezTo>
                <a:lnTo>
                  <a:pt x="21600" y="0"/>
                </a:lnTo>
                <a:lnTo>
                  <a:pt x="45" y="0"/>
                </a:lnTo>
                <a:lnTo>
                  <a:pt x="45" y="21600"/>
                </a:lnTo>
                <a:close/>
              </a:path>
            </a:pathLst>
          </a:custGeom>
          <a:solidFill>
            <a:srgbClr val="83AA04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0"/>
          <p:cNvSpPr/>
          <p:nvPr/>
        </p:nvSpPr>
        <p:spPr>
          <a:xfrm>
            <a:off x="6405811" y="2912271"/>
            <a:ext cx="775399" cy="1343083"/>
          </a:xfrm>
          <a:custGeom>
            <a:rect b="b" l="l" r="r" t="t"/>
            <a:pathLst>
              <a:path extrusionOk="0" h="21600" w="21600">
                <a:moveTo>
                  <a:pt x="1113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787"/>
                </a:lnTo>
                <a:cubicBezTo>
                  <a:pt x="21600" y="2552"/>
                  <a:pt x="16983" y="0"/>
                  <a:pt x="11130" y="0"/>
                </a:cubicBezTo>
                <a:close/>
              </a:path>
            </a:pathLst>
          </a:custGeom>
          <a:solidFill>
            <a:srgbClr val="3B953F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0"/>
          <p:cNvSpPr/>
          <p:nvPr/>
        </p:nvSpPr>
        <p:spPr>
          <a:xfrm>
            <a:off x="4925278" y="3704605"/>
            <a:ext cx="775399" cy="1334590"/>
          </a:xfrm>
          <a:custGeom>
            <a:rect b="b" l="l" r="r" t="t"/>
            <a:pathLst>
              <a:path extrusionOk="0" h="21600" w="21600">
                <a:moveTo>
                  <a:pt x="0" y="15776"/>
                </a:moveTo>
                <a:cubicBezTo>
                  <a:pt x="0" y="18986"/>
                  <a:pt x="4699" y="21600"/>
                  <a:pt x="10470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15776"/>
                </a:lnTo>
                <a:close/>
              </a:path>
            </a:pathLst>
          </a:custGeom>
          <a:solidFill>
            <a:srgbClr val="F2771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r graph with upward trend with solid fill" id="420" name="Google Shape;4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762" y="3823459"/>
            <a:ext cx="528319" cy="52831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Bullseye with solid fill" id="421" name="Google Shape;42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0531" y="4403844"/>
            <a:ext cx="528319" cy="52831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Gears with solid fill" id="422" name="Google Shape;4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0018" y="3044816"/>
            <a:ext cx="528319" cy="52831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ourglass 30% with solid fill" id="423" name="Google Shape;42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39810" y="2370021"/>
            <a:ext cx="528319" cy="52831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Lightbulb with solid fill" id="424" name="Google Shape;42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33808" y="1670635"/>
            <a:ext cx="528319" cy="52831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Research with solid fill" id="425" name="Google Shape;42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20343" y="3744202"/>
            <a:ext cx="528319" cy="52831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grpSp>
        <p:nvGrpSpPr>
          <p:cNvPr id="426" name="Google Shape;426;p10"/>
          <p:cNvGrpSpPr/>
          <p:nvPr/>
        </p:nvGrpSpPr>
        <p:grpSpPr>
          <a:xfrm>
            <a:off x="1040971" y="4247290"/>
            <a:ext cx="3474474" cy="443177"/>
            <a:chOff x="1000537" y="4273344"/>
            <a:chExt cx="3474474" cy="443177"/>
          </a:xfrm>
        </p:grpSpPr>
        <p:sp>
          <p:nvSpPr>
            <p:cNvPr id="427" name="Google Shape;427;p10"/>
            <p:cNvSpPr txBox="1"/>
            <p:nvPr/>
          </p:nvSpPr>
          <p:spPr>
            <a:xfrm>
              <a:off x="1000537" y="4354927"/>
              <a:ext cx="347447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5486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Problem Solving at Scale</a:t>
              </a:r>
              <a:endParaRPr/>
            </a:p>
          </p:txBody>
        </p:sp>
        <p:pic>
          <p:nvPicPr>
            <p:cNvPr descr="Bar graph with upward trend with solid fill" id="428" name="Google Shape;428;p1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025483" y="4273344"/>
              <a:ext cx="443177" cy="4431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9" name="Google Shape;429;p10"/>
          <p:cNvGrpSpPr/>
          <p:nvPr/>
        </p:nvGrpSpPr>
        <p:grpSpPr>
          <a:xfrm>
            <a:off x="7637469" y="4258332"/>
            <a:ext cx="3263781" cy="443177"/>
            <a:chOff x="7756448" y="4274598"/>
            <a:chExt cx="3263781" cy="443177"/>
          </a:xfrm>
        </p:grpSpPr>
        <p:sp>
          <p:nvSpPr>
            <p:cNvPr id="430" name="Google Shape;430;p10"/>
            <p:cNvSpPr txBox="1"/>
            <p:nvPr/>
          </p:nvSpPr>
          <p:spPr>
            <a:xfrm>
              <a:off x="8292986" y="4354927"/>
              <a:ext cx="272724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5486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Agility</a:t>
              </a:r>
              <a:endParaRPr/>
            </a:p>
          </p:txBody>
        </p:sp>
        <p:pic>
          <p:nvPicPr>
            <p:cNvPr descr="Bullseye with solid fill" id="431" name="Google Shape;431;p1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756448" y="4274598"/>
              <a:ext cx="443177" cy="4431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2" name="Google Shape;432;p10"/>
          <p:cNvGrpSpPr/>
          <p:nvPr/>
        </p:nvGrpSpPr>
        <p:grpSpPr>
          <a:xfrm>
            <a:off x="1160559" y="3058752"/>
            <a:ext cx="3418503" cy="443177"/>
            <a:chOff x="1158666" y="2953711"/>
            <a:chExt cx="3418503" cy="443177"/>
          </a:xfrm>
        </p:grpSpPr>
        <p:sp>
          <p:nvSpPr>
            <p:cNvPr id="433" name="Google Shape;433;p10"/>
            <p:cNvSpPr txBox="1"/>
            <p:nvPr/>
          </p:nvSpPr>
          <p:spPr>
            <a:xfrm>
              <a:off x="1158666" y="3023370"/>
              <a:ext cx="341850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5486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Planning and Organizing</a:t>
              </a:r>
              <a:endParaRPr/>
            </a:p>
          </p:txBody>
        </p:sp>
        <p:pic>
          <p:nvPicPr>
            <p:cNvPr descr="Gears with solid fill" id="434" name="Google Shape;434;p1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127642" y="2953711"/>
              <a:ext cx="443177" cy="4431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5" name="Google Shape;435;p10"/>
          <p:cNvGrpSpPr/>
          <p:nvPr/>
        </p:nvGrpSpPr>
        <p:grpSpPr>
          <a:xfrm>
            <a:off x="1663584" y="1753776"/>
            <a:ext cx="2895115" cy="443177"/>
            <a:chOff x="1669354" y="1718284"/>
            <a:chExt cx="2895115" cy="443177"/>
          </a:xfrm>
        </p:grpSpPr>
        <p:sp>
          <p:nvSpPr>
            <p:cNvPr id="436" name="Google Shape;436;p10"/>
            <p:cNvSpPr txBox="1"/>
            <p:nvPr/>
          </p:nvSpPr>
          <p:spPr>
            <a:xfrm>
              <a:off x="1669354" y="1773396"/>
              <a:ext cx="272724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548625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Analytical Mindset</a:t>
              </a:r>
              <a:endParaRPr/>
            </a:p>
          </p:txBody>
        </p:sp>
        <p:pic>
          <p:nvPicPr>
            <p:cNvPr descr="Hourglass 30% with solid fill" id="437" name="Google Shape;437;p1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21292" y="1718284"/>
              <a:ext cx="443177" cy="4431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8" name="Google Shape;438;p10"/>
          <p:cNvGrpSpPr/>
          <p:nvPr/>
        </p:nvGrpSpPr>
        <p:grpSpPr>
          <a:xfrm>
            <a:off x="7555289" y="1699270"/>
            <a:ext cx="2734743" cy="443177"/>
            <a:chOff x="7753273" y="1766794"/>
            <a:chExt cx="2734743" cy="443177"/>
          </a:xfrm>
        </p:grpSpPr>
        <p:sp>
          <p:nvSpPr>
            <p:cNvPr id="439" name="Google Shape;439;p10"/>
            <p:cNvSpPr txBox="1"/>
            <p:nvPr/>
          </p:nvSpPr>
          <p:spPr>
            <a:xfrm>
              <a:off x="7760773" y="1794646"/>
              <a:ext cx="272724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548625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Ownership</a:t>
              </a:r>
              <a:endParaRPr/>
            </a:p>
          </p:txBody>
        </p:sp>
        <p:pic>
          <p:nvPicPr>
            <p:cNvPr descr="Lightbulb with solid fill" id="440" name="Google Shape;440;p1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753273" y="1766794"/>
              <a:ext cx="443177" cy="4431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1" name="Google Shape;441;p10"/>
          <p:cNvGrpSpPr/>
          <p:nvPr/>
        </p:nvGrpSpPr>
        <p:grpSpPr>
          <a:xfrm>
            <a:off x="7555289" y="3061966"/>
            <a:ext cx="4190457" cy="443177"/>
            <a:chOff x="7739991" y="2995946"/>
            <a:chExt cx="4190457" cy="443177"/>
          </a:xfrm>
        </p:grpSpPr>
        <p:sp>
          <p:nvSpPr>
            <p:cNvPr id="442" name="Google Shape;442;p10"/>
            <p:cNvSpPr txBox="1"/>
            <p:nvPr/>
          </p:nvSpPr>
          <p:spPr>
            <a:xfrm>
              <a:off x="7797004" y="3085695"/>
              <a:ext cx="41334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548625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Zeal to Learn and Perform</a:t>
              </a:r>
              <a:endParaRPr/>
            </a:p>
          </p:txBody>
        </p:sp>
        <p:pic>
          <p:nvPicPr>
            <p:cNvPr descr="Research with solid fill" id="443" name="Google Shape;443;p10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739991" y="2995946"/>
              <a:ext cx="443177" cy="4431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4" name="Google Shape;444;p10"/>
          <p:cNvSpPr txBox="1"/>
          <p:nvPr/>
        </p:nvSpPr>
        <p:spPr>
          <a:xfrm>
            <a:off x="1359887" y="5686484"/>
            <a:ext cx="3346175" cy="307777"/>
          </a:xfrm>
          <a:prstGeom prst="rect">
            <a:avLst/>
          </a:prstGeom>
          <a:solidFill>
            <a:srgbClr val="3053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Through Aptitude Test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0"/>
          <p:cNvSpPr txBox="1"/>
          <p:nvPr/>
        </p:nvSpPr>
        <p:spPr>
          <a:xfrm>
            <a:off x="7961579" y="5686483"/>
            <a:ext cx="3346175" cy="307777"/>
          </a:xfrm>
          <a:prstGeom prst="rect">
            <a:avLst/>
          </a:prstGeom>
          <a:solidFill>
            <a:srgbClr val="3053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Through Behavioural Event Interview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1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t/>
            </a:r>
            <a:endParaRPr/>
          </a:p>
        </p:txBody>
      </p:sp>
      <p:grpSp>
        <p:nvGrpSpPr>
          <p:cNvPr id="451" name="Google Shape;451;p11"/>
          <p:cNvGrpSpPr/>
          <p:nvPr/>
        </p:nvGrpSpPr>
        <p:grpSpPr>
          <a:xfrm>
            <a:off x="212557" y="197509"/>
            <a:ext cx="2143293" cy="396000"/>
            <a:chOff x="212557" y="197509"/>
            <a:chExt cx="3058429" cy="507475"/>
          </a:xfrm>
        </p:grpSpPr>
        <p:sp>
          <p:nvSpPr>
            <p:cNvPr id="452" name="Google Shape;452;p11"/>
            <p:cNvSpPr/>
            <p:nvPr/>
          </p:nvSpPr>
          <p:spPr>
            <a:xfrm>
              <a:off x="212557" y="198575"/>
              <a:ext cx="3058429" cy="506409"/>
            </a:xfrm>
            <a:prstGeom prst="roundRect">
              <a:avLst>
                <a:gd fmla="val 1784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Stipend &amp; Benefits     </a:t>
              </a: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212557" y="197509"/>
              <a:ext cx="429249" cy="507475"/>
            </a:xfrm>
            <a:custGeom>
              <a:rect b="b" l="l" r="r" t="t"/>
              <a:pathLst>
                <a:path extrusionOk="0" h="3119" w="2810">
                  <a:moveTo>
                    <a:pt x="129" y="3118"/>
                  </a:moveTo>
                  <a:lnTo>
                    <a:pt x="129" y="3118"/>
                  </a:lnTo>
                  <a:cubicBezTo>
                    <a:pt x="58" y="3118"/>
                    <a:pt x="0" y="3060"/>
                    <a:pt x="0" y="2989"/>
                  </a:cubicBezTo>
                  <a:lnTo>
                    <a:pt x="0" y="128"/>
                  </a:lnTo>
                  <a:lnTo>
                    <a:pt x="0" y="128"/>
                  </a:lnTo>
                  <a:cubicBezTo>
                    <a:pt x="0" y="57"/>
                    <a:pt x="58" y="0"/>
                    <a:pt x="129" y="0"/>
                  </a:cubicBezTo>
                  <a:lnTo>
                    <a:pt x="771" y="0"/>
                  </a:lnTo>
                  <a:lnTo>
                    <a:pt x="2587" y="938"/>
                  </a:lnTo>
                  <a:lnTo>
                    <a:pt x="2587" y="938"/>
                  </a:lnTo>
                  <a:cubicBezTo>
                    <a:pt x="2730" y="1012"/>
                    <a:pt x="2809" y="1169"/>
                    <a:pt x="2783" y="1328"/>
                  </a:cubicBezTo>
                  <a:lnTo>
                    <a:pt x="2488" y="3118"/>
                  </a:lnTo>
                  <a:lnTo>
                    <a:pt x="129" y="3118"/>
                  </a:lnTo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1"/>
          <p:cNvGrpSpPr/>
          <p:nvPr/>
        </p:nvGrpSpPr>
        <p:grpSpPr>
          <a:xfrm>
            <a:off x="2355850" y="1067311"/>
            <a:ext cx="2894589" cy="2412446"/>
            <a:chOff x="10637857" y="2580699"/>
            <a:chExt cx="5926766" cy="4939571"/>
          </a:xfrm>
        </p:grpSpPr>
        <p:sp>
          <p:nvSpPr>
            <p:cNvPr id="455" name="Google Shape;455;p11"/>
            <p:cNvSpPr/>
            <p:nvPr/>
          </p:nvSpPr>
          <p:spPr>
            <a:xfrm rot="180000">
              <a:off x="11736945" y="2698819"/>
              <a:ext cx="4637087" cy="4703330"/>
            </a:xfrm>
            <a:custGeom>
              <a:rect b="b" l="l" r="r" t="t"/>
              <a:pathLst>
                <a:path extrusionOk="0" h="4385" w="4320">
                  <a:moveTo>
                    <a:pt x="4304" y="2975"/>
                  </a:moveTo>
                  <a:lnTo>
                    <a:pt x="4304" y="2975"/>
                  </a:lnTo>
                  <a:lnTo>
                    <a:pt x="4304" y="2975"/>
                  </a:lnTo>
                  <a:lnTo>
                    <a:pt x="4304" y="2975"/>
                  </a:lnTo>
                  <a:cubicBezTo>
                    <a:pt x="4311" y="2946"/>
                    <a:pt x="4314" y="2916"/>
                    <a:pt x="4315" y="2885"/>
                  </a:cubicBezTo>
                  <a:lnTo>
                    <a:pt x="4315" y="2885"/>
                  </a:lnTo>
                  <a:cubicBezTo>
                    <a:pt x="4319" y="2786"/>
                    <a:pt x="4292" y="2683"/>
                    <a:pt x="4229" y="2596"/>
                  </a:cubicBezTo>
                  <a:lnTo>
                    <a:pt x="4229" y="2596"/>
                  </a:lnTo>
                  <a:cubicBezTo>
                    <a:pt x="4210" y="2569"/>
                    <a:pt x="4189" y="2544"/>
                    <a:pt x="4163" y="2520"/>
                  </a:cubicBezTo>
                  <a:lnTo>
                    <a:pt x="4163" y="2520"/>
                  </a:lnTo>
                  <a:cubicBezTo>
                    <a:pt x="3864" y="2103"/>
                    <a:pt x="3454" y="1608"/>
                    <a:pt x="2905" y="1114"/>
                  </a:cubicBezTo>
                  <a:lnTo>
                    <a:pt x="2905" y="1114"/>
                  </a:lnTo>
                  <a:cubicBezTo>
                    <a:pt x="2443" y="698"/>
                    <a:pt x="1993" y="382"/>
                    <a:pt x="1603" y="145"/>
                  </a:cubicBezTo>
                  <a:lnTo>
                    <a:pt x="1603" y="145"/>
                  </a:lnTo>
                  <a:cubicBezTo>
                    <a:pt x="1603" y="144"/>
                    <a:pt x="1600" y="142"/>
                    <a:pt x="1596" y="139"/>
                  </a:cubicBezTo>
                  <a:lnTo>
                    <a:pt x="1596" y="139"/>
                  </a:lnTo>
                  <a:cubicBezTo>
                    <a:pt x="1477" y="33"/>
                    <a:pt x="1327" y="0"/>
                    <a:pt x="1189" y="26"/>
                  </a:cubicBezTo>
                  <a:lnTo>
                    <a:pt x="1189" y="26"/>
                  </a:lnTo>
                  <a:cubicBezTo>
                    <a:pt x="1188" y="27"/>
                    <a:pt x="1187" y="27"/>
                    <a:pt x="1186" y="27"/>
                  </a:cubicBezTo>
                  <a:lnTo>
                    <a:pt x="1186" y="27"/>
                  </a:lnTo>
                  <a:cubicBezTo>
                    <a:pt x="1182" y="28"/>
                    <a:pt x="1177" y="29"/>
                    <a:pt x="1173" y="30"/>
                  </a:cubicBezTo>
                  <a:lnTo>
                    <a:pt x="1173" y="30"/>
                  </a:lnTo>
                  <a:cubicBezTo>
                    <a:pt x="1168" y="31"/>
                    <a:pt x="1163" y="33"/>
                    <a:pt x="1159" y="34"/>
                  </a:cubicBezTo>
                  <a:lnTo>
                    <a:pt x="1159" y="34"/>
                  </a:lnTo>
                  <a:cubicBezTo>
                    <a:pt x="1155" y="35"/>
                    <a:pt x="1151" y="35"/>
                    <a:pt x="1147" y="37"/>
                  </a:cubicBezTo>
                  <a:lnTo>
                    <a:pt x="1147" y="37"/>
                  </a:lnTo>
                  <a:cubicBezTo>
                    <a:pt x="1145" y="37"/>
                    <a:pt x="1142" y="38"/>
                    <a:pt x="1140" y="39"/>
                  </a:cubicBezTo>
                  <a:lnTo>
                    <a:pt x="1140" y="39"/>
                  </a:lnTo>
                  <a:cubicBezTo>
                    <a:pt x="1137" y="40"/>
                    <a:pt x="1135" y="40"/>
                    <a:pt x="1133" y="41"/>
                  </a:cubicBezTo>
                  <a:lnTo>
                    <a:pt x="1133" y="41"/>
                  </a:lnTo>
                  <a:cubicBezTo>
                    <a:pt x="1128" y="43"/>
                    <a:pt x="1123" y="45"/>
                    <a:pt x="1118" y="46"/>
                  </a:cubicBezTo>
                  <a:lnTo>
                    <a:pt x="1118" y="46"/>
                  </a:lnTo>
                  <a:cubicBezTo>
                    <a:pt x="1114" y="48"/>
                    <a:pt x="1110" y="50"/>
                    <a:pt x="1105" y="51"/>
                  </a:cubicBezTo>
                  <a:lnTo>
                    <a:pt x="1105" y="51"/>
                  </a:lnTo>
                  <a:cubicBezTo>
                    <a:pt x="1100" y="53"/>
                    <a:pt x="1096" y="55"/>
                    <a:pt x="1091" y="57"/>
                  </a:cubicBezTo>
                  <a:lnTo>
                    <a:pt x="1091" y="57"/>
                  </a:lnTo>
                  <a:cubicBezTo>
                    <a:pt x="1086" y="59"/>
                    <a:pt x="1082" y="61"/>
                    <a:pt x="1078" y="63"/>
                  </a:cubicBezTo>
                  <a:lnTo>
                    <a:pt x="1078" y="63"/>
                  </a:lnTo>
                  <a:cubicBezTo>
                    <a:pt x="1073" y="65"/>
                    <a:pt x="1069" y="67"/>
                    <a:pt x="1064" y="70"/>
                  </a:cubicBezTo>
                  <a:lnTo>
                    <a:pt x="1064" y="70"/>
                  </a:lnTo>
                  <a:cubicBezTo>
                    <a:pt x="1060" y="72"/>
                    <a:pt x="1055" y="74"/>
                    <a:pt x="1052" y="76"/>
                  </a:cubicBezTo>
                  <a:lnTo>
                    <a:pt x="1052" y="76"/>
                  </a:lnTo>
                  <a:cubicBezTo>
                    <a:pt x="1047" y="78"/>
                    <a:pt x="1042" y="81"/>
                    <a:pt x="1038" y="84"/>
                  </a:cubicBezTo>
                  <a:lnTo>
                    <a:pt x="1038" y="84"/>
                  </a:lnTo>
                  <a:cubicBezTo>
                    <a:pt x="1034" y="86"/>
                    <a:pt x="1030" y="89"/>
                    <a:pt x="1026" y="91"/>
                  </a:cubicBezTo>
                  <a:lnTo>
                    <a:pt x="1026" y="91"/>
                  </a:lnTo>
                  <a:cubicBezTo>
                    <a:pt x="1021" y="94"/>
                    <a:pt x="1017" y="97"/>
                    <a:pt x="1013" y="100"/>
                  </a:cubicBezTo>
                  <a:lnTo>
                    <a:pt x="1013" y="100"/>
                  </a:lnTo>
                  <a:cubicBezTo>
                    <a:pt x="1009" y="102"/>
                    <a:pt x="1005" y="105"/>
                    <a:pt x="1001" y="108"/>
                  </a:cubicBezTo>
                  <a:lnTo>
                    <a:pt x="1001" y="108"/>
                  </a:lnTo>
                  <a:cubicBezTo>
                    <a:pt x="997" y="111"/>
                    <a:pt x="993" y="114"/>
                    <a:pt x="989" y="117"/>
                  </a:cubicBezTo>
                  <a:lnTo>
                    <a:pt x="989" y="117"/>
                  </a:lnTo>
                  <a:cubicBezTo>
                    <a:pt x="985" y="120"/>
                    <a:pt x="981" y="123"/>
                    <a:pt x="978" y="126"/>
                  </a:cubicBezTo>
                  <a:lnTo>
                    <a:pt x="978" y="126"/>
                  </a:lnTo>
                  <a:cubicBezTo>
                    <a:pt x="973" y="129"/>
                    <a:pt x="969" y="133"/>
                    <a:pt x="965" y="136"/>
                  </a:cubicBezTo>
                  <a:lnTo>
                    <a:pt x="965" y="136"/>
                  </a:lnTo>
                  <a:cubicBezTo>
                    <a:pt x="962" y="139"/>
                    <a:pt x="958" y="142"/>
                    <a:pt x="955" y="146"/>
                  </a:cubicBezTo>
                  <a:lnTo>
                    <a:pt x="955" y="146"/>
                  </a:lnTo>
                  <a:cubicBezTo>
                    <a:pt x="951" y="149"/>
                    <a:pt x="947" y="153"/>
                    <a:pt x="943" y="157"/>
                  </a:cubicBezTo>
                  <a:lnTo>
                    <a:pt x="943" y="157"/>
                  </a:lnTo>
                  <a:cubicBezTo>
                    <a:pt x="940" y="160"/>
                    <a:pt x="937" y="163"/>
                    <a:pt x="934" y="166"/>
                  </a:cubicBezTo>
                  <a:lnTo>
                    <a:pt x="934" y="166"/>
                  </a:lnTo>
                  <a:cubicBezTo>
                    <a:pt x="929" y="171"/>
                    <a:pt x="926" y="174"/>
                    <a:pt x="923" y="179"/>
                  </a:cubicBezTo>
                  <a:lnTo>
                    <a:pt x="923" y="179"/>
                  </a:lnTo>
                  <a:cubicBezTo>
                    <a:pt x="919" y="182"/>
                    <a:pt x="916" y="185"/>
                    <a:pt x="913" y="189"/>
                  </a:cubicBezTo>
                  <a:lnTo>
                    <a:pt x="913" y="189"/>
                  </a:lnTo>
                  <a:cubicBezTo>
                    <a:pt x="910" y="193"/>
                    <a:pt x="906" y="198"/>
                    <a:pt x="903" y="202"/>
                  </a:cubicBezTo>
                  <a:lnTo>
                    <a:pt x="903" y="202"/>
                  </a:lnTo>
                  <a:cubicBezTo>
                    <a:pt x="900" y="206"/>
                    <a:pt x="897" y="210"/>
                    <a:pt x="894" y="213"/>
                  </a:cubicBezTo>
                  <a:lnTo>
                    <a:pt x="894" y="213"/>
                  </a:lnTo>
                  <a:cubicBezTo>
                    <a:pt x="891" y="218"/>
                    <a:pt x="888" y="223"/>
                    <a:pt x="885" y="228"/>
                  </a:cubicBezTo>
                  <a:lnTo>
                    <a:pt x="885" y="228"/>
                  </a:lnTo>
                  <a:cubicBezTo>
                    <a:pt x="882" y="231"/>
                    <a:pt x="880" y="235"/>
                    <a:pt x="877" y="239"/>
                  </a:cubicBezTo>
                  <a:lnTo>
                    <a:pt x="877" y="239"/>
                  </a:lnTo>
                  <a:cubicBezTo>
                    <a:pt x="874" y="244"/>
                    <a:pt x="871" y="249"/>
                    <a:pt x="868" y="254"/>
                  </a:cubicBezTo>
                  <a:lnTo>
                    <a:pt x="868" y="254"/>
                  </a:lnTo>
                  <a:cubicBezTo>
                    <a:pt x="866" y="258"/>
                    <a:pt x="863" y="262"/>
                    <a:pt x="861" y="266"/>
                  </a:cubicBezTo>
                  <a:lnTo>
                    <a:pt x="861" y="266"/>
                  </a:lnTo>
                  <a:cubicBezTo>
                    <a:pt x="858" y="271"/>
                    <a:pt x="856" y="277"/>
                    <a:pt x="853" y="283"/>
                  </a:cubicBezTo>
                  <a:lnTo>
                    <a:pt x="853" y="283"/>
                  </a:lnTo>
                  <a:cubicBezTo>
                    <a:pt x="851" y="286"/>
                    <a:pt x="849" y="291"/>
                    <a:pt x="847" y="294"/>
                  </a:cubicBezTo>
                  <a:lnTo>
                    <a:pt x="847" y="294"/>
                  </a:lnTo>
                  <a:cubicBezTo>
                    <a:pt x="844" y="300"/>
                    <a:pt x="842" y="307"/>
                    <a:pt x="839" y="314"/>
                  </a:cubicBezTo>
                  <a:lnTo>
                    <a:pt x="839" y="314"/>
                  </a:lnTo>
                  <a:cubicBezTo>
                    <a:pt x="837" y="317"/>
                    <a:pt x="836" y="321"/>
                    <a:pt x="835" y="324"/>
                  </a:cubicBezTo>
                  <a:lnTo>
                    <a:pt x="835" y="324"/>
                  </a:lnTo>
                  <a:cubicBezTo>
                    <a:pt x="831" y="333"/>
                    <a:pt x="828" y="343"/>
                    <a:pt x="825" y="354"/>
                  </a:cubicBezTo>
                  <a:lnTo>
                    <a:pt x="825" y="354"/>
                  </a:lnTo>
                  <a:cubicBezTo>
                    <a:pt x="825" y="354"/>
                    <a:pt x="825" y="354"/>
                    <a:pt x="825" y="355"/>
                  </a:cubicBezTo>
                  <a:lnTo>
                    <a:pt x="825" y="355"/>
                  </a:lnTo>
                  <a:cubicBezTo>
                    <a:pt x="814" y="389"/>
                    <a:pt x="801" y="422"/>
                    <a:pt x="788" y="455"/>
                  </a:cubicBezTo>
                  <a:lnTo>
                    <a:pt x="788" y="455"/>
                  </a:lnTo>
                  <a:cubicBezTo>
                    <a:pt x="601" y="915"/>
                    <a:pt x="413" y="1470"/>
                    <a:pt x="271" y="2112"/>
                  </a:cubicBezTo>
                  <a:lnTo>
                    <a:pt x="271" y="2112"/>
                  </a:lnTo>
                  <a:cubicBezTo>
                    <a:pt x="131" y="2739"/>
                    <a:pt x="65" y="3309"/>
                    <a:pt x="38" y="3793"/>
                  </a:cubicBezTo>
                  <a:lnTo>
                    <a:pt x="38" y="3793"/>
                  </a:lnTo>
                  <a:cubicBezTo>
                    <a:pt x="38" y="3793"/>
                    <a:pt x="38" y="3794"/>
                    <a:pt x="38" y="3795"/>
                  </a:cubicBezTo>
                  <a:lnTo>
                    <a:pt x="38" y="3795"/>
                  </a:lnTo>
                  <a:cubicBezTo>
                    <a:pt x="0" y="3963"/>
                    <a:pt x="55" y="4120"/>
                    <a:pt x="160" y="4229"/>
                  </a:cubicBezTo>
                  <a:lnTo>
                    <a:pt x="160" y="4229"/>
                  </a:lnTo>
                  <a:cubicBezTo>
                    <a:pt x="161" y="4229"/>
                    <a:pt x="162" y="4230"/>
                    <a:pt x="162" y="4230"/>
                  </a:cubicBezTo>
                  <a:lnTo>
                    <a:pt x="162" y="4230"/>
                  </a:lnTo>
                  <a:cubicBezTo>
                    <a:pt x="168" y="4236"/>
                    <a:pt x="173" y="4241"/>
                    <a:pt x="179" y="4246"/>
                  </a:cubicBezTo>
                  <a:lnTo>
                    <a:pt x="179" y="4246"/>
                  </a:lnTo>
                  <a:lnTo>
                    <a:pt x="179" y="4246"/>
                  </a:lnTo>
                  <a:lnTo>
                    <a:pt x="179" y="4246"/>
                  </a:lnTo>
                  <a:cubicBezTo>
                    <a:pt x="274" y="4334"/>
                    <a:pt x="404" y="4384"/>
                    <a:pt x="542" y="4372"/>
                  </a:cubicBezTo>
                  <a:lnTo>
                    <a:pt x="542" y="4372"/>
                  </a:lnTo>
                  <a:cubicBezTo>
                    <a:pt x="556" y="4371"/>
                    <a:pt x="569" y="4369"/>
                    <a:pt x="583" y="4367"/>
                  </a:cubicBezTo>
                  <a:lnTo>
                    <a:pt x="583" y="4367"/>
                  </a:lnTo>
                  <a:cubicBezTo>
                    <a:pt x="590" y="4366"/>
                    <a:pt x="598" y="4364"/>
                    <a:pt x="606" y="4362"/>
                  </a:cubicBezTo>
                  <a:lnTo>
                    <a:pt x="606" y="4362"/>
                  </a:lnTo>
                  <a:cubicBezTo>
                    <a:pt x="613" y="4361"/>
                    <a:pt x="620" y="4359"/>
                    <a:pt x="626" y="4357"/>
                  </a:cubicBezTo>
                  <a:lnTo>
                    <a:pt x="626" y="4357"/>
                  </a:lnTo>
                  <a:cubicBezTo>
                    <a:pt x="631" y="4356"/>
                    <a:pt x="637" y="4354"/>
                    <a:pt x="642" y="4352"/>
                  </a:cubicBezTo>
                  <a:lnTo>
                    <a:pt x="642" y="4352"/>
                  </a:lnTo>
                  <a:cubicBezTo>
                    <a:pt x="1209" y="4245"/>
                    <a:pt x="1836" y="4094"/>
                    <a:pt x="2507" y="3879"/>
                  </a:cubicBezTo>
                  <a:lnTo>
                    <a:pt x="2507" y="3879"/>
                  </a:lnTo>
                  <a:cubicBezTo>
                    <a:pt x="3047" y="3706"/>
                    <a:pt x="3539" y="3516"/>
                    <a:pt x="3981" y="3324"/>
                  </a:cubicBezTo>
                  <a:lnTo>
                    <a:pt x="3981" y="3324"/>
                  </a:lnTo>
                  <a:cubicBezTo>
                    <a:pt x="3990" y="3321"/>
                    <a:pt x="4000" y="3317"/>
                    <a:pt x="4010" y="3314"/>
                  </a:cubicBezTo>
                  <a:lnTo>
                    <a:pt x="4010" y="3314"/>
                  </a:lnTo>
                  <a:cubicBezTo>
                    <a:pt x="4156" y="3258"/>
                    <a:pt x="4254" y="3142"/>
                    <a:pt x="4295" y="3010"/>
                  </a:cubicBezTo>
                  <a:lnTo>
                    <a:pt x="4295" y="3010"/>
                  </a:lnTo>
                  <a:cubicBezTo>
                    <a:pt x="4295" y="3008"/>
                    <a:pt x="4295" y="3006"/>
                    <a:pt x="4296" y="3005"/>
                  </a:cubicBezTo>
                  <a:lnTo>
                    <a:pt x="4296" y="3005"/>
                  </a:lnTo>
                  <a:cubicBezTo>
                    <a:pt x="4299" y="2995"/>
                    <a:pt x="4302" y="2985"/>
                    <a:pt x="4304" y="2975"/>
                  </a:cubicBezTo>
                </a:path>
              </a:pathLst>
            </a:custGeom>
            <a:solidFill>
              <a:srgbClr val="027CD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1017725" y="2713013"/>
              <a:ext cx="4632355" cy="4703330"/>
            </a:xfrm>
            <a:custGeom>
              <a:rect b="b" l="l" r="r" t="t"/>
              <a:pathLst>
                <a:path extrusionOk="0" h="4384" w="4319">
                  <a:moveTo>
                    <a:pt x="4304" y="3839"/>
                  </a:moveTo>
                  <a:lnTo>
                    <a:pt x="4304" y="3839"/>
                  </a:lnTo>
                  <a:cubicBezTo>
                    <a:pt x="4304" y="3838"/>
                    <a:pt x="4303" y="3837"/>
                    <a:pt x="4303" y="3836"/>
                  </a:cubicBezTo>
                  <a:lnTo>
                    <a:pt x="4303" y="3836"/>
                  </a:lnTo>
                  <a:cubicBezTo>
                    <a:pt x="4302" y="3826"/>
                    <a:pt x="4301" y="3816"/>
                    <a:pt x="4299" y="3805"/>
                  </a:cubicBezTo>
                  <a:lnTo>
                    <a:pt x="4299" y="3805"/>
                  </a:lnTo>
                  <a:cubicBezTo>
                    <a:pt x="4297" y="3793"/>
                    <a:pt x="4295" y="3782"/>
                    <a:pt x="4293" y="3771"/>
                  </a:cubicBezTo>
                  <a:lnTo>
                    <a:pt x="4293" y="3771"/>
                  </a:lnTo>
                  <a:cubicBezTo>
                    <a:pt x="4278" y="3258"/>
                    <a:pt x="4217" y="2618"/>
                    <a:pt x="4039" y="1901"/>
                  </a:cubicBezTo>
                  <a:lnTo>
                    <a:pt x="4039" y="1901"/>
                  </a:lnTo>
                  <a:cubicBezTo>
                    <a:pt x="3889" y="1298"/>
                    <a:pt x="3694" y="783"/>
                    <a:pt x="3505" y="369"/>
                  </a:cubicBezTo>
                  <a:lnTo>
                    <a:pt x="3505" y="369"/>
                  </a:lnTo>
                  <a:cubicBezTo>
                    <a:pt x="3504" y="368"/>
                    <a:pt x="3503" y="364"/>
                    <a:pt x="3502" y="360"/>
                  </a:cubicBezTo>
                  <a:lnTo>
                    <a:pt x="3502" y="360"/>
                  </a:lnTo>
                  <a:cubicBezTo>
                    <a:pt x="3463" y="206"/>
                    <a:pt x="3357" y="94"/>
                    <a:pt x="3228" y="39"/>
                  </a:cubicBezTo>
                  <a:lnTo>
                    <a:pt x="3228" y="39"/>
                  </a:lnTo>
                  <a:cubicBezTo>
                    <a:pt x="3227" y="39"/>
                    <a:pt x="3226" y="38"/>
                    <a:pt x="3225" y="38"/>
                  </a:cubicBezTo>
                  <a:lnTo>
                    <a:pt x="3225" y="38"/>
                  </a:lnTo>
                  <a:cubicBezTo>
                    <a:pt x="3221" y="36"/>
                    <a:pt x="3217" y="34"/>
                    <a:pt x="3212" y="32"/>
                  </a:cubicBezTo>
                  <a:lnTo>
                    <a:pt x="3212" y="32"/>
                  </a:lnTo>
                  <a:cubicBezTo>
                    <a:pt x="3208" y="31"/>
                    <a:pt x="3203" y="29"/>
                    <a:pt x="3198" y="28"/>
                  </a:cubicBezTo>
                  <a:lnTo>
                    <a:pt x="3198" y="28"/>
                  </a:lnTo>
                  <a:cubicBezTo>
                    <a:pt x="3195" y="26"/>
                    <a:pt x="3192" y="25"/>
                    <a:pt x="3188" y="24"/>
                  </a:cubicBezTo>
                  <a:lnTo>
                    <a:pt x="3188" y="24"/>
                  </a:lnTo>
                  <a:cubicBezTo>
                    <a:pt x="3186" y="23"/>
                    <a:pt x="3182" y="22"/>
                    <a:pt x="3180" y="21"/>
                  </a:cubicBezTo>
                  <a:lnTo>
                    <a:pt x="3180" y="21"/>
                  </a:lnTo>
                  <a:cubicBezTo>
                    <a:pt x="3178" y="20"/>
                    <a:pt x="3175" y="20"/>
                    <a:pt x="3173" y="19"/>
                  </a:cubicBezTo>
                  <a:lnTo>
                    <a:pt x="3173" y="19"/>
                  </a:lnTo>
                  <a:cubicBezTo>
                    <a:pt x="3168" y="18"/>
                    <a:pt x="3163" y="17"/>
                    <a:pt x="3158" y="15"/>
                  </a:cubicBezTo>
                  <a:lnTo>
                    <a:pt x="3158" y="15"/>
                  </a:lnTo>
                  <a:cubicBezTo>
                    <a:pt x="3154" y="14"/>
                    <a:pt x="3149" y="13"/>
                    <a:pt x="3145" y="12"/>
                  </a:cubicBezTo>
                  <a:lnTo>
                    <a:pt x="3145" y="12"/>
                  </a:lnTo>
                  <a:cubicBezTo>
                    <a:pt x="3140" y="11"/>
                    <a:pt x="3134" y="10"/>
                    <a:pt x="3129" y="8"/>
                  </a:cubicBezTo>
                  <a:lnTo>
                    <a:pt x="3129" y="8"/>
                  </a:lnTo>
                  <a:cubicBezTo>
                    <a:pt x="3125" y="8"/>
                    <a:pt x="3120" y="7"/>
                    <a:pt x="3115" y="6"/>
                  </a:cubicBezTo>
                  <a:lnTo>
                    <a:pt x="3115" y="6"/>
                  </a:lnTo>
                  <a:cubicBezTo>
                    <a:pt x="3110" y="6"/>
                    <a:pt x="3105" y="5"/>
                    <a:pt x="3100" y="4"/>
                  </a:cubicBezTo>
                  <a:lnTo>
                    <a:pt x="3100" y="4"/>
                  </a:lnTo>
                  <a:cubicBezTo>
                    <a:pt x="3096" y="4"/>
                    <a:pt x="3091" y="3"/>
                    <a:pt x="3086" y="2"/>
                  </a:cubicBezTo>
                  <a:lnTo>
                    <a:pt x="3086" y="2"/>
                  </a:lnTo>
                  <a:cubicBezTo>
                    <a:pt x="3081" y="2"/>
                    <a:pt x="3076" y="2"/>
                    <a:pt x="3071" y="1"/>
                  </a:cubicBezTo>
                  <a:lnTo>
                    <a:pt x="3071" y="1"/>
                  </a:lnTo>
                  <a:cubicBezTo>
                    <a:pt x="3066" y="1"/>
                    <a:pt x="3061" y="1"/>
                    <a:pt x="3056" y="1"/>
                  </a:cubicBezTo>
                  <a:lnTo>
                    <a:pt x="3056" y="1"/>
                  </a:lnTo>
                  <a:cubicBezTo>
                    <a:pt x="3051" y="1"/>
                    <a:pt x="3046" y="1"/>
                    <a:pt x="3041" y="0"/>
                  </a:cubicBezTo>
                  <a:lnTo>
                    <a:pt x="3041" y="0"/>
                  </a:lnTo>
                  <a:cubicBezTo>
                    <a:pt x="3036" y="0"/>
                    <a:pt x="3031" y="0"/>
                    <a:pt x="3026" y="1"/>
                  </a:cubicBezTo>
                  <a:lnTo>
                    <a:pt x="3026" y="1"/>
                  </a:lnTo>
                  <a:cubicBezTo>
                    <a:pt x="3021" y="1"/>
                    <a:pt x="3016" y="1"/>
                    <a:pt x="3011" y="1"/>
                  </a:cubicBezTo>
                  <a:lnTo>
                    <a:pt x="3011" y="1"/>
                  </a:lnTo>
                  <a:cubicBezTo>
                    <a:pt x="3006" y="1"/>
                    <a:pt x="3002" y="2"/>
                    <a:pt x="2997" y="2"/>
                  </a:cubicBezTo>
                  <a:lnTo>
                    <a:pt x="2997" y="2"/>
                  </a:lnTo>
                  <a:cubicBezTo>
                    <a:pt x="2992" y="2"/>
                    <a:pt x="2986" y="3"/>
                    <a:pt x="2981" y="4"/>
                  </a:cubicBezTo>
                  <a:lnTo>
                    <a:pt x="2981" y="4"/>
                  </a:lnTo>
                  <a:cubicBezTo>
                    <a:pt x="2976" y="4"/>
                    <a:pt x="2972" y="5"/>
                    <a:pt x="2967" y="6"/>
                  </a:cubicBezTo>
                  <a:lnTo>
                    <a:pt x="2967" y="6"/>
                  </a:lnTo>
                  <a:cubicBezTo>
                    <a:pt x="2962" y="7"/>
                    <a:pt x="2957" y="7"/>
                    <a:pt x="2951" y="8"/>
                  </a:cubicBezTo>
                  <a:lnTo>
                    <a:pt x="2951" y="8"/>
                  </a:lnTo>
                  <a:cubicBezTo>
                    <a:pt x="2947" y="9"/>
                    <a:pt x="2942" y="10"/>
                    <a:pt x="2938" y="11"/>
                  </a:cubicBezTo>
                  <a:lnTo>
                    <a:pt x="2938" y="11"/>
                  </a:lnTo>
                  <a:cubicBezTo>
                    <a:pt x="2932" y="12"/>
                    <a:pt x="2927" y="14"/>
                    <a:pt x="2922" y="15"/>
                  </a:cubicBezTo>
                  <a:lnTo>
                    <a:pt x="2922" y="15"/>
                  </a:lnTo>
                  <a:cubicBezTo>
                    <a:pt x="2917" y="17"/>
                    <a:pt x="2913" y="17"/>
                    <a:pt x="2909" y="19"/>
                  </a:cubicBezTo>
                  <a:lnTo>
                    <a:pt x="2909" y="19"/>
                  </a:lnTo>
                  <a:cubicBezTo>
                    <a:pt x="2903" y="20"/>
                    <a:pt x="2898" y="22"/>
                    <a:pt x="2893" y="24"/>
                  </a:cubicBezTo>
                  <a:lnTo>
                    <a:pt x="2893" y="24"/>
                  </a:lnTo>
                  <a:cubicBezTo>
                    <a:pt x="2888" y="25"/>
                    <a:pt x="2883" y="26"/>
                    <a:pt x="2879" y="28"/>
                  </a:cubicBezTo>
                  <a:lnTo>
                    <a:pt x="2879" y="28"/>
                  </a:lnTo>
                  <a:cubicBezTo>
                    <a:pt x="2874" y="30"/>
                    <a:pt x="2869" y="32"/>
                    <a:pt x="2863" y="34"/>
                  </a:cubicBezTo>
                  <a:lnTo>
                    <a:pt x="2863" y="34"/>
                  </a:lnTo>
                  <a:cubicBezTo>
                    <a:pt x="2859" y="36"/>
                    <a:pt x="2855" y="38"/>
                    <a:pt x="2850" y="40"/>
                  </a:cubicBezTo>
                  <a:lnTo>
                    <a:pt x="2850" y="40"/>
                  </a:lnTo>
                  <a:cubicBezTo>
                    <a:pt x="2845" y="42"/>
                    <a:pt x="2840" y="45"/>
                    <a:pt x="2835" y="47"/>
                  </a:cubicBezTo>
                  <a:lnTo>
                    <a:pt x="2835" y="47"/>
                  </a:lnTo>
                  <a:cubicBezTo>
                    <a:pt x="2830" y="49"/>
                    <a:pt x="2826" y="51"/>
                    <a:pt x="2822" y="53"/>
                  </a:cubicBezTo>
                  <a:lnTo>
                    <a:pt x="2822" y="53"/>
                  </a:lnTo>
                  <a:cubicBezTo>
                    <a:pt x="2817" y="56"/>
                    <a:pt x="2811" y="59"/>
                    <a:pt x="2806" y="62"/>
                  </a:cubicBezTo>
                  <a:lnTo>
                    <a:pt x="2806" y="62"/>
                  </a:lnTo>
                  <a:cubicBezTo>
                    <a:pt x="2802" y="64"/>
                    <a:pt x="2798" y="67"/>
                    <a:pt x="2795" y="69"/>
                  </a:cubicBezTo>
                  <a:lnTo>
                    <a:pt x="2795" y="69"/>
                  </a:lnTo>
                  <a:cubicBezTo>
                    <a:pt x="2789" y="72"/>
                    <a:pt x="2783" y="76"/>
                    <a:pt x="2778" y="80"/>
                  </a:cubicBezTo>
                  <a:lnTo>
                    <a:pt x="2778" y="80"/>
                  </a:lnTo>
                  <a:cubicBezTo>
                    <a:pt x="2774" y="82"/>
                    <a:pt x="2771" y="84"/>
                    <a:pt x="2768" y="86"/>
                  </a:cubicBezTo>
                  <a:lnTo>
                    <a:pt x="2768" y="86"/>
                  </a:lnTo>
                  <a:cubicBezTo>
                    <a:pt x="2760" y="92"/>
                    <a:pt x="2751" y="98"/>
                    <a:pt x="2743" y="105"/>
                  </a:cubicBezTo>
                  <a:lnTo>
                    <a:pt x="2743" y="105"/>
                  </a:lnTo>
                  <a:cubicBezTo>
                    <a:pt x="2743" y="106"/>
                    <a:pt x="2742" y="106"/>
                    <a:pt x="2742" y="106"/>
                  </a:cubicBezTo>
                  <a:lnTo>
                    <a:pt x="2742" y="106"/>
                  </a:lnTo>
                  <a:cubicBezTo>
                    <a:pt x="2714" y="128"/>
                    <a:pt x="2685" y="149"/>
                    <a:pt x="2655" y="169"/>
                  </a:cubicBezTo>
                  <a:lnTo>
                    <a:pt x="2655" y="169"/>
                  </a:lnTo>
                  <a:cubicBezTo>
                    <a:pt x="2243" y="445"/>
                    <a:pt x="1776" y="799"/>
                    <a:pt x="1298" y="1251"/>
                  </a:cubicBezTo>
                  <a:lnTo>
                    <a:pt x="1298" y="1251"/>
                  </a:lnTo>
                  <a:cubicBezTo>
                    <a:pt x="831" y="1691"/>
                    <a:pt x="458" y="2126"/>
                    <a:pt x="165" y="2512"/>
                  </a:cubicBezTo>
                  <a:lnTo>
                    <a:pt x="165" y="2512"/>
                  </a:lnTo>
                  <a:cubicBezTo>
                    <a:pt x="163" y="2513"/>
                    <a:pt x="161" y="2515"/>
                    <a:pt x="157" y="2519"/>
                  </a:cubicBezTo>
                  <a:lnTo>
                    <a:pt x="157" y="2519"/>
                  </a:lnTo>
                  <a:cubicBezTo>
                    <a:pt x="44" y="2630"/>
                    <a:pt x="0" y="2777"/>
                    <a:pt x="17" y="2916"/>
                  </a:cubicBezTo>
                  <a:lnTo>
                    <a:pt x="17" y="2916"/>
                  </a:lnTo>
                  <a:cubicBezTo>
                    <a:pt x="17" y="2920"/>
                    <a:pt x="18" y="2924"/>
                    <a:pt x="19" y="2928"/>
                  </a:cubicBezTo>
                  <a:lnTo>
                    <a:pt x="19" y="2928"/>
                  </a:lnTo>
                  <a:cubicBezTo>
                    <a:pt x="19" y="2932"/>
                    <a:pt x="20" y="2936"/>
                    <a:pt x="20" y="2940"/>
                  </a:cubicBezTo>
                  <a:lnTo>
                    <a:pt x="20" y="2940"/>
                  </a:lnTo>
                  <a:cubicBezTo>
                    <a:pt x="22" y="2949"/>
                    <a:pt x="24" y="2958"/>
                    <a:pt x="26" y="2967"/>
                  </a:cubicBezTo>
                  <a:lnTo>
                    <a:pt x="26" y="2967"/>
                  </a:lnTo>
                  <a:cubicBezTo>
                    <a:pt x="62" y="3123"/>
                    <a:pt x="175" y="3261"/>
                    <a:pt x="351" y="3315"/>
                  </a:cubicBezTo>
                  <a:lnTo>
                    <a:pt x="351" y="3315"/>
                  </a:lnTo>
                  <a:cubicBezTo>
                    <a:pt x="878" y="3543"/>
                    <a:pt x="1483" y="3770"/>
                    <a:pt x="2159" y="3967"/>
                  </a:cubicBezTo>
                  <a:lnTo>
                    <a:pt x="2159" y="3967"/>
                  </a:lnTo>
                  <a:cubicBezTo>
                    <a:pt x="2704" y="4126"/>
                    <a:pt x="3217" y="4245"/>
                    <a:pt x="3690" y="4333"/>
                  </a:cubicBezTo>
                  <a:lnTo>
                    <a:pt x="3690" y="4333"/>
                  </a:lnTo>
                  <a:cubicBezTo>
                    <a:pt x="3854" y="4383"/>
                    <a:pt x="4014" y="4341"/>
                    <a:pt x="4130" y="4246"/>
                  </a:cubicBezTo>
                  <a:lnTo>
                    <a:pt x="4130" y="4246"/>
                  </a:lnTo>
                  <a:lnTo>
                    <a:pt x="4130" y="4246"/>
                  </a:lnTo>
                  <a:lnTo>
                    <a:pt x="4130" y="4246"/>
                  </a:lnTo>
                  <a:cubicBezTo>
                    <a:pt x="4247" y="4151"/>
                    <a:pt x="4318" y="4002"/>
                    <a:pt x="4304" y="383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0637857" y="4367723"/>
              <a:ext cx="5926766" cy="1575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Metro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Rs</a:t>
              </a:r>
              <a:r>
                <a:rPr b="1" lang="en-US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30,000</a:t>
              </a: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grpSp>
        <p:nvGrpSpPr>
          <p:cNvPr id="458" name="Google Shape;458;p11"/>
          <p:cNvGrpSpPr/>
          <p:nvPr/>
        </p:nvGrpSpPr>
        <p:grpSpPr>
          <a:xfrm>
            <a:off x="6463332" y="1118069"/>
            <a:ext cx="2894589" cy="2412446"/>
            <a:chOff x="10637857" y="2580699"/>
            <a:chExt cx="5926766" cy="4939571"/>
          </a:xfrm>
        </p:grpSpPr>
        <p:sp>
          <p:nvSpPr>
            <p:cNvPr id="459" name="Google Shape;459;p11"/>
            <p:cNvSpPr/>
            <p:nvPr/>
          </p:nvSpPr>
          <p:spPr>
            <a:xfrm rot="180000">
              <a:off x="11736945" y="2698819"/>
              <a:ext cx="4637087" cy="4703330"/>
            </a:xfrm>
            <a:custGeom>
              <a:rect b="b" l="l" r="r" t="t"/>
              <a:pathLst>
                <a:path extrusionOk="0" h="4385" w="4320">
                  <a:moveTo>
                    <a:pt x="4304" y="2975"/>
                  </a:moveTo>
                  <a:lnTo>
                    <a:pt x="4304" y="2975"/>
                  </a:lnTo>
                  <a:lnTo>
                    <a:pt x="4304" y="2975"/>
                  </a:lnTo>
                  <a:lnTo>
                    <a:pt x="4304" y="2975"/>
                  </a:lnTo>
                  <a:cubicBezTo>
                    <a:pt x="4311" y="2946"/>
                    <a:pt x="4314" y="2916"/>
                    <a:pt x="4315" y="2885"/>
                  </a:cubicBezTo>
                  <a:lnTo>
                    <a:pt x="4315" y="2885"/>
                  </a:lnTo>
                  <a:cubicBezTo>
                    <a:pt x="4319" y="2786"/>
                    <a:pt x="4292" y="2683"/>
                    <a:pt x="4229" y="2596"/>
                  </a:cubicBezTo>
                  <a:lnTo>
                    <a:pt x="4229" y="2596"/>
                  </a:lnTo>
                  <a:cubicBezTo>
                    <a:pt x="4210" y="2569"/>
                    <a:pt x="4189" y="2544"/>
                    <a:pt x="4163" y="2520"/>
                  </a:cubicBezTo>
                  <a:lnTo>
                    <a:pt x="4163" y="2520"/>
                  </a:lnTo>
                  <a:cubicBezTo>
                    <a:pt x="3864" y="2103"/>
                    <a:pt x="3454" y="1608"/>
                    <a:pt x="2905" y="1114"/>
                  </a:cubicBezTo>
                  <a:lnTo>
                    <a:pt x="2905" y="1114"/>
                  </a:lnTo>
                  <a:cubicBezTo>
                    <a:pt x="2443" y="698"/>
                    <a:pt x="1993" y="382"/>
                    <a:pt x="1603" y="145"/>
                  </a:cubicBezTo>
                  <a:lnTo>
                    <a:pt x="1603" y="145"/>
                  </a:lnTo>
                  <a:cubicBezTo>
                    <a:pt x="1603" y="144"/>
                    <a:pt x="1600" y="142"/>
                    <a:pt x="1596" y="139"/>
                  </a:cubicBezTo>
                  <a:lnTo>
                    <a:pt x="1596" y="139"/>
                  </a:lnTo>
                  <a:cubicBezTo>
                    <a:pt x="1477" y="33"/>
                    <a:pt x="1327" y="0"/>
                    <a:pt x="1189" y="26"/>
                  </a:cubicBezTo>
                  <a:lnTo>
                    <a:pt x="1189" y="26"/>
                  </a:lnTo>
                  <a:cubicBezTo>
                    <a:pt x="1188" y="27"/>
                    <a:pt x="1187" y="27"/>
                    <a:pt x="1186" y="27"/>
                  </a:cubicBezTo>
                  <a:lnTo>
                    <a:pt x="1186" y="27"/>
                  </a:lnTo>
                  <a:cubicBezTo>
                    <a:pt x="1182" y="28"/>
                    <a:pt x="1177" y="29"/>
                    <a:pt x="1173" y="30"/>
                  </a:cubicBezTo>
                  <a:lnTo>
                    <a:pt x="1173" y="30"/>
                  </a:lnTo>
                  <a:cubicBezTo>
                    <a:pt x="1168" y="31"/>
                    <a:pt x="1163" y="33"/>
                    <a:pt x="1159" y="34"/>
                  </a:cubicBezTo>
                  <a:lnTo>
                    <a:pt x="1159" y="34"/>
                  </a:lnTo>
                  <a:cubicBezTo>
                    <a:pt x="1155" y="35"/>
                    <a:pt x="1151" y="35"/>
                    <a:pt x="1147" y="37"/>
                  </a:cubicBezTo>
                  <a:lnTo>
                    <a:pt x="1147" y="37"/>
                  </a:lnTo>
                  <a:cubicBezTo>
                    <a:pt x="1145" y="37"/>
                    <a:pt x="1142" y="38"/>
                    <a:pt x="1140" y="39"/>
                  </a:cubicBezTo>
                  <a:lnTo>
                    <a:pt x="1140" y="39"/>
                  </a:lnTo>
                  <a:cubicBezTo>
                    <a:pt x="1137" y="40"/>
                    <a:pt x="1135" y="40"/>
                    <a:pt x="1133" y="41"/>
                  </a:cubicBezTo>
                  <a:lnTo>
                    <a:pt x="1133" y="41"/>
                  </a:lnTo>
                  <a:cubicBezTo>
                    <a:pt x="1128" y="43"/>
                    <a:pt x="1123" y="45"/>
                    <a:pt x="1118" y="46"/>
                  </a:cubicBezTo>
                  <a:lnTo>
                    <a:pt x="1118" y="46"/>
                  </a:lnTo>
                  <a:cubicBezTo>
                    <a:pt x="1114" y="48"/>
                    <a:pt x="1110" y="50"/>
                    <a:pt x="1105" y="51"/>
                  </a:cubicBezTo>
                  <a:lnTo>
                    <a:pt x="1105" y="51"/>
                  </a:lnTo>
                  <a:cubicBezTo>
                    <a:pt x="1100" y="53"/>
                    <a:pt x="1096" y="55"/>
                    <a:pt x="1091" y="57"/>
                  </a:cubicBezTo>
                  <a:lnTo>
                    <a:pt x="1091" y="57"/>
                  </a:lnTo>
                  <a:cubicBezTo>
                    <a:pt x="1086" y="59"/>
                    <a:pt x="1082" y="61"/>
                    <a:pt x="1078" y="63"/>
                  </a:cubicBezTo>
                  <a:lnTo>
                    <a:pt x="1078" y="63"/>
                  </a:lnTo>
                  <a:cubicBezTo>
                    <a:pt x="1073" y="65"/>
                    <a:pt x="1069" y="67"/>
                    <a:pt x="1064" y="70"/>
                  </a:cubicBezTo>
                  <a:lnTo>
                    <a:pt x="1064" y="70"/>
                  </a:lnTo>
                  <a:cubicBezTo>
                    <a:pt x="1060" y="72"/>
                    <a:pt x="1055" y="74"/>
                    <a:pt x="1052" y="76"/>
                  </a:cubicBezTo>
                  <a:lnTo>
                    <a:pt x="1052" y="76"/>
                  </a:lnTo>
                  <a:cubicBezTo>
                    <a:pt x="1047" y="78"/>
                    <a:pt x="1042" y="81"/>
                    <a:pt x="1038" y="84"/>
                  </a:cubicBezTo>
                  <a:lnTo>
                    <a:pt x="1038" y="84"/>
                  </a:lnTo>
                  <a:cubicBezTo>
                    <a:pt x="1034" y="86"/>
                    <a:pt x="1030" y="89"/>
                    <a:pt x="1026" y="91"/>
                  </a:cubicBezTo>
                  <a:lnTo>
                    <a:pt x="1026" y="91"/>
                  </a:lnTo>
                  <a:cubicBezTo>
                    <a:pt x="1021" y="94"/>
                    <a:pt x="1017" y="97"/>
                    <a:pt x="1013" y="100"/>
                  </a:cubicBezTo>
                  <a:lnTo>
                    <a:pt x="1013" y="100"/>
                  </a:lnTo>
                  <a:cubicBezTo>
                    <a:pt x="1009" y="102"/>
                    <a:pt x="1005" y="105"/>
                    <a:pt x="1001" y="108"/>
                  </a:cubicBezTo>
                  <a:lnTo>
                    <a:pt x="1001" y="108"/>
                  </a:lnTo>
                  <a:cubicBezTo>
                    <a:pt x="997" y="111"/>
                    <a:pt x="993" y="114"/>
                    <a:pt x="989" y="117"/>
                  </a:cubicBezTo>
                  <a:lnTo>
                    <a:pt x="989" y="117"/>
                  </a:lnTo>
                  <a:cubicBezTo>
                    <a:pt x="985" y="120"/>
                    <a:pt x="981" y="123"/>
                    <a:pt x="978" y="126"/>
                  </a:cubicBezTo>
                  <a:lnTo>
                    <a:pt x="978" y="126"/>
                  </a:lnTo>
                  <a:cubicBezTo>
                    <a:pt x="973" y="129"/>
                    <a:pt x="969" y="133"/>
                    <a:pt x="965" y="136"/>
                  </a:cubicBezTo>
                  <a:lnTo>
                    <a:pt x="965" y="136"/>
                  </a:lnTo>
                  <a:cubicBezTo>
                    <a:pt x="962" y="139"/>
                    <a:pt x="958" y="142"/>
                    <a:pt x="955" y="146"/>
                  </a:cubicBezTo>
                  <a:lnTo>
                    <a:pt x="955" y="146"/>
                  </a:lnTo>
                  <a:cubicBezTo>
                    <a:pt x="951" y="149"/>
                    <a:pt x="947" y="153"/>
                    <a:pt x="943" y="157"/>
                  </a:cubicBezTo>
                  <a:lnTo>
                    <a:pt x="943" y="157"/>
                  </a:lnTo>
                  <a:cubicBezTo>
                    <a:pt x="940" y="160"/>
                    <a:pt x="937" y="163"/>
                    <a:pt x="934" y="166"/>
                  </a:cubicBezTo>
                  <a:lnTo>
                    <a:pt x="934" y="166"/>
                  </a:lnTo>
                  <a:cubicBezTo>
                    <a:pt x="929" y="171"/>
                    <a:pt x="926" y="174"/>
                    <a:pt x="923" y="179"/>
                  </a:cubicBezTo>
                  <a:lnTo>
                    <a:pt x="923" y="179"/>
                  </a:lnTo>
                  <a:cubicBezTo>
                    <a:pt x="919" y="182"/>
                    <a:pt x="916" y="185"/>
                    <a:pt x="913" y="189"/>
                  </a:cubicBezTo>
                  <a:lnTo>
                    <a:pt x="913" y="189"/>
                  </a:lnTo>
                  <a:cubicBezTo>
                    <a:pt x="910" y="193"/>
                    <a:pt x="906" y="198"/>
                    <a:pt x="903" y="202"/>
                  </a:cubicBezTo>
                  <a:lnTo>
                    <a:pt x="903" y="202"/>
                  </a:lnTo>
                  <a:cubicBezTo>
                    <a:pt x="900" y="206"/>
                    <a:pt x="897" y="210"/>
                    <a:pt x="894" y="213"/>
                  </a:cubicBezTo>
                  <a:lnTo>
                    <a:pt x="894" y="213"/>
                  </a:lnTo>
                  <a:cubicBezTo>
                    <a:pt x="891" y="218"/>
                    <a:pt x="888" y="223"/>
                    <a:pt x="885" y="228"/>
                  </a:cubicBezTo>
                  <a:lnTo>
                    <a:pt x="885" y="228"/>
                  </a:lnTo>
                  <a:cubicBezTo>
                    <a:pt x="882" y="231"/>
                    <a:pt x="880" y="235"/>
                    <a:pt x="877" y="239"/>
                  </a:cubicBezTo>
                  <a:lnTo>
                    <a:pt x="877" y="239"/>
                  </a:lnTo>
                  <a:cubicBezTo>
                    <a:pt x="874" y="244"/>
                    <a:pt x="871" y="249"/>
                    <a:pt x="868" y="254"/>
                  </a:cubicBezTo>
                  <a:lnTo>
                    <a:pt x="868" y="254"/>
                  </a:lnTo>
                  <a:cubicBezTo>
                    <a:pt x="866" y="258"/>
                    <a:pt x="863" y="262"/>
                    <a:pt x="861" y="266"/>
                  </a:cubicBezTo>
                  <a:lnTo>
                    <a:pt x="861" y="266"/>
                  </a:lnTo>
                  <a:cubicBezTo>
                    <a:pt x="858" y="271"/>
                    <a:pt x="856" y="277"/>
                    <a:pt x="853" y="283"/>
                  </a:cubicBezTo>
                  <a:lnTo>
                    <a:pt x="853" y="283"/>
                  </a:lnTo>
                  <a:cubicBezTo>
                    <a:pt x="851" y="286"/>
                    <a:pt x="849" y="291"/>
                    <a:pt x="847" y="294"/>
                  </a:cubicBezTo>
                  <a:lnTo>
                    <a:pt x="847" y="294"/>
                  </a:lnTo>
                  <a:cubicBezTo>
                    <a:pt x="844" y="300"/>
                    <a:pt x="842" y="307"/>
                    <a:pt x="839" y="314"/>
                  </a:cubicBezTo>
                  <a:lnTo>
                    <a:pt x="839" y="314"/>
                  </a:lnTo>
                  <a:cubicBezTo>
                    <a:pt x="837" y="317"/>
                    <a:pt x="836" y="321"/>
                    <a:pt x="835" y="324"/>
                  </a:cubicBezTo>
                  <a:lnTo>
                    <a:pt x="835" y="324"/>
                  </a:lnTo>
                  <a:cubicBezTo>
                    <a:pt x="831" y="333"/>
                    <a:pt x="828" y="343"/>
                    <a:pt x="825" y="354"/>
                  </a:cubicBezTo>
                  <a:lnTo>
                    <a:pt x="825" y="354"/>
                  </a:lnTo>
                  <a:cubicBezTo>
                    <a:pt x="825" y="354"/>
                    <a:pt x="825" y="354"/>
                    <a:pt x="825" y="355"/>
                  </a:cubicBezTo>
                  <a:lnTo>
                    <a:pt x="825" y="355"/>
                  </a:lnTo>
                  <a:cubicBezTo>
                    <a:pt x="814" y="389"/>
                    <a:pt x="801" y="422"/>
                    <a:pt x="788" y="455"/>
                  </a:cubicBezTo>
                  <a:lnTo>
                    <a:pt x="788" y="455"/>
                  </a:lnTo>
                  <a:cubicBezTo>
                    <a:pt x="601" y="915"/>
                    <a:pt x="413" y="1470"/>
                    <a:pt x="271" y="2112"/>
                  </a:cubicBezTo>
                  <a:lnTo>
                    <a:pt x="271" y="2112"/>
                  </a:lnTo>
                  <a:cubicBezTo>
                    <a:pt x="131" y="2739"/>
                    <a:pt x="65" y="3309"/>
                    <a:pt x="38" y="3793"/>
                  </a:cubicBezTo>
                  <a:lnTo>
                    <a:pt x="38" y="3793"/>
                  </a:lnTo>
                  <a:cubicBezTo>
                    <a:pt x="38" y="3793"/>
                    <a:pt x="38" y="3794"/>
                    <a:pt x="38" y="3795"/>
                  </a:cubicBezTo>
                  <a:lnTo>
                    <a:pt x="38" y="3795"/>
                  </a:lnTo>
                  <a:cubicBezTo>
                    <a:pt x="0" y="3963"/>
                    <a:pt x="55" y="4120"/>
                    <a:pt x="160" y="4229"/>
                  </a:cubicBezTo>
                  <a:lnTo>
                    <a:pt x="160" y="4229"/>
                  </a:lnTo>
                  <a:cubicBezTo>
                    <a:pt x="161" y="4229"/>
                    <a:pt x="162" y="4230"/>
                    <a:pt x="162" y="4230"/>
                  </a:cubicBezTo>
                  <a:lnTo>
                    <a:pt x="162" y="4230"/>
                  </a:lnTo>
                  <a:cubicBezTo>
                    <a:pt x="168" y="4236"/>
                    <a:pt x="173" y="4241"/>
                    <a:pt x="179" y="4246"/>
                  </a:cubicBezTo>
                  <a:lnTo>
                    <a:pt x="179" y="4246"/>
                  </a:lnTo>
                  <a:lnTo>
                    <a:pt x="179" y="4246"/>
                  </a:lnTo>
                  <a:lnTo>
                    <a:pt x="179" y="4246"/>
                  </a:lnTo>
                  <a:cubicBezTo>
                    <a:pt x="274" y="4334"/>
                    <a:pt x="404" y="4384"/>
                    <a:pt x="542" y="4372"/>
                  </a:cubicBezTo>
                  <a:lnTo>
                    <a:pt x="542" y="4372"/>
                  </a:lnTo>
                  <a:cubicBezTo>
                    <a:pt x="556" y="4371"/>
                    <a:pt x="569" y="4369"/>
                    <a:pt x="583" y="4367"/>
                  </a:cubicBezTo>
                  <a:lnTo>
                    <a:pt x="583" y="4367"/>
                  </a:lnTo>
                  <a:cubicBezTo>
                    <a:pt x="590" y="4366"/>
                    <a:pt x="598" y="4364"/>
                    <a:pt x="606" y="4362"/>
                  </a:cubicBezTo>
                  <a:lnTo>
                    <a:pt x="606" y="4362"/>
                  </a:lnTo>
                  <a:cubicBezTo>
                    <a:pt x="613" y="4361"/>
                    <a:pt x="620" y="4359"/>
                    <a:pt x="626" y="4357"/>
                  </a:cubicBezTo>
                  <a:lnTo>
                    <a:pt x="626" y="4357"/>
                  </a:lnTo>
                  <a:cubicBezTo>
                    <a:pt x="631" y="4356"/>
                    <a:pt x="637" y="4354"/>
                    <a:pt x="642" y="4352"/>
                  </a:cubicBezTo>
                  <a:lnTo>
                    <a:pt x="642" y="4352"/>
                  </a:lnTo>
                  <a:cubicBezTo>
                    <a:pt x="1209" y="4245"/>
                    <a:pt x="1836" y="4094"/>
                    <a:pt x="2507" y="3879"/>
                  </a:cubicBezTo>
                  <a:lnTo>
                    <a:pt x="2507" y="3879"/>
                  </a:lnTo>
                  <a:cubicBezTo>
                    <a:pt x="3047" y="3706"/>
                    <a:pt x="3539" y="3516"/>
                    <a:pt x="3981" y="3324"/>
                  </a:cubicBezTo>
                  <a:lnTo>
                    <a:pt x="3981" y="3324"/>
                  </a:lnTo>
                  <a:cubicBezTo>
                    <a:pt x="3990" y="3321"/>
                    <a:pt x="4000" y="3317"/>
                    <a:pt x="4010" y="3314"/>
                  </a:cubicBezTo>
                  <a:lnTo>
                    <a:pt x="4010" y="3314"/>
                  </a:lnTo>
                  <a:cubicBezTo>
                    <a:pt x="4156" y="3258"/>
                    <a:pt x="4254" y="3142"/>
                    <a:pt x="4295" y="3010"/>
                  </a:cubicBezTo>
                  <a:lnTo>
                    <a:pt x="4295" y="3010"/>
                  </a:lnTo>
                  <a:cubicBezTo>
                    <a:pt x="4295" y="3008"/>
                    <a:pt x="4295" y="3006"/>
                    <a:pt x="4296" y="3005"/>
                  </a:cubicBezTo>
                  <a:lnTo>
                    <a:pt x="4296" y="3005"/>
                  </a:lnTo>
                  <a:cubicBezTo>
                    <a:pt x="4299" y="2995"/>
                    <a:pt x="4302" y="2985"/>
                    <a:pt x="4304" y="2975"/>
                  </a:cubicBezTo>
                </a:path>
              </a:pathLst>
            </a:custGeom>
            <a:solidFill>
              <a:srgbClr val="027CD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1017725" y="2713013"/>
              <a:ext cx="4632355" cy="4703330"/>
            </a:xfrm>
            <a:custGeom>
              <a:rect b="b" l="l" r="r" t="t"/>
              <a:pathLst>
                <a:path extrusionOk="0" h="4384" w="4319">
                  <a:moveTo>
                    <a:pt x="4304" y="3839"/>
                  </a:moveTo>
                  <a:lnTo>
                    <a:pt x="4304" y="3839"/>
                  </a:lnTo>
                  <a:cubicBezTo>
                    <a:pt x="4304" y="3838"/>
                    <a:pt x="4303" y="3837"/>
                    <a:pt x="4303" y="3836"/>
                  </a:cubicBezTo>
                  <a:lnTo>
                    <a:pt x="4303" y="3836"/>
                  </a:lnTo>
                  <a:cubicBezTo>
                    <a:pt x="4302" y="3826"/>
                    <a:pt x="4301" y="3816"/>
                    <a:pt x="4299" y="3805"/>
                  </a:cubicBezTo>
                  <a:lnTo>
                    <a:pt x="4299" y="3805"/>
                  </a:lnTo>
                  <a:cubicBezTo>
                    <a:pt x="4297" y="3793"/>
                    <a:pt x="4295" y="3782"/>
                    <a:pt x="4293" y="3771"/>
                  </a:cubicBezTo>
                  <a:lnTo>
                    <a:pt x="4293" y="3771"/>
                  </a:lnTo>
                  <a:cubicBezTo>
                    <a:pt x="4278" y="3258"/>
                    <a:pt x="4217" y="2618"/>
                    <a:pt x="4039" y="1901"/>
                  </a:cubicBezTo>
                  <a:lnTo>
                    <a:pt x="4039" y="1901"/>
                  </a:lnTo>
                  <a:cubicBezTo>
                    <a:pt x="3889" y="1298"/>
                    <a:pt x="3694" y="783"/>
                    <a:pt x="3505" y="369"/>
                  </a:cubicBezTo>
                  <a:lnTo>
                    <a:pt x="3505" y="369"/>
                  </a:lnTo>
                  <a:cubicBezTo>
                    <a:pt x="3504" y="368"/>
                    <a:pt x="3503" y="364"/>
                    <a:pt x="3502" y="360"/>
                  </a:cubicBezTo>
                  <a:lnTo>
                    <a:pt x="3502" y="360"/>
                  </a:lnTo>
                  <a:cubicBezTo>
                    <a:pt x="3463" y="206"/>
                    <a:pt x="3357" y="94"/>
                    <a:pt x="3228" y="39"/>
                  </a:cubicBezTo>
                  <a:lnTo>
                    <a:pt x="3228" y="39"/>
                  </a:lnTo>
                  <a:cubicBezTo>
                    <a:pt x="3227" y="39"/>
                    <a:pt x="3226" y="38"/>
                    <a:pt x="3225" y="38"/>
                  </a:cubicBezTo>
                  <a:lnTo>
                    <a:pt x="3225" y="38"/>
                  </a:lnTo>
                  <a:cubicBezTo>
                    <a:pt x="3221" y="36"/>
                    <a:pt x="3217" y="34"/>
                    <a:pt x="3212" y="32"/>
                  </a:cubicBezTo>
                  <a:lnTo>
                    <a:pt x="3212" y="32"/>
                  </a:lnTo>
                  <a:cubicBezTo>
                    <a:pt x="3208" y="31"/>
                    <a:pt x="3203" y="29"/>
                    <a:pt x="3198" y="28"/>
                  </a:cubicBezTo>
                  <a:lnTo>
                    <a:pt x="3198" y="28"/>
                  </a:lnTo>
                  <a:cubicBezTo>
                    <a:pt x="3195" y="26"/>
                    <a:pt x="3192" y="25"/>
                    <a:pt x="3188" y="24"/>
                  </a:cubicBezTo>
                  <a:lnTo>
                    <a:pt x="3188" y="24"/>
                  </a:lnTo>
                  <a:cubicBezTo>
                    <a:pt x="3186" y="23"/>
                    <a:pt x="3182" y="22"/>
                    <a:pt x="3180" y="21"/>
                  </a:cubicBezTo>
                  <a:lnTo>
                    <a:pt x="3180" y="21"/>
                  </a:lnTo>
                  <a:cubicBezTo>
                    <a:pt x="3178" y="20"/>
                    <a:pt x="3175" y="20"/>
                    <a:pt x="3173" y="19"/>
                  </a:cubicBezTo>
                  <a:lnTo>
                    <a:pt x="3173" y="19"/>
                  </a:lnTo>
                  <a:cubicBezTo>
                    <a:pt x="3168" y="18"/>
                    <a:pt x="3163" y="17"/>
                    <a:pt x="3158" y="15"/>
                  </a:cubicBezTo>
                  <a:lnTo>
                    <a:pt x="3158" y="15"/>
                  </a:lnTo>
                  <a:cubicBezTo>
                    <a:pt x="3154" y="14"/>
                    <a:pt x="3149" y="13"/>
                    <a:pt x="3145" y="12"/>
                  </a:cubicBezTo>
                  <a:lnTo>
                    <a:pt x="3145" y="12"/>
                  </a:lnTo>
                  <a:cubicBezTo>
                    <a:pt x="3140" y="11"/>
                    <a:pt x="3134" y="10"/>
                    <a:pt x="3129" y="8"/>
                  </a:cubicBezTo>
                  <a:lnTo>
                    <a:pt x="3129" y="8"/>
                  </a:lnTo>
                  <a:cubicBezTo>
                    <a:pt x="3125" y="8"/>
                    <a:pt x="3120" y="7"/>
                    <a:pt x="3115" y="6"/>
                  </a:cubicBezTo>
                  <a:lnTo>
                    <a:pt x="3115" y="6"/>
                  </a:lnTo>
                  <a:cubicBezTo>
                    <a:pt x="3110" y="6"/>
                    <a:pt x="3105" y="5"/>
                    <a:pt x="3100" y="4"/>
                  </a:cubicBezTo>
                  <a:lnTo>
                    <a:pt x="3100" y="4"/>
                  </a:lnTo>
                  <a:cubicBezTo>
                    <a:pt x="3096" y="4"/>
                    <a:pt x="3091" y="3"/>
                    <a:pt x="3086" y="2"/>
                  </a:cubicBezTo>
                  <a:lnTo>
                    <a:pt x="3086" y="2"/>
                  </a:lnTo>
                  <a:cubicBezTo>
                    <a:pt x="3081" y="2"/>
                    <a:pt x="3076" y="2"/>
                    <a:pt x="3071" y="1"/>
                  </a:cubicBezTo>
                  <a:lnTo>
                    <a:pt x="3071" y="1"/>
                  </a:lnTo>
                  <a:cubicBezTo>
                    <a:pt x="3066" y="1"/>
                    <a:pt x="3061" y="1"/>
                    <a:pt x="3056" y="1"/>
                  </a:cubicBezTo>
                  <a:lnTo>
                    <a:pt x="3056" y="1"/>
                  </a:lnTo>
                  <a:cubicBezTo>
                    <a:pt x="3051" y="1"/>
                    <a:pt x="3046" y="1"/>
                    <a:pt x="3041" y="0"/>
                  </a:cubicBezTo>
                  <a:lnTo>
                    <a:pt x="3041" y="0"/>
                  </a:lnTo>
                  <a:cubicBezTo>
                    <a:pt x="3036" y="0"/>
                    <a:pt x="3031" y="0"/>
                    <a:pt x="3026" y="1"/>
                  </a:cubicBezTo>
                  <a:lnTo>
                    <a:pt x="3026" y="1"/>
                  </a:lnTo>
                  <a:cubicBezTo>
                    <a:pt x="3021" y="1"/>
                    <a:pt x="3016" y="1"/>
                    <a:pt x="3011" y="1"/>
                  </a:cubicBezTo>
                  <a:lnTo>
                    <a:pt x="3011" y="1"/>
                  </a:lnTo>
                  <a:cubicBezTo>
                    <a:pt x="3006" y="1"/>
                    <a:pt x="3002" y="2"/>
                    <a:pt x="2997" y="2"/>
                  </a:cubicBezTo>
                  <a:lnTo>
                    <a:pt x="2997" y="2"/>
                  </a:lnTo>
                  <a:cubicBezTo>
                    <a:pt x="2992" y="2"/>
                    <a:pt x="2986" y="3"/>
                    <a:pt x="2981" y="4"/>
                  </a:cubicBezTo>
                  <a:lnTo>
                    <a:pt x="2981" y="4"/>
                  </a:lnTo>
                  <a:cubicBezTo>
                    <a:pt x="2976" y="4"/>
                    <a:pt x="2972" y="5"/>
                    <a:pt x="2967" y="6"/>
                  </a:cubicBezTo>
                  <a:lnTo>
                    <a:pt x="2967" y="6"/>
                  </a:lnTo>
                  <a:cubicBezTo>
                    <a:pt x="2962" y="7"/>
                    <a:pt x="2957" y="7"/>
                    <a:pt x="2951" y="8"/>
                  </a:cubicBezTo>
                  <a:lnTo>
                    <a:pt x="2951" y="8"/>
                  </a:lnTo>
                  <a:cubicBezTo>
                    <a:pt x="2947" y="9"/>
                    <a:pt x="2942" y="10"/>
                    <a:pt x="2938" y="11"/>
                  </a:cubicBezTo>
                  <a:lnTo>
                    <a:pt x="2938" y="11"/>
                  </a:lnTo>
                  <a:cubicBezTo>
                    <a:pt x="2932" y="12"/>
                    <a:pt x="2927" y="14"/>
                    <a:pt x="2922" y="15"/>
                  </a:cubicBezTo>
                  <a:lnTo>
                    <a:pt x="2922" y="15"/>
                  </a:lnTo>
                  <a:cubicBezTo>
                    <a:pt x="2917" y="17"/>
                    <a:pt x="2913" y="17"/>
                    <a:pt x="2909" y="19"/>
                  </a:cubicBezTo>
                  <a:lnTo>
                    <a:pt x="2909" y="19"/>
                  </a:lnTo>
                  <a:cubicBezTo>
                    <a:pt x="2903" y="20"/>
                    <a:pt x="2898" y="22"/>
                    <a:pt x="2893" y="24"/>
                  </a:cubicBezTo>
                  <a:lnTo>
                    <a:pt x="2893" y="24"/>
                  </a:lnTo>
                  <a:cubicBezTo>
                    <a:pt x="2888" y="25"/>
                    <a:pt x="2883" y="26"/>
                    <a:pt x="2879" y="28"/>
                  </a:cubicBezTo>
                  <a:lnTo>
                    <a:pt x="2879" y="28"/>
                  </a:lnTo>
                  <a:cubicBezTo>
                    <a:pt x="2874" y="30"/>
                    <a:pt x="2869" y="32"/>
                    <a:pt x="2863" y="34"/>
                  </a:cubicBezTo>
                  <a:lnTo>
                    <a:pt x="2863" y="34"/>
                  </a:lnTo>
                  <a:cubicBezTo>
                    <a:pt x="2859" y="36"/>
                    <a:pt x="2855" y="38"/>
                    <a:pt x="2850" y="40"/>
                  </a:cubicBezTo>
                  <a:lnTo>
                    <a:pt x="2850" y="40"/>
                  </a:lnTo>
                  <a:cubicBezTo>
                    <a:pt x="2845" y="42"/>
                    <a:pt x="2840" y="45"/>
                    <a:pt x="2835" y="47"/>
                  </a:cubicBezTo>
                  <a:lnTo>
                    <a:pt x="2835" y="47"/>
                  </a:lnTo>
                  <a:cubicBezTo>
                    <a:pt x="2830" y="49"/>
                    <a:pt x="2826" y="51"/>
                    <a:pt x="2822" y="53"/>
                  </a:cubicBezTo>
                  <a:lnTo>
                    <a:pt x="2822" y="53"/>
                  </a:lnTo>
                  <a:cubicBezTo>
                    <a:pt x="2817" y="56"/>
                    <a:pt x="2811" y="59"/>
                    <a:pt x="2806" y="62"/>
                  </a:cubicBezTo>
                  <a:lnTo>
                    <a:pt x="2806" y="62"/>
                  </a:lnTo>
                  <a:cubicBezTo>
                    <a:pt x="2802" y="64"/>
                    <a:pt x="2798" y="67"/>
                    <a:pt x="2795" y="69"/>
                  </a:cubicBezTo>
                  <a:lnTo>
                    <a:pt x="2795" y="69"/>
                  </a:lnTo>
                  <a:cubicBezTo>
                    <a:pt x="2789" y="72"/>
                    <a:pt x="2783" y="76"/>
                    <a:pt x="2778" y="80"/>
                  </a:cubicBezTo>
                  <a:lnTo>
                    <a:pt x="2778" y="80"/>
                  </a:lnTo>
                  <a:cubicBezTo>
                    <a:pt x="2774" y="82"/>
                    <a:pt x="2771" y="84"/>
                    <a:pt x="2768" y="86"/>
                  </a:cubicBezTo>
                  <a:lnTo>
                    <a:pt x="2768" y="86"/>
                  </a:lnTo>
                  <a:cubicBezTo>
                    <a:pt x="2760" y="92"/>
                    <a:pt x="2751" y="98"/>
                    <a:pt x="2743" y="105"/>
                  </a:cubicBezTo>
                  <a:lnTo>
                    <a:pt x="2743" y="105"/>
                  </a:lnTo>
                  <a:cubicBezTo>
                    <a:pt x="2743" y="106"/>
                    <a:pt x="2742" y="106"/>
                    <a:pt x="2742" y="106"/>
                  </a:cubicBezTo>
                  <a:lnTo>
                    <a:pt x="2742" y="106"/>
                  </a:lnTo>
                  <a:cubicBezTo>
                    <a:pt x="2714" y="128"/>
                    <a:pt x="2685" y="149"/>
                    <a:pt x="2655" y="169"/>
                  </a:cubicBezTo>
                  <a:lnTo>
                    <a:pt x="2655" y="169"/>
                  </a:lnTo>
                  <a:cubicBezTo>
                    <a:pt x="2243" y="445"/>
                    <a:pt x="1776" y="799"/>
                    <a:pt x="1298" y="1251"/>
                  </a:cubicBezTo>
                  <a:lnTo>
                    <a:pt x="1298" y="1251"/>
                  </a:lnTo>
                  <a:cubicBezTo>
                    <a:pt x="831" y="1691"/>
                    <a:pt x="458" y="2126"/>
                    <a:pt x="165" y="2512"/>
                  </a:cubicBezTo>
                  <a:lnTo>
                    <a:pt x="165" y="2512"/>
                  </a:lnTo>
                  <a:cubicBezTo>
                    <a:pt x="163" y="2513"/>
                    <a:pt x="161" y="2515"/>
                    <a:pt x="157" y="2519"/>
                  </a:cubicBezTo>
                  <a:lnTo>
                    <a:pt x="157" y="2519"/>
                  </a:lnTo>
                  <a:cubicBezTo>
                    <a:pt x="44" y="2630"/>
                    <a:pt x="0" y="2777"/>
                    <a:pt x="17" y="2916"/>
                  </a:cubicBezTo>
                  <a:lnTo>
                    <a:pt x="17" y="2916"/>
                  </a:lnTo>
                  <a:cubicBezTo>
                    <a:pt x="17" y="2920"/>
                    <a:pt x="18" y="2924"/>
                    <a:pt x="19" y="2928"/>
                  </a:cubicBezTo>
                  <a:lnTo>
                    <a:pt x="19" y="2928"/>
                  </a:lnTo>
                  <a:cubicBezTo>
                    <a:pt x="19" y="2932"/>
                    <a:pt x="20" y="2936"/>
                    <a:pt x="20" y="2940"/>
                  </a:cubicBezTo>
                  <a:lnTo>
                    <a:pt x="20" y="2940"/>
                  </a:lnTo>
                  <a:cubicBezTo>
                    <a:pt x="22" y="2949"/>
                    <a:pt x="24" y="2958"/>
                    <a:pt x="26" y="2967"/>
                  </a:cubicBezTo>
                  <a:lnTo>
                    <a:pt x="26" y="2967"/>
                  </a:lnTo>
                  <a:cubicBezTo>
                    <a:pt x="62" y="3123"/>
                    <a:pt x="175" y="3261"/>
                    <a:pt x="351" y="3315"/>
                  </a:cubicBezTo>
                  <a:lnTo>
                    <a:pt x="351" y="3315"/>
                  </a:lnTo>
                  <a:cubicBezTo>
                    <a:pt x="878" y="3543"/>
                    <a:pt x="1483" y="3770"/>
                    <a:pt x="2159" y="3967"/>
                  </a:cubicBezTo>
                  <a:lnTo>
                    <a:pt x="2159" y="3967"/>
                  </a:lnTo>
                  <a:cubicBezTo>
                    <a:pt x="2704" y="4126"/>
                    <a:pt x="3217" y="4245"/>
                    <a:pt x="3690" y="4333"/>
                  </a:cubicBezTo>
                  <a:lnTo>
                    <a:pt x="3690" y="4333"/>
                  </a:lnTo>
                  <a:cubicBezTo>
                    <a:pt x="3854" y="4383"/>
                    <a:pt x="4014" y="4341"/>
                    <a:pt x="4130" y="4246"/>
                  </a:cubicBezTo>
                  <a:lnTo>
                    <a:pt x="4130" y="4246"/>
                  </a:lnTo>
                  <a:lnTo>
                    <a:pt x="4130" y="4246"/>
                  </a:lnTo>
                  <a:lnTo>
                    <a:pt x="4130" y="4246"/>
                  </a:lnTo>
                  <a:cubicBezTo>
                    <a:pt x="4247" y="4151"/>
                    <a:pt x="4318" y="4002"/>
                    <a:pt x="4304" y="383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0637857" y="4367723"/>
              <a:ext cx="5926766" cy="1512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Non - Metro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Rs</a:t>
              </a:r>
              <a:r>
                <a:rPr b="1" lang="en-US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25,000</a:t>
              </a: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sp>
        <p:nvSpPr>
          <p:cNvPr id="462" name="Google Shape;462;p11"/>
          <p:cNvSpPr txBox="1"/>
          <p:nvPr/>
        </p:nvSpPr>
        <p:spPr>
          <a:xfrm>
            <a:off x="206033" y="4639549"/>
            <a:ext cx="2143293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leaves allowed in a calendar year. </a:t>
            </a:r>
            <a:endParaRPr/>
          </a:p>
        </p:txBody>
      </p:sp>
      <p:sp>
        <p:nvSpPr>
          <p:cNvPr id="463" name="Google Shape;463;p11"/>
          <p:cNvSpPr txBox="1"/>
          <p:nvPr/>
        </p:nvSpPr>
        <p:spPr>
          <a:xfrm>
            <a:off x="9537206" y="4639551"/>
            <a:ext cx="2540508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 Life Insurance cover of Rs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7.5 lakh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64" name="Google Shape;464;p11"/>
          <p:cNvSpPr txBox="1"/>
          <p:nvPr/>
        </p:nvSpPr>
        <p:spPr>
          <a:xfrm>
            <a:off x="2933587" y="4639549"/>
            <a:ext cx="2540508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Medical Insurance cover of Rs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lakh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(self only) </a:t>
            </a:r>
            <a:endParaRPr/>
          </a:p>
        </p:txBody>
      </p:sp>
      <p:sp>
        <p:nvSpPr>
          <p:cNvPr id="465" name="Google Shape;465;p11"/>
          <p:cNvSpPr txBox="1"/>
          <p:nvPr/>
        </p:nvSpPr>
        <p:spPr>
          <a:xfrm>
            <a:off x="6058356" y="4639550"/>
            <a:ext cx="2894589" cy="6463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Accidental Insurance cover of Rs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7.5 lakh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t/>
            </a:r>
            <a:endParaRPr/>
          </a:p>
        </p:txBody>
      </p:sp>
      <p:grpSp>
        <p:nvGrpSpPr>
          <p:cNvPr id="471" name="Google Shape;471;p12"/>
          <p:cNvGrpSpPr/>
          <p:nvPr/>
        </p:nvGrpSpPr>
        <p:grpSpPr>
          <a:xfrm>
            <a:off x="212557" y="197509"/>
            <a:ext cx="2220763" cy="396000"/>
            <a:chOff x="212557" y="197509"/>
            <a:chExt cx="2137335" cy="507475"/>
          </a:xfrm>
        </p:grpSpPr>
        <p:sp>
          <p:nvSpPr>
            <p:cNvPr id="472" name="Google Shape;472;p12"/>
            <p:cNvSpPr/>
            <p:nvPr/>
          </p:nvSpPr>
          <p:spPr>
            <a:xfrm>
              <a:off x="212557" y="198575"/>
              <a:ext cx="2137335" cy="506409"/>
            </a:xfrm>
            <a:prstGeom prst="roundRect">
              <a:avLst>
                <a:gd fmla="val 1784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Evaluation Process     </a:t>
              </a:r>
              <a:endParaRPr/>
            </a:p>
          </p:txBody>
        </p:sp>
        <p:sp>
          <p:nvSpPr>
            <p:cNvPr id="473" name="Google Shape;473;p12"/>
            <p:cNvSpPr/>
            <p:nvPr/>
          </p:nvSpPr>
          <p:spPr>
            <a:xfrm>
              <a:off x="212557" y="197509"/>
              <a:ext cx="429249" cy="507475"/>
            </a:xfrm>
            <a:custGeom>
              <a:rect b="b" l="l" r="r" t="t"/>
              <a:pathLst>
                <a:path extrusionOk="0" h="3119" w="2810">
                  <a:moveTo>
                    <a:pt x="129" y="3118"/>
                  </a:moveTo>
                  <a:lnTo>
                    <a:pt x="129" y="3118"/>
                  </a:lnTo>
                  <a:cubicBezTo>
                    <a:pt x="58" y="3118"/>
                    <a:pt x="0" y="3060"/>
                    <a:pt x="0" y="2989"/>
                  </a:cubicBezTo>
                  <a:lnTo>
                    <a:pt x="0" y="128"/>
                  </a:lnTo>
                  <a:lnTo>
                    <a:pt x="0" y="128"/>
                  </a:lnTo>
                  <a:cubicBezTo>
                    <a:pt x="0" y="57"/>
                    <a:pt x="58" y="0"/>
                    <a:pt x="129" y="0"/>
                  </a:cubicBezTo>
                  <a:lnTo>
                    <a:pt x="771" y="0"/>
                  </a:lnTo>
                  <a:lnTo>
                    <a:pt x="2587" y="938"/>
                  </a:lnTo>
                  <a:lnTo>
                    <a:pt x="2587" y="938"/>
                  </a:lnTo>
                  <a:cubicBezTo>
                    <a:pt x="2730" y="1012"/>
                    <a:pt x="2809" y="1169"/>
                    <a:pt x="2783" y="1328"/>
                  </a:cubicBezTo>
                  <a:lnTo>
                    <a:pt x="2488" y="3118"/>
                  </a:lnTo>
                  <a:lnTo>
                    <a:pt x="129" y="3118"/>
                  </a:lnTo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12"/>
          <p:cNvSpPr/>
          <p:nvPr/>
        </p:nvSpPr>
        <p:spPr>
          <a:xfrm>
            <a:off x="1518325" y="2612481"/>
            <a:ext cx="1558200" cy="653400"/>
          </a:xfrm>
          <a:prstGeom prst="rect">
            <a:avLst/>
          </a:prstGeom>
          <a:solidFill>
            <a:srgbClr val="009F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SCCP Preliminary Assessment </a:t>
            </a:r>
            <a:endParaRPr b="1"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2"/>
          <p:cNvSpPr txBox="1"/>
          <p:nvPr/>
        </p:nvSpPr>
        <p:spPr>
          <a:xfrm>
            <a:off x="134296" y="1896561"/>
            <a:ext cx="1048529" cy="4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SCCP</a:t>
            </a:r>
            <a:r>
              <a:rPr b="1"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2"/>
          <p:cNvSpPr txBox="1"/>
          <p:nvPr/>
        </p:nvSpPr>
        <p:spPr>
          <a:xfrm>
            <a:off x="128852" y="3185831"/>
            <a:ext cx="115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Candidate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2"/>
          <p:cNvSpPr/>
          <p:nvPr/>
        </p:nvSpPr>
        <p:spPr>
          <a:xfrm>
            <a:off x="3419933" y="2612481"/>
            <a:ext cx="1558200" cy="653400"/>
          </a:xfrm>
          <a:prstGeom prst="rect">
            <a:avLst/>
          </a:prstGeom>
          <a:solidFill>
            <a:srgbClr val="009F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Shortlist</a:t>
            </a:r>
            <a:endParaRPr b="1"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2"/>
          <p:cNvSpPr/>
          <p:nvPr/>
        </p:nvSpPr>
        <p:spPr>
          <a:xfrm>
            <a:off x="5318125" y="2612481"/>
            <a:ext cx="1846500" cy="653400"/>
          </a:xfrm>
          <a:prstGeom prst="rect">
            <a:avLst/>
          </a:prstGeom>
          <a:solidFill>
            <a:srgbClr val="009F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SCCP</a:t>
            </a: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Advance  Assessment </a:t>
            </a:r>
            <a:endParaRPr/>
          </a:p>
        </p:txBody>
      </p:sp>
      <p:sp>
        <p:nvSpPr>
          <p:cNvPr id="479" name="Google Shape;479;p12"/>
          <p:cNvSpPr/>
          <p:nvPr/>
        </p:nvSpPr>
        <p:spPr>
          <a:xfrm>
            <a:off x="7464619" y="2612481"/>
            <a:ext cx="1846500" cy="653400"/>
          </a:xfrm>
          <a:prstGeom prst="rect">
            <a:avLst/>
          </a:prstGeom>
          <a:solidFill>
            <a:srgbClr val="009F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Interview Round 1</a:t>
            </a:r>
            <a:endParaRPr b="1"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Functional Round </a:t>
            </a:r>
            <a:endParaRPr b="1"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2"/>
          <p:cNvSpPr/>
          <p:nvPr/>
        </p:nvSpPr>
        <p:spPr>
          <a:xfrm rot="5400000">
            <a:off x="3184125" y="2952431"/>
            <a:ext cx="157200" cy="157200"/>
          </a:xfrm>
          <a:prstGeom prst="triangle">
            <a:avLst>
              <a:gd fmla="val 50000" name="adj"/>
            </a:avLst>
          </a:prstGeom>
          <a:solidFill>
            <a:srgbClr val="F9E600"/>
          </a:solidFill>
          <a:ln cap="flat" cmpd="sng" w="9525">
            <a:solidFill>
              <a:srgbClr val="132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2"/>
          <p:cNvSpPr/>
          <p:nvPr/>
        </p:nvSpPr>
        <p:spPr>
          <a:xfrm rot="5400000">
            <a:off x="5063657" y="2952431"/>
            <a:ext cx="157200" cy="157200"/>
          </a:xfrm>
          <a:prstGeom prst="triangle">
            <a:avLst>
              <a:gd fmla="val 50000" name="adj"/>
            </a:avLst>
          </a:prstGeom>
          <a:solidFill>
            <a:srgbClr val="F9E600"/>
          </a:solidFill>
          <a:ln cap="flat" cmpd="sng" w="9525">
            <a:solidFill>
              <a:srgbClr val="132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2"/>
          <p:cNvSpPr/>
          <p:nvPr/>
        </p:nvSpPr>
        <p:spPr>
          <a:xfrm rot="5400000">
            <a:off x="7208684" y="2952431"/>
            <a:ext cx="157200" cy="157200"/>
          </a:xfrm>
          <a:prstGeom prst="triangle">
            <a:avLst>
              <a:gd fmla="val 50000" name="adj"/>
            </a:avLst>
          </a:prstGeom>
          <a:solidFill>
            <a:srgbClr val="F9E600"/>
          </a:solidFill>
          <a:ln cap="flat" cmpd="sng" w="9525">
            <a:solidFill>
              <a:srgbClr val="132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2"/>
          <p:cNvSpPr/>
          <p:nvPr/>
        </p:nvSpPr>
        <p:spPr>
          <a:xfrm>
            <a:off x="2125050" y="3408256"/>
            <a:ext cx="268500" cy="680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2"/>
          <p:cNvSpPr txBox="1"/>
          <p:nvPr/>
        </p:nvSpPr>
        <p:spPr>
          <a:xfrm>
            <a:off x="1282950" y="4231031"/>
            <a:ext cx="2621400" cy="194732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Logical Reasoning</a:t>
            </a:r>
            <a:endParaRPr/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Quantitative Aptitude</a:t>
            </a:r>
            <a:endParaRPr/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Verbal Aptitude</a:t>
            </a:r>
            <a:endParaRPr/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Skills</a:t>
            </a:r>
            <a:endParaRPr/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Domain Skills</a:t>
            </a:r>
            <a:endParaRPr/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Personality Traits</a:t>
            </a:r>
            <a:endParaRPr/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Skills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2"/>
          <p:cNvSpPr/>
          <p:nvPr/>
        </p:nvSpPr>
        <p:spPr>
          <a:xfrm>
            <a:off x="9679725" y="2612481"/>
            <a:ext cx="1752600" cy="653400"/>
          </a:xfrm>
          <a:prstGeom prst="rect">
            <a:avLst/>
          </a:prstGeom>
          <a:solidFill>
            <a:srgbClr val="009F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Interview Round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HR Round</a:t>
            </a:r>
            <a:endParaRPr b="1"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2"/>
          <p:cNvSpPr/>
          <p:nvPr/>
        </p:nvSpPr>
        <p:spPr>
          <a:xfrm rot="5400000">
            <a:off x="9418484" y="2952431"/>
            <a:ext cx="157200" cy="157200"/>
          </a:xfrm>
          <a:prstGeom prst="triangle">
            <a:avLst>
              <a:gd fmla="val 50000" name="adj"/>
            </a:avLst>
          </a:prstGeom>
          <a:solidFill>
            <a:srgbClr val="F9E600"/>
          </a:solidFill>
          <a:ln cap="flat" cmpd="sng" w="9525">
            <a:solidFill>
              <a:srgbClr val="132A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2"/>
          <p:cNvSpPr txBox="1"/>
          <p:nvPr/>
        </p:nvSpPr>
        <p:spPr>
          <a:xfrm>
            <a:off x="4712950" y="4804492"/>
            <a:ext cx="6990900" cy="800400"/>
          </a:xfrm>
          <a:prstGeom prst="rect">
            <a:avLst/>
          </a:prstGeom>
          <a:noFill/>
          <a:ln cap="flat" cmpd="sng" w="9525">
            <a:solidFill>
              <a:srgbClr val="F46F2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None/>
            </a:pPr>
            <a:r>
              <a:rPr b="1" lang="en-US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Ensure that your Laptop Camera is ON</a:t>
            </a:r>
            <a:endParaRPr b="1"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None/>
            </a:pPr>
            <a:r>
              <a:rPr b="1" lang="en-US" sz="2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Keep your CV ready max 2MB PDF</a:t>
            </a:r>
            <a:endParaRPr b="1" sz="2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88" name="Google Shape;488;p12"/>
          <p:cNvCxnSpPr>
            <a:stCxn id="484" idx="3"/>
          </p:cNvCxnSpPr>
          <p:nvPr/>
        </p:nvCxnSpPr>
        <p:spPr>
          <a:xfrm>
            <a:off x="3904350" y="5204692"/>
            <a:ext cx="71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Office worker female with solid fill" id="489" name="Google Shape;4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702" y="231127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, person, street, field&#10;&#10;Description automatically generated" id="494" name="Google Shape;4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82520" y="4816494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1791" y="5681457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16370" y="5842900"/>
            <a:ext cx="249958" cy="2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67055" y="5971760"/>
            <a:ext cx="249958" cy="2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5494" y="4976990"/>
            <a:ext cx="249958" cy="2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4081" y="4843516"/>
            <a:ext cx="249958" cy="2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0695" y="4603428"/>
            <a:ext cx="310514" cy="30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5413" y="4784437"/>
            <a:ext cx="310514" cy="30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4012" y="6433353"/>
            <a:ext cx="179416" cy="17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4529" y="4143411"/>
            <a:ext cx="179416" cy="17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8551" y="6345833"/>
            <a:ext cx="179416" cy="17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6786" y="4242024"/>
            <a:ext cx="179416" cy="17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6314" y="4762698"/>
            <a:ext cx="179416" cy="17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9350" y="4327687"/>
            <a:ext cx="179416" cy="17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4821" y="4667378"/>
            <a:ext cx="179416" cy="17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7456" y="4214316"/>
            <a:ext cx="179416" cy="17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17298" y="4301836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3058" y="4281356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66102" y="4370443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3930" y="4549428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3568" y="4206724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2359" y="6271941"/>
            <a:ext cx="179416" cy="17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0198" y="4449698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6898" y="6184421"/>
            <a:ext cx="179416" cy="17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9800" y="4926419"/>
            <a:ext cx="179416" cy="17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7543" y="4837040"/>
            <a:ext cx="179416" cy="17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6047" y="5957032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4981" y="5513199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3568" y="6065032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75" y="5459199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9041" y="5842900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01406" y="4428308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3240" y="5926149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55628" y="4509578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9611" y="5427154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7967" y="5580244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6620" y="5680588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9659" y="6130421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8669" y="6226353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58" y="5550421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8159" y="4355632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8669" y="4289282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67755" y="4904080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8824" y="5299376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1464" y="5395208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10070" y="4762494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4431" y="5772122"/>
            <a:ext cx="110700" cy="1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3"/>
          <p:cNvSpPr txBox="1"/>
          <p:nvPr/>
        </p:nvSpPr>
        <p:spPr>
          <a:xfrm>
            <a:off x="536895" y="1773335"/>
            <a:ext cx="10493551" cy="110799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1" sz="6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lipkart Logo Icon of Flat style - Available in SVG, PNG, EPS, AI &amp; Icon  fonts" id="543" name="Google Shape;543;p13"/>
          <p:cNvPicPr preferRelativeResize="0"/>
          <p:nvPr/>
        </p:nvPicPr>
        <p:blipFill rotWithShape="1">
          <a:blip r:embed="rId5">
            <a:alphaModFix/>
          </a:blip>
          <a:srcRect b="34388" l="0" r="0" t="35420"/>
          <a:stretch/>
        </p:blipFill>
        <p:spPr>
          <a:xfrm>
            <a:off x="10563787" y="202080"/>
            <a:ext cx="1287502" cy="38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6962" y="5076720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322" y="4976990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4297" y="5150812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0921" y="5076720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2723" y="4704193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1301" y="6292667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1591" y="6232704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1592" y="6402408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1882" y="6325353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0636" y="5580263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0926" y="5503208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67649" y="5569333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7939" y="5492278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1733" y="6135248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2023" y="6058193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7133" y="6243248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7423" y="6166193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43515" y="5430431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3805" y="5353376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4451" y="5862992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1075" y="5788900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5249" y="5700768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1873" y="5643768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7526" y="5261812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84150" y="5204812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19746" y="4865371"/>
            <a:ext cx="1107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16370" y="4808371"/>
            <a:ext cx="110700" cy="1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t/>
            </a:r>
            <a:endParaRPr/>
          </a:p>
        </p:txBody>
      </p:sp>
      <p:grpSp>
        <p:nvGrpSpPr>
          <p:cNvPr id="142" name="Google Shape;142;p2"/>
          <p:cNvGrpSpPr/>
          <p:nvPr/>
        </p:nvGrpSpPr>
        <p:grpSpPr>
          <a:xfrm>
            <a:off x="386308" y="197509"/>
            <a:ext cx="1718065" cy="396000"/>
            <a:chOff x="212557" y="197509"/>
            <a:chExt cx="2424367" cy="507475"/>
          </a:xfrm>
        </p:grpSpPr>
        <p:sp>
          <p:nvSpPr>
            <p:cNvPr id="143" name="Google Shape;143;p2"/>
            <p:cNvSpPr/>
            <p:nvPr/>
          </p:nvSpPr>
          <p:spPr>
            <a:xfrm>
              <a:off x="259850" y="197509"/>
              <a:ext cx="2377074" cy="506409"/>
            </a:xfrm>
            <a:prstGeom prst="roundRect">
              <a:avLst>
                <a:gd fmla="val 1784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FK Journey </a:t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12557" y="197509"/>
              <a:ext cx="473243" cy="507475"/>
            </a:xfrm>
            <a:custGeom>
              <a:rect b="b" l="l" r="r" t="t"/>
              <a:pathLst>
                <a:path extrusionOk="0" h="3119" w="2810">
                  <a:moveTo>
                    <a:pt x="129" y="3118"/>
                  </a:moveTo>
                  <a:lnTo>
                    <a:pt x="129" y="3118"/>
                  </a:lnTo>
                  <a:cubicBezTo>
                    <a:pt x="58" y="3118"/>
                    <a:pt x="0" y="3060"/>
                    <a:pt x="0" y="2989"/>
                  </a:cubicBezTo>
                  <a:lnTo>
                    <a:pt x="0" y="128"/>
                  </a:lnTo>
                  <a:lnTo>
                    <a:pt x="0" y="128"/>
                  </a:lnTo>
                  <a:cubicBezTo>
                    <a:pt x="0" y="57"/>
                    <a:pt x="58" y="0"/>
                    <a:pt x="129" y="0"/>
                  </a:cubicBezTo>
                  <a:lnTo>
                    <a:pt x="771" y="0"/>
                  </a:lnTo>
                  <a:lnTo>
                    <a:pt x="2587" y="938"/>
                  </a:lnTo>
                  <a:lnTo>
                    <a:pt x="2587" y="938"/>
                  </a:lnTo>
                  <a:cubicBezTo>
                    <a:pt x="2730" y="1012"/>
                    <a:pt x="2809" y="1169"/>
                    <a:pt x="2783" y="1328"/>
                  </a:cubicBezTo>
                  <a:lnTo>
                    <a:pt x="2488" y="3118"/>
                  </a:lnTo>
                  <a:lnTo>
                    <a:pt x="129" y="3118"/>
                  </a:lnTo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2"/>
          <p:cNvSpPr/>
          <p:nvPr/>
        </p:nvSpPr>
        <p:spPr>
          <a:xfrm>
            <a:off x="386305" y="984688"/>
            <a:ext cx="11304817" cy="1512000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10522725" y="985520"/>
            <a:ext cx="1168400" cy="2030054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386307" y="2873334"/>
            <a:ext cx="11304817" cy="1512000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"/>
          <p:cNvSpPr/>
          <p:nvPr/>
        </p:nvSpPr>
        <p:spPr>
          <a:xfrm>
            <a:off x="386306" y="3148627"/>
            <a:ext cx="1168400" cy="2030054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386304" y="4762121"/>
            <a:ext cx="11304817" cy="1512000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2"/>
          <p:cNvGrpSpPr/>
          <p:nvPr/>
        </p:nvGrpSpPr>
        <p:grpSpPr>
          <a:xfrm>
            <a:off x="478369" y="1082088"/>
            <a:ext cx="1863598" cy="1120561"/>
            <a:chOff x="631952" y="999164"/>
            <a:chExt cx="1863598" cy="1120561"/>
          </a:xfrm>
        </p:grpSpPr>
        <p:sp>
          <p:nvSpPr>
            <p:cNvPr id="151" name="Google Shape;151;p2"/>
            <p:cNvSpPr txBox="1"/>
            <p:nvPr/>
          </p:nvSpPr>
          <p:spPr>
            <a:xfrm>
              <a:off x="845623" y="1553639"/>
              <a:ext cx="16499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Launches India’s 1</a:t>
              </a:r>
              <a:r>
                <a:rPr baseline="30000"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</a:t>
              </a: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e-commerce company </a:t>
              </a:r>
              <a:endParaRPr/>
            </a:p>
          </p:txBody>
        </p:sp>
        <p:sp>
          <p:nvSpPr>
            <p:cNvPr id="152" name="Google Shape;152;p2"/>
            <p:cNvSpPr txBox="1"/>
            <p:nvPr/>
          </p:nvSpPr>
          <p:spPr>
            <a:xfrm rot="-5400000">
              <a:off x="489931" y="1639149"/>
              <a:ext cx="62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2007</a:t>
              </a:r>
              <a:endPara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Present with solid fill" id="153" name="Google Shape;15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1952" y="999164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2"/>
          <p:cNvGrpSpPr/>
          <p:nvPr/>
        </p:nvGrpSpPr>
        <p:grpSpPr>
          <a:xfrm>
            <a:off x="2819188" y="1581082"/>
            <a:ext cx="1863598" cy="622597"/>
            <a:chOff x="631953" y="1497128"/>
            <a:chExt cx="1863597" cy="622597"/>
          </a:xfrm>
        </p:grpSpPr>
        <p:sp>
          <p:nvSpPr>
            <p:cNvPr id="155" name="Google Shape;155;p2"/>
            <p:cNvSpPr txBox="1"/>
            <p:nvPr/>
          </p:nvSpPr>
          <p:spPr>
            <a:xfrm>
              <a:off x="845623" y="1553639"/>
              <a:ext cx="16499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Launches 24x7 Customer Support </a:t>
              </a:r>
              <a:endParaRPr/>
            </a:p>
          </p:txBody>
        </p:sp>
        <p:sp>
          <p:nvSpPr>
            <p:cNvPr id="156" name="Google Shape;156;p2"/>
            <p:cNvSpPr txBox="1"/>
            <p:nvPr/>
          </p:nvSpPr>
          <p:spPr>
            <a:xfrm rot="-5400000">
              <a:off x="489931" y="1639149"/>
              <a:ext cx="62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2008</a:t>
              </a:r>
              <a:endPara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2"/>
          <p:cNvGrpSpPr/>
          <p:nvPr/>
        </p:nvGrpSpPr>
        <p:grpSpPr>
          <a:xfrm>
            <a:off x="5413685" y="1569472"/>
            <a:ext cx="1863598" cy="702843"/>
            <a:chOff x="631953" y="1497128"/>
            <a:chExt cx="1863597" cy="702842"/>
          </a:xfrm>
        </p:grpSpPr>
        <p:sp>
          <p:nvSpPr>
            <p:cNvPr id="158" name="Google Shape;158;p2"/>
            <p:cNvSpPr txBox="1"/>
            <p:nvPr/>
          </p:nvSpPr>
          <p:spPr>
            <a:xfrm>
              <a:off x="845623" y="1553639"/>
              <a:ext cx="16499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Launches Movies, Music and Mobile Cash-on-Delivery   </a:t>
              </a:r>
              <a:endParaRPr/>
            </a:p>
          </p:txBody>
        </p:sp>
        <p:sp>
          <p:nvSpPr>
            <p:cNvPr id="159" name="Google Shape;159;p2"/>
            <p:cNvSpPr txBox="1"/>
            <p:nvPr/>
          </p:nvSpPr>
          <p:spPr>
            <a:xfrm rot="-5400000">
              <a:off x="489931" y="1639149"/>
              <a:ext cx="62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2010</a:t>
              </a:r>
              <a:endPara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2"/>
          <p:cNvGrpSpPr/>
          <p:nvPr/>
        </p:nvGrpSpPr>
        <p:grpSpPr>
          <a:xfrm>
            <a:off x="9863971" y="1569472"/>
            <a:ext cx="1863598" cy="622597"/>
            <a:chOff x="631953" y="1497128"/>
            <a:chExt cx="1863597" cy="622597"/>
          </a:xfrm>
        </p:grpSpPr>
        <p:sp>
          <p:nvSpPr>
            <p:cNvPr id="161" name="Google Shape;161;p2"/>
            <p:cNvSpPr txBox="1"/>
            <p:nvPr/>
          </p:nvSpPr>
          <p:spPr>
            <a:xfrm>
              <a:off x="845623" y="1553639"/>
              <a:ext cx="16499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Acquires LetsBuy &amp; Launches DigiFlip</a:t>
              </a:r>
              <a:endParaRPr/>
            </a:p>
          </p:txBody>
        </p:sp>
        <p:sp>
          <p:nvSpPr>
            <p:cNvPr id="162" name="Google Shape;162;p2"/>
            <p:cNvSpPr txBox="1"/>
            <p:nvPr/>
          </p:nvSpPr>
          <p:spPr>
            <a:xfrm rot="-5400000">
              <a:off x="489931" y="1639149"/>
              <a:ext cx="62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2012</a:t>
              </a:r>
              <a:endPara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7798928" y="1569472"/>
            <a:ext cx="1863598" cy="702843"/>
            <a:chOff x="631953" y="1497128"/>
            <a:chExt cx="1863597" cy="702842"/>
          </a:xfrm>
        </p:grpSpPr>
        <p:sp>
          <p:nvSpPr>
            <p:cNvPr id="164" name="Google Shape;164;p2"/>
            <p:cNvSpPr txBox="1"/>
            <p:nvPr/>
          </p:nvSpPr>
          <p:spPr>
            <a:xfrm>
              <a:off x="845623" y="1553639"/>
              <a:ext cx="16499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Launches 30-day Replacement and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Card-on-delivery</a:t>
              </a:r>
              <a:endParaRPr/>
            </a:p>
          </p:txBody>
        </p:sp>
        <p:sp>
          <p:nvSpPr>
            <p:cNvPr id="165" name="Google Shape;165;p2"/>
            <p:cNvSpPr txBox="1"/>
            <p:nvPr/>
          </p:nvSpPr>
          <p:spPr>
            <a:xfrm rot="-5400000">
              <a:off x="489931" y="1639149"/>
              <a:ext cx="62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2011</a:t>
              </a:r>
              <a:endPara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2"/>
          <p:cNvGrpSpPr/>
          <p:nvPr/>
        </p:nvGrpSpPr>
        <p:grpSpPr>
          <a:xfrm>
            <a:off x="453904" y="3519082"/>
            <a:ext cx="2032844" cy="702842"/>
            <a:chOff x="631953" y="1497128"/>
            <a:chExt cx="2032843" cy="702842"/>
          </a:xfrm>
        </p:grpSpPr>
        <p:sp>
          <p:nvSpPr>
            <p:cNvPr id="167" name="Google Shape;167;p2"/>
            <p:cNvSpPr txBox="1"/>
            <p:nvPr/>
          </p:nvSpPr>
          <p:spPr>
            <a:xfrm>
              <a:off x="845623" y="1553639"/>
              <a:ext cx="18191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Becomes the most downloaded eCommerce App, acquires Jeeves F1  </a:t>
              </a:r>
              <a:endParaRPr/>
            </a:p>
          </p:txBody>
        </p:sp>
        <p:sp>
          <p:nvSpPr>
            <p:cNvPr id="168" name="Google Shape;168;p2"/>
            <p:cNvSpPr txBox="1"/>
            <p:nvPr/>
          </p:nvSpPr>
          <p:spPr>
            <a:xfrm rot="-5400000">
              <a:off x="489931" y="1639149"/>
              <a:ext cx="62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2017</a:t>
              </a:r>
              <a:endPara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2"/>
          <p:cNvGrpSpPr/>
          <p:nvPr/>
        </p:nvGrpSpPr>
        <p:grpSpPr>
          <a:xfrm>
            <a:off x="2794722" y="3520112"/>
            <a:ext cx="1863597" cy="702842"/>
            <a:chOff x="631953" y="1497128"/>
            <a:chExt cx="1863597" cy="702842"/>
          </a:xfrm>
        </p:grpSpPr>
        <p:sp>
          <p:nvSpPr>
            <p:cNvPr id="170" name="Google Shape;170;p2"/>
            <p:cNvSpPr txBox="1"/>
            <p:nvPr/>
          </p:nvSpPr>
          <p:spPr>
            <a:xfrm>
              <a:off x="845623" y="1553639"/>
              <a:ext cx="16499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Acquires Jabong and PhonePe, Launches No Cost EMI</a:t>
              </a:r>
              <a:endParaRPr/>
            </a:p>
          </p:txBody>
        </p:sp>
        <p:sp>
          <p:nvSpPr>
            <p:cNvPr id="171" name="Google Shape;171;p2"/>
            <p:cNvSpPr txBox="1"/>
            <p:nvPr/>
          </p:nvSpPr>
          <p:spPr>
            <a:xfrm rot="-5400000">
              <a:off x="489931" y="1639149"/>
              <a:ext cx="62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2016</a:t>
              </a:r>
              <a:endPara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2"/>
          <p:cNvGrpSpPr/>
          <p:nvPr/>
        </p:nvGrpSpPr>
        <p:grpSpPr>
          <a:xfrm>
            <a:off x="5389219" y="3508502"/>
            <a:ext cx="1863597" cy="622597"/>
            <a:chOff x="631953" y="1497128"/>
            <a:chExt cx="1863597" cy="622597"/>
          </a:xfrm>
        </p:grpSpPr>
        <p:sp>
          <p:nvSpPr>
            <p:cNvPr id="173" name="Google Shape;173;p2"/>
            <p:cNvSpPr txBox="1"/>
            <p:nvPr/>
          </p:nvSpPr>
          <p:spPr>
            <a:xfrm>
              <a:off x="845623" y="1553639"/>
              <a:ext cx="164992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Launches Flipkart Lite</a:t>
              </a:r>
              <a:endParaRPr/>
            </a:p>
          </p:txBody>
        </p:sp>
        <p:sp>
          <p:nvSpPr>
            <p:cNvPr id="174" name="Google Shape;174;p2"/>
            <p:cNvSpPr txBox="1"/>
            <p:nvPr/>
          </p:nvSpPr>
          <p:spPr>
            <a:xfrm rot="-5400000">
              <a:off x="489931" y="1639149"/>
              <a:ext cx="62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2015</a:t>
              </a:r>
              <a:endPara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2"/>
          <p:cNvGrpSpPr/>
          <p:nvPr/>
        </p:nvGrpSpPr>
        <p:grpSpPr>
          <a:xfrm>
            <a:off x="9839505" y="3508502"/>
            <a:ext cx="1863598" cy="702843"/>
            <a:chOff x="631953" y="1497128"/>
            <a:chExt cx="1863597" cy="702842"/>
          </a:xfrm>
        </p:grpSpPr>
        <p:sp>
          <p:nvSpPr>
            <p:cNvPr id="176" name="Google Shape;176;p2"/>
            <p:cNvSpPr txBox="1"/>
            <p:nvPr/>
          </p:nvSpPr>
          <p:spPr>
            <a:xfrm>
              <a:off x="845623" y="1553639"/>
              <a:ext cx="16499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Launches Andriod App, Marketplace and Single-Day-Delivery</a:t>
              </a:r>
              <a:endParaRPr/>
            </a:p>
          </p:txBody>
        </p:sp>
        <p:sp>
          <p:nvSpPr>
            <p:cNvPr id="177" name="Google Shape;177;p2"/>
            <p:cNvSpPr txBox="1"/>
            <p:nvPr/>
          </p:nvSpPr>
          <p:spPr>
            <a:xfrm rot="-5400000">
              <a:off x="489931" y="1639149"/>
              <a:ext cx="62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2013</a:t>
              </a:r>
              <a:endPara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2"/>
          <p:cNvGrpSpPr/>
          <p:nvPr/>
        </p:nvGrpSpPr>
        <p:grpSpPr>
          <a:xfrm>
            <a:off x="7774461" y="3508503"/>
            <a:ext cx="1863598" cy="702843"/>
            <a:chOff x="631953" y="1497128"/>
            <a:chExt cx="1863597" cy="702842"/>
          </a:xfrm>
        </p:grpSpPr>
        <p:sp>
          <p:nvSpPr>
            <p:cNvPr id="179" name="Google Shape;179;p2"/>
            <p:cNvSpPr txBox="1"/>
            <p:nvPr/>
          </p:nvSpPr>
          <p:spPr>
            <a:xfrm>
              <a:off x="845623" y="1553639"/>
              <a:ext cx="16499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Acquires Myntra and Launches the first Big Billion Day </a:t>
              </a:r>
              <a:endParaRPr/>
            </a:p>
          </p:txBody>
        </p:sp>
        <p:sp>
          <p:nvSpPr>
            <p:cNvPr id="180" name="Google Shape;180;p2"/>
            <p:cNvSpPr txBox="1"/>
            <p:nvPr/>
          </p:nvSpPr>
          <p:spPr>
            <a:xfrm rot="-5400000">
              <a:off x="489931" y="1639149"/>
              <a:ext cx="62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2014</a:t>
              </a:r>
              <a:endPara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2"/>
          <p:cNvGrpSpPr/>
          <p:nvPr/>
        </p:nvGrpSpPr>
        <p:grpSpPr>
          <a:xfrm>
            <a:off x="458050" y="5329864"/>
            <a:ext cx="2183798" cy="702842"/>
            <a:chOff x="631953" y="1497128"/>
            <a:chExt cx="2183798" cy="702842"/>
          </a:xfrm>
        </p:grpSpPr>
        <p:sp>
          <p:nvSpPr>
            <p:cNvPr id="182" name="Google Shape;182;p2"/>
            <p:cNvSpPr txBox="1"/>
            <p:nvPr/>
          </p:nvSpPr>
          <p:spPr>
            <a:xfrm>
              <a:off x="845623" y="1553639"/>
              <a:ext cx="19701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Strategic investment by Walmart, Launches Grocery, FurniSure &amp; 2GUD</a:t>
              </a:r>
              <a:endParaRPr/>
            </a:p>
          </p:txBody>
        </p:sp>
        <p:sp>
          <p:nvSpPr>
            <p:cNvPr id="183" name="Google Shape;183;p2"/>
            <p:cNvSpPr txBox="1"/>
            <p:nvPr/>
          </p:nvSpPr>
          <p:spPr>
            <a:xfrm rot="-5400000">
              <a:off x="489931" y="1639149"/>
              <a:ext cx="62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2018</a:t>
              </a:r>
              <a:endPara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2"/>
          <p:cNvGrpSpPr/>
          <p:nvPr/>
        </p:nvGrpSpPr>
        <p:grpSpPr>
          <a:xfrm>
            <a:off x="3296708" y="5330894"/>
            <a:ext cx="2065042" cy="702842"/>
            <a:chOff x="631953" y="1497128"/>
            <a:chExt cx="2065043" cy="702842"/>
          </a:xfrm>
        </p:grpSpPr>
        <p:sp>
          <p:nvSpPr>
            <p:cNvPr id="185" name="Google Shape;185;p2"/>
            <p:cNvSpPr txBox="1"/>
            <p:nvPr/>
          </p:nvSpPr>
          <p:spPr>
            <a:xfrm>
              <a:off x="845623" y="1553639"/>
              <a:ext cx="18513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Launches Flipkart Video, Ideas, Games and support for vernacular languages  </a:t>
              </a:r>
              <a:endParaRPr/>
            </a:p>
          </p:txBody>
        </p:sp>
        <p:sp>
          <p:nvSpPr>
            <p:cNvPr id="186" name="Google Shape;186;p2"/>
            <p:cNvSpPr txBox="1"/>
            <p:nvPr/>
          </p:nvSpPr>
          <p:spPr>
            <a:xfrm rot="-5400000">
              <a:off x="489931" y="1639149"/>
              <a:ext cx="62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2019</a:t>
              </a:r>
              <a:endPara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2"/>
          <p:cNvGrpSpPr/>
          <p:nvPr/>
        </p:nvGrpSpPr>
        <p:grpSpPr>
          <a:xfrm>
            <a:off x="6023285" y="5319285"/>
            <a:ext cx="2488891" cy="702842"/>
            <a:chOff x="631953" y="1497128"/>
            <a:chExt cx="2488891" cy="702842"/>
          </a:xfrm>
        </p:grpSpPr>
        <p:sp>
          <p:nvSpPr>
            <p:cNvPr id="188" name="Google Shape;188;p2"/>
            <p:cNvSpPr txBox="1"/>
            <p:nvPr/>
          </p:nvSpPr>
          <p:spPr>
            <a:xfrm>
              <a:off x="845623" y="1553639"/>
              <a:ext cx="22752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Launches Voice Assistant, Flipkart Wholesale Business, Flipkart Leap Incubator &amp; Flipkart Quick     </a:t>
              </a:r>
              <a:endParaRPr/>
            </a:p>
          </p:txBody>
        </p:sp>
        <p:sp>
          <p:nvSpPr>
            <p:cNvPr id="189" name="Google Shape;189;p2"/>
            <p:cNvSpPr txBox="1"/>
            <p:nvPr/>
          </p:nvSpPr>
          <p:spPr>
            <a:xfrm rot="-5400000">
              <a:off x="489931" y="1639149"/>
              <a:ext cx="62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2020</a:t>
              </a:r>
              <a:endPara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2"/>
          <p:cNvGrpSpPr/>
          <p:nvPr/>
        </p:nvGrpSpPr>
        <p:grpSpPr>
          <a:xfrm>
            <a:off x="9305171" y="5319284"/>
            <a:ext cx="2579302" cy="702842"/>
            <a:chOff x="631953" y="1497128"/>
            <a:chExt cx="2579302" cy="702842"/>
          </a:xfrm>
        </p:grpSpPr>
        <p:sp>
          <p:nvSpPr>
            <p:cNvPr id="191" name="Google Shape;191;p2"/>
            <p:cNvSpPr txBox="1"/>
            <p:nvPr/>
          </p:nvSpPr>
          <p:spPr>
            <a:xfrm>
              <a:off x="845623" y="1553639"/>
              <a:ext cx="236563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Acquires Cleartrip, Launches Flipkart Camera, Shopsy &amp; native support for 11 languages </a:t>
              </a:r>
              <a:endParaRPr/>
            </a:p>
          </p:txBody>
        </p:sp>
        <p:sp>
          <p:nvSpPr>
            <p:cNvPr id="192" name="Google Shape;192;p2"/>
            <p:cNvSpPr txBox="1"/>
            <p:nvPr/>
          </p:nvSpPr>
          <p:spPr>
            <a:xfrm rot="-5400000">
              <a:off x="489931" y="1639149"/>
              <a:ext cx="62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2021</a:t>
              </a:r>
              <a:endParaRPr b="1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Shape&#10;&#10;Description automatically generated with low confidence" id="193" name="Google Shape;1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0095" y="1105909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sic with solid fill" id="194" name="Google Shape;19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9218" y="1082088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 with solid fill" id="195" name="Google Shape;19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73738" y="109535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196" name="Google Shape;19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9727274">
            <a:off x="9971970" y="1203350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livery with solid fill" id="197" name="Google Shape;19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57729" y="3048471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with solid fill" id="198" name="Google Shape;198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768462" y="3022804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ll with solid fill" id="199" name="Google Shape;199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15523" y="3005641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llet with solid fill" id="200" name="Google Shape;200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51099" y="3038681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 with solid fill" id="201" name="Google Shape;201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97574" y="301711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ocery bag with solid fill" id="202" name="Google Shape;202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82613" y="4815310"/>
            <a:ext cx="540000" cy="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2"/>
          <p:cNvGrpSpPr/>
          <p:nvPr/>
        </p:nvGrpSpPr>
        <p:grpSpPr>
          <a:xfrm>
            <a:off x="3281907" y="4874110"/>
            <a:ext cx="511416" cy="479963"/>
            <a:chOff x="4073911" y="4272128"/>
            <a:chExt cx="974327" cy="914400"/>
          </a:xfrm>
        </p:grpSpPr>
        <p:pic>
          <p:nvPicPr>
            <p:cNvPr descr="Play outline" id="204" name="Google Shape;204;p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133838" y="427212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ay outline" id="205" name="Google Shape;205;p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073911" y="4272128"/>
              <a:ext cx="914406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ocket outline" id="206" name="Google Shape;206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2520000">
            <a:off x="6047889" y="4871131"/>
            <a:ext cx="540000" cy="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2"/>
          <p:cNvGrpSpPr/>
          <p:nvPr/>
        </p:nvGrpSpPr>
        <p:grpSpPr>
          <a:xfrm>
            <a:off x="9298929" y="4851130"/>
            <a:ext cx="540000" cy="540000"/>
            <a:chOff x="6333066" y="4344219"/>
            <a:chExt cx="540000" cy="540000"/>
          </a:xfrm>
        </p:grpSpPr>
        <p:pic>
          <p:nvPicPr>
            <p:cNvPr descr="Shopping bag with solid fill" id="208" name="Google Shape;208;p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6333066" y="4344219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2"/>
            <p:cNvSpPr txBox="1"/>
            <p:nvPr/>
          </p:nvSpPr>
          <p:spPr>
            <a:xfrm>
              <a:off x="6439618" y="4501223"/>
              <a:ext cx="248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3"/>
          <p:cNvGrpSpPr/>
          <p:nvPr/>
        </p:nvGrpSpPr>
        <p:grpSpPr>
          <a:xfrm>
            <a:off x="212558" y="197509"/>
            <a:ext cx="1820491" cy="396000"/>
            <a:chOff x="212557" y="197509"/>
            <a:chExt cx="2332965" cy="507475"/>
          </a:xfrm>
        </p:grpSpPr>
        <p:sp>
          <p:nvSpPr>
            <p:cNvPr id="215" name="Google Shape;215;p3"/>
            <p:cNvSpPr/>
            <p:nvPr/>
          </p:nvSpPr>
          <p:spPr>
            <a:xfrm>
              <a:off x="259851" y="197509"/>
              <a:ext cx="2285671" cy="506409"/>
            </a:xfrm>
            <a:prstGeom prst="roundRect">
              <a:avLst>
                <a:gd fmla="val 1784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Org Structure </a:t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12557" y="197509"/>
              <a:ext cx="473243" cy="507475"/>
            </a:xfrm>
            <a:custGeom>
              <a:rect b="b" l="l" r="r" t="t"/>
              <a:pathLst>
                <a:path extrusionOk="0" h="3119" w="2810">
                  <a:moveTo>
                    <a:pt x="129" y="3118"/>
                  </a:moveTo>
                  <a:lnTo>
                    <a:pt x="129" y="3118"/>
                  </a:lnTo>
                  <a:cubicBezTo>
                    <a:pt x="58" y="3118"/>
                    <a:pt x="0" y="3060"/>
                    <a:pt x="0" y="2989"/>
                  </a:cubicBezTo>
                  <a:lnTo>
                    <a:pt x="0" y="128"/>
                  </a:lnTo>
                  <a:lnTo>
                    <a:pt x="0" y="128"/>
                  </a:lnTo>
                  <a:cubicBezTo>
                    <a:pt x="0" y="57"/>
                    <a:pt x="58" y="0"/>
                    <a:pt x="129" y="0"/>
                  </a:cubicBezTo>
                  <a:lnTo>
                    <a:pt x="771" y="0"/>
                  </a:lnTo>
                  <a:lnTo>
                    <a:pt x="2587" y="938"/>
                  </a:lnTo>
                  <a:lnTo>
                    <a:pt x="2587" y="938"/>
                  </a:lnTo>
                  <a:cubicBezTo>
                    <a:pt x="2730" y="1012"/>
                    <a:pt x="2809" y="1169"/>
                    <a:pt x="2783" y="1328"/>
                  </a:cubicBezTo>
                  <a:lnTo>
                    <a:pt x="2488" y="3118"/>
                  </a:lnTo>
                  <a:lnTo>
                    <a:pt x="129" y="3118"/>
                  </a:lnTo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3"/>
          <p:cNvGrpSpPr/>
          <p:nvPr/>
        </p:nvGrpSpPr>
        <p:grpSpPr>
          <a:xfrm>
            <a:off x="1758059" y="945000"/>
            <a:ext cx="8675881" cy="4968000"/>
            <a:chOff x="2030106" y="1212747"/>
            <a:chExt cx="8131788" cy="4656442"/>
          </a:xfrm>
        </p:grpSpPr>
        <p:sp>
          <p:nvSpPr>
            <p:cNvPr id="218" name="Google Shape;218;p3"/>
            <p:cNvSpPr/>
            <p:nvPr/>
          </p:nvSpPr>
          <p:spPr>
            <a:xfrm>
              <a:off x="2030106" y="2122002"/>
              <a:ext cx="8131788" cy="2849291"/>
            </a:xfrm>
            <a:custGeom>
              <a:rect b="b" l="l" r="r" t="t"/>
              <a:pathLst>
                <a:path extrusionOk="0" h="21600" w="21582">
                  <a:moveTo>
                    <a:pt x="21582" y="16404"/>
                  </a:moveTo>
                  <a:cubicBezTo>
                    <a:pt x="21591" y="19267"/>
                    <a:pt x="20779" y="21600"/>
                    <a:pt x="19779" y="21600"/>
                  </a:cubicBezTo>
                  <a:lnTo>
                    <a:pt x="19779" y="21288"/>
                  </a:lnTo>
                  <a:cubicBezTo>
                    <a:pt x="20719" y="21288"/>
                    <a:pt x="21480" y="19095"/>
                    <a:pt x="21470" y="16404"/>
                  </a:cubicBezTo>
                  <a:cubicBezTo>
                    <a:pt x="21461" y="13739"/>
                    <a:pt x="20688" y="11619"/>
                    <a:pt x="19756" y="11619"/>
                  </a:cubicBezTo>
                  <a:lnTo>
                    <a:pt x="18431" y="11619"/>
                  </a:lnTo>
                  <a:cubicBezTo>
                    <a:pt x="18136" y="11619"/>
                    <a:pt x="17869" y="12096"/>
                    <a:pt x="17732" y="12845"/>
                  </a:cubicBezTo>
                  <a:cubicBezTo>
                    <a:pt x="17465" y="14283"/>
                    <a:pt x="16936" y="15270"/>
                    <a:pt x="16326" y="15270"/>
                  </a:cubicBezTo>
                  <a:lnTo>
                    <a:pt x="14022" y="15270"/>
                  </a:lnTo>
                  <a:cubicBezTo>
                    <a:pt x="13584" y="15270"/>
                    <a:pt x="13229" y="16285"/>
                    <a:pt x="13229" y="17537"/>
                  </a:cubicBezTo>
                  <a:lnTo>
                    <a:pt x="13229" y="17537"/>
                  </a:lnTo>
                  <a:lnTo>
                    <a:pt x="13119" y="17537"/>
                  </a:lnTo>
                  <a:lnTo>
                    <a:pt x="13119" y="17537"/>
                  </a:lnTo>
                  <a:cubicBezTo>
                    <a:pt x="13119" y="16285"/>
                    <a:pt x="12764" y="15270"/>
                    <a:pt x="12326" y="15270"/>
                  </a:cubicBezTo>
                  <a:lnTo>
                    <a:pt x="9284" y="15270"/>
                  </a:lnTo>
                  <a:cubicBezTo>
                    <a:pt x="8845" y="15270"/>
                    <a:pt x="8490" y="16285"/>
                    <a:pt x="8490" y="17537"/>
                  </a:cubicBezTo>
                  <a:lnTo>
                    <a:pt x="8490" y="17537"/>
                  </a:lnTo>
                  <a:lnTo>
                    <a:pt x="8381" y="17537"/>
                  </a:lnTo>
                  <a:lnTo>
                    <a:pt x="8381" y="17537"/>
                  </a:lnTo>
                  <a:cubicBezTo>
                    <a:pt x="8381" y="16285"/>
                    <a:pt x="8026" y="15270"/>
                    <a:pt x="7588" y="15270"/>
                  </a:cubicBezTo>
                  <a:lnTo>
                    <a:pt x="5281" y="15270"/>
                  </a:lnTo>
                  <a:cubicBezTo>
                    <a:pt x="4671" y="15270"/>
                    <a:pt x="4142" y="14290"/>
                    <a:pt x="3875" y="12845"/>
                  </a:cubicBezTo>
                  <a:cubicBezTo>
                    <a:pt x="3738" y="12102"/>
                    <a:pt x="3472" y="11619"/>
                    <a:pt x="3177" y="11619"/>
                  </a:cubicBezTo>
                  <a:lnTo>
                    <a:pt x="1826" y="11619"/>
                  </a:lnTo>
                  <a:cubicBezTo>
                    <a:pt x="894" y="11619"/>
                    <a:pt x="121" y="13746"/>
                    <a:pt x="112" y="16404"/>
                  </a:cubicBezTo>
                  <a:cubicBezTo>
                    <a:pt x="102" y="19088"/>
                    <a:pt x="866" y="21288"/>
                    <a:pt x="1803" y="21288"/>
                  </a:cubicBezTo>
                  <a:lnTo>
                    <a:pt x="1803" y="21600"/>
                  </a:lnTo>
                  <a:cubicBezTo>
                    <a:pt x="803" y="21600"/>
                    <a:pt x="-9" y="19260"/>
                    <a:pt x="0" y="16404"/>
                  </a:cubicBezTo>
                  <a:cubicBezTo>
                    <a:pt x="10" y="13567"/>
                    <a:pt x="833" y="11307"/>
                    <a:pt x="1824" y="11307"/>
                  </a:cubicBezTo>
                  <a:lnTo>
                    <a:pt x="3704" y="11307"/>
                  </a:lnTo>
                  <a:cubicBezTo>
                    <a:pt x="3694" y="11121"/>
                    <a:pt x="3692" y="10923"/>
                    <a:pt x="3692" y="10730"/>
                  </a:cubicBezTo>
                  <a:lnTo>
                    <a:pt x="3692" y="10730"/>
                  </a:lnTo>
                  <a:cubicBezTo>
                    <a:pt x="3692" y="10585"/>
                    <a:pt x="3694" y="10439"/>
                    <a:pt x="3699" y="10293"/>
                  </a:cubicBezTo>
                  <a:lnTo>
                    <a:pt x="1824" y="10293"/>
                  </a:lnTo>
                  <a:cubicBezTo>
                    <a:pt x="831" y="10293"/>
                    <a:pt x="10" y="8033"/>
                    <a:pt x="0" y="5196"/>
                  </a:cubicBezTo>
                  <a:cubicBezTo>
                    <a:pt x="-9" y="2333"/>
                    <a:pt x="803" y="0"/>
                    <a:pt x="1803" y="0"/>
                  </a:cubicBezTo>
                  <a:lnTo>
                    <a:pt x="1803" y="312"/>
                  </a:lnTo>
                  <a:cubicBezTo>
                    <a:pt x="863" y="312"/>
                    <a:pt x="102" y="2505"/>
                    <a:pt x="112" y="5196"/>
                  </a:cubicBezTo>
                  <a:cubicBezTo>
                    <a:pt x="121" y="7861"/>
                    <a:pt x="894" y="9981"/>
                    <a:pt x="1826" y="9981"/>
                  </a:cubicBezTo>
                  <a:lnTo>
                    <a:pt x="3156" y="9981"/>
                  </a:lnTo>
                  <a:cubicBezTo>
                    <a:pt x="3455" y="9981"/>
                    <a:pt x="3727" y="9484"/>
                    <a:pt x="3859" y="8716"/>
                  </a:cubicBezTo>
                  <a:cubicBezTo>
                    <a:pt x="4119" y="7224"/>
                    <a:pt x="4660" y="6197"/>
                    <a:pt x="5281" y="6197"/>
                  </a:cubicBezTo>
                  <a:lnTo>
                    <a:pt x="7585" y="6197"/>
                  </a:lnTo>
                  <a:cubicBezTo>
                    <a:pt x="8024" y="6197"/>
                    <a:pt x="8379" y="5183"/>
                    <a:pt x="8379" y="3930"/>
                  </a:cubicBezTo>
                  <a:lnTo>
                    <a:pt x="8488" y="3930"/>
                  </a:lnTo>
                  <a:cubicBezTo>
                    <a:pt x="8488" y="5183"/>
                    <a:pt x="8843" y="6197"/>
                    <a:pt x="9282" y="6197"/>
                  </a:cubicBezTo>
                  <a:lnTo>
                    <a:pt x="12324" y="6197"/>
                  </a:lnTo>
                  <a:cubicBezTo>
                    <a:pt x="12762" y="6197"/>
                    <a:pt x="13117" y="5183"/>
                    <a:pt x="13117" y="3930"/>
                  </a:cubicBezTo>
                  <a:lnTo>
                    <a:pt x="13226" y="3930"/>
                  </a:lnTo>
                  <a:cubicBezTo>
                    <a:pt x="13226" y="5183"/>
                    <a:pt x="13581" y="6197"/>
                    <a:pt x="14020" y="6197"/>
                  </a:cubicBezTo>
                  <a:lnTo>
                    <a:pt x="16324" y="6197"/>
                  </a:lnTo>
                  <a:cubicBezTo>
                    <a:pt x="16948" y="6197"/>
                    <a:pt x="17486" y="7224"/>
                    <a:pt x="17746" y="8716"/>
                  </a:cubicBezTo>
                  <a:cubicBezTo>
                    <a:pt x="17881" y="9484"/>
                    <a:pt x="18150" y="9981"/>
                    <a:pt x="18449" y="9981"/>
                  </a:cubicBezTo>
                  <a:lnTo>
                    <a:pt x="19753" y="9981"/>
                  </a:lnTo>
                  <a:cubicBezTo>
                    <a:pt x="20686" y="9981"/>
                    <a:pt x="21459" y="7854"/>
                    <a:pt x="21468" y="5196"/>
                  </a:cubicBezTo>
                  <a:cubicBezTo>
                    <a:pt x="21477" y="2512"/>
                    <a:pt x="20714" y="312"/>
                    <a:pt x="19776" y="312"/>
                  </a:cubicBezTo>
                  <a:lnTo>
                    <a:pt x="19776" y="0"/>
                  </a:lnTo>
                  <a:cubicBezTo>
                    <a:pt x="20777" y="0"/>
                    <a:pt x="21589" y="2340"/>
                    <a:pt x="21579" y="5196"/>
                  </a:cubicBezTo>
                  <a:cubicBezTo>
                    <a:pt x="21570" y="8033"/>
                    <a:pt x="20746" y="10293"/>
                    <a:pt x="19756" y="10293"/>
                  </a:cubicBezTo>
                  <a:lnTo>
                    <a:pt x="17906" y="10293"/>
                  </a:lnTo>
                  <a:cubicBezTo>
                    <a:pt x="17911" y="10439"/>
                    <a:pt x="17913" y="10585"/>
                    <a:pt x="17913" y="10730"/>
                  </a:cubicBezTo>
                  <a:lnTo>
                    <a:pt x="17913" y="10730"/>
                  </a:lnTo>
                  <a:cubicBezTo>
                    <a:pt x="17913" y="10923"/>
                    <a:pt x="17909" y="11121"/>
                    <a:pt x="17902" y="11307"/>
                  </a:cubicBezTo>
                  <a:lnTo>
                    <a:pt x="19756" y="11307"/>
                  </a:lnTo>
                  <a:cubicBezTo>
                    <a:pt x="20749" y="11307"/>
                    <a:pt x="21572" y="13574"/>
                    <a:pt x="21582" y="164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629494" y="4552515"/>
              <a:ext cx="1316670" cy="1316674"/>
            </a:xfrm>
            <a:prstGeom prst="ellipse">
              <a:avLst/>
            </a:prstGeom>
            <a:solidFill>
              <a:srgbClr val="027CD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7205316" y="4552515"/>
              <a:ext cx="1316670" cy="1316674"/>
            </a:xfrm>
            <a:prstGeom prst="ellipse">
              <a:avLst/>
            </a:prstGeom>
            <a:solidFill>
              <a:srgbClr val="027CD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21776" y="4552515"/>
              <a:ext cx="1316670" cy="13166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764505" y="1212747"/>
              <a:ext cx="1316670" cy="1316674"/>
            </a:xfrm>
            <a:prstGeom prst="ellipse">
              <a:avLst/>
            </a:prstGeom>
            <a:solidFill>
              <a:srgbClr val="027CD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8123871" y="1212747"/>
              <a:ext cx="1316670" cy="13166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40330" y="1212747"/>
              <a:ext cx="1316670" cy="1316674"/>
            </a:xfrm>
            <a:prstGeom prst="ellipse">
              <a:avLst/>
            </a:prstGeom>
            <a:solidFill>
              <a:srgbClr val="027CD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4556789" y="1212747"/>
              <a:ext cx="1316670" cy="13166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3"/>
            <p:cNvSpPr txBox="1"/>
            <p:nvPr/>
          </p:nvSpPr>
          <p:spPr>
            <a:xfrm>
              <a:off x="2792980" y="1552653"/>
              <a:ext cx="1218005" cy="605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Technology Product &amp; CX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3"/>
            <p:cNvSpPr txBox="1"/>
            <p:nvPr/>
          </p:nvSpPr>
          <p:spPr>
            <a:xfrm>
              <a:off x="4664198" y="1568184"/>
              <a:ext cx="1101854" cy="605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Corporate Functions 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"/>
            <p:cNvSpPr txBox="1"/>
            <p:nvPr/>
          </p:nvSpPr>
          <p:spPr>
            <a:xfrm>
              <a:off x="6334298" y="1582630"/>
              <a:ext cx="1307925" cy="649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CDO/M3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Category Design Operations / Marketing, Monetization, Merchandizing  </a:t>
              </a:r>
              <a:r>
                <a:rPr b="1" lang="en-US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229" name="Google Shape;229;p3"/>
            <p:cNvSpPr txBox="1"/>
            <p:nvPr/>
          </p:nvSpPr>
          <p:spPr>
            <a:xfrm>
              <a:off x="8123871" y="1576891"/>
              <a:ext cx="1316670" cy="605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Market Place Organization </a:t>
              </a:r>
              <a:endParaRPr/>
            </a:p>
          </p:txBody>
        </p:sp>
        <p:sp>
          <p:nvSpPr>
            <p:cNvPr id="230" name="Google Shape;230;p3"/>
            <p:cNvSpPr txBox="1"/>
            <p:nvPr/>
          </p:nvSpPr>
          <p:spPr>
            <a:xfrm>
              <a:off x="3736902" y="4980071"/>
              <a:ext cx="1101854" cy="46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FPG</a:t>
              </a:r>
              <a:endParaRPr b="1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Fintech and Payment Group  </a:t>
              </a:r>
              <a:endParaRPr/>
            </a:p>
          </p:txBody>
        </p:sp>
        <p:sp>
          <p:nvSpPr>
            <p:cNvPr id="231" name="Google Shape;231;p3"/>
            <p:cNvSpPr txBox="1"/>
            <p:nvPr/>
          </p:nvSpPr>
          <p:spPr>
            <a:xfrm>
              <a:off x="5364101" y="4967050"/>
              <a:ext cx="1432020" cy="605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Supply Chain and Jeeves</a:t>
              </a:r>
              <a:endParaRPr/>
            </a:p>
          </p:txBody>
        </p:sp>
        <p:sp>
          <p:nvSpPr>
            <p:cNvPr id="232" name="Google Shape;232;p3"/>
            <p:cNvSpPr txBox="1"/>
            <p:nvPr/>
          </p:nvSpPr>
          <p:spPr>
            <a:xfrm>
              <a:off x="7279977" y="4964707"/>
              <a:ext cx="1167347" cy="605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Flipkart Wholesale </a:t>
              </a:r>
              <a:endParaRPr/>
            </a:p>
          </p:txBody>
        </p:sp>
        <p:sp>
          <p:nvSpPr>
            <p:cNvPr id="233" name="Google Shape;233;p3"/>
            <p:cNvSpPr txBox="1"/>
            <p:nvPr/>
          </p:nvSpPr>
          <p:spPr>
            <a:xfrm>
              <a:off x="3430109" y="3277772"/>
              <a:ext cx="5331784" cy="490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Flipkart Org Struture </a:t>
              </a:r>
              <a:endParaRPr/>
            </a:p>
          </p:txBody>
        </p:sp>
        <p:pic>
          <p:nvPicPr>
            <p:cNvPr descr="Bullseye with solid fill" id="234" name="Google Shape;23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97634" y="4025111"/>
              <a:ext cx="525009" cy="525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ears with solid fill" id="235" name="Google Shape;235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426253" y="2559088"/>
              <a:ext cx="525009" cy="525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ourglass 30% with solid fill" id="236" name="Google Shape;236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40541" y="4025111"/>
              <a:ext cx="525009" cy="525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ghtbulb with solid fill" id="237" name="Google Shape;237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39496" y="2559088"/>
              <a:ext cx="525009" cy="5250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4"/>
          <p:cNvGrpSpPr/>
          <p:nvPr/>
        </p:nvGrpSpPr>
        <p:grpSpPr>
          <a:xfrm>
            <a:off x="212557" y="197509"/>
            <a:ext cx="2877775" cy="396000"/>
            <a:chOff x="212556" y="197509"/>
            <a:chExt cx="2977330" cy="507475"/>
          </a:xfrm>
        </p:grpSpPr>
        <p:sp>
          <p:nvSpPr>
            <p:cNvPr id="244" name="Google Shape;244;p4"/>
            <p:cNvSpPr/>
            <p:nvPr/>
          </p:nvSpPr>
          <p:spPr>
            <a:xfrm>
              <a:off x="212556" y="198575"/>
              <a:ext cx="2977330" cy="506409"/>
            </a:xfrm>
            <a:prstGeom prst="roundRect">
              <a:avLst>
                <a:gd fmla="val 1784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Supply Chain Org Structure </a:t>
              </a: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212557" y="197509"/>
              <a:ext cx="429249" cy="507475"/>
            </a:xfrm>
            <a:custGeom>
              <a:rect b="b" l="l" r="r" t="t"/>
              <a:pathLst>
                <a:path extrusionOk="0" h="3119" w="2810">
                  <a:moveTo>
                    <a:pt x="129" y="3118"/>
                  </a:moveTo>
                  <a:lnTo>
                    <a:pt x="129" y="3118"/>
                  </a:lnTo>
                  <a:cubicBezTo>
                    <a:pt x="58" y="3118"/>
                    <a:pt x="0" y="3060"/>
                    <a:pt x="0" y="2989"/>
                  </a:cubicBezTo>
                  <a:lnTo>
                    <a:pt x="0" y="128"/>
                  </a:lnTo>
                  <a:lnTo>
                    <a:pt x="0" y="128"/>
                  </a:lnTo>
                  <a:cubicBezTo>
                    <a:pt x="0" y="57"/>
                    <a:pt x="58" y="0"/>
                    <a:pt x="129" y="0"/>
                  </a:cubicBezTo>
                  <a:lnTo>
                    <a:pt x="771" y="0"/>
                  </a:lnTo>
                  <a:lnTo>
                    <a:pt x="2587" y="938"/>
                  </a:lnTo>
                  <a:lnTo>
                    <a:pt x="2587" y="938"/>
                  </a:lnTo>
                  <a:cubicBezTo>
                    <a:pt x="2730" y="1012"/>
                    <a:pt x="2809" y="1169"/>
                    <a:pt x="2783" y="1328"/>
                  </a:cubicBezTo>
                  <a:lnTo>
                    <a:pt x="2488" y="3118"/>
                  </a:lnTo>
                  <a:lnTo>
                    <a:pt x="129" y="3118"/>
                  </a:lnTo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212557" y="798897"/>
            <a:ext cx="11742020" cy="5428114"/>
            <a:chOff x="2009238" y="1074449"/>
            <a:chExt cx="8280000" cy="4138850"/>
          </a:xfrm>
        </p:grpSpPr>
        <p:grpSp>
          <p:nvGrpSpPr>
            <p:cNvPr id="247" name="Google Shape;247;p4"/>
            <p:cNvGrpSpPr/>
            <p:nvPr/>
          </p:nvGrpSpPr>
          <p:grpSpPr>
            <a:xfrm>
              <a:off x="2146418" y="1074449"/>
              <a:ext cx="8036344" cy="4138850"/>
              <a:chOff x="2069909" y="1179702"/>
              <a:chExt cx="8927905" cy="4935324"/>
            </a:xfrm>
          </p:grpSpPr>
          <p:sp>
            <p:nvSpPr>
              <p:cNvPr id="248" name="Google Shape;248;p4"/>
              <p:cNvSpPr/>
              <p:nvPr/>
            </p:nvSpPr>
            <p:spPr>
              <a:xfrm>
                <a:off x="2069909" y="1179702"/>
                <a:ext cx="982639" cy="4935324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Fulfilment Centre</a:t>
                </a:r>
                <a:endParaRPr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3204947" y="1179702"/>
                <a:ext cx="982639" cy="4935324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Mother 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Hub</a:t>
                </a:r>
                <a:endParaRPr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4339985" y="1179702"/>
                <a:ext cx="982639" cy="4935324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City 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Logistics</a:t>
                </a:r>
                <a:endParaRPr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5475023" y="1179702"/>
                <a:ext cx="982639" cy="4935324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t" bIns="45700" lIns="36000" spcFirstLastPara="1" rIns="360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1"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Large Appliances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1"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&amp; Furniture </a:t>
                </a:r>
                <a:endParaRPr b="1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6610061" y="1179702"/>
                <a:ext cx="982639" cy="4935324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1"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Grocery</a:t>
                </a:r>
                <a:endParaRPr b="1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7745099" y="1179702"/>
                <a:ext cx="982639" cy="4935324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1"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Line 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1"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Haul</a:t>
                </a:r>
                <a:endParaRPr b="1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8880137" y="1179702"/>
                <a:ext cx="982639" cy="4935324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1"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Jeeves 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1"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and F1 </a:t>
                </a:r>
                <a:endParaRPr b="1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10015175" y="1179702"/>
                <a:ext cx="982639" cy="4935324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t" bIns="45700" lIns="72000" spcFirstLastPara="1" rIns="720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1"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Hyperlocal</a:t>
                </a:r>
                <a:endParaRPr b="1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" name="Google Shape;256;p4"/>
            <p:cNvGrpSpPr/>
            <p:nvPr/>
          </p:nvGrpSpPr>
          <p:grpSpPr>
            <a:xfrm>
              <a:off x="2009238" y="1798884"/>
              <a:ext cx="8280000" cy="3414415"/>
              <a:chOff x="97664" y="1938029"/>
              <a:chExt cx="9198592" cy="3793216"/>
            </a:xfrm>
          </p:grpSpPr>
          <p:sp>
            <p:nvSpPr>
              <p:cNvPr id="257" name="Google Shape;257;p4"/>
              <p:cNvSpPr/>
              <p:nvPr/>
            </p:nvSpPr>
            <p:spPr>
              <a:xfrm>
                <a:off x="97664" y="1938029"/>
                <a:ext cx="9198592" cy="409433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Product  Technology and Analytics</a:t>
                </a:r>
                <a:r>
                  <a:rPr b="0" i="0" lang="en-US" sz="12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97664" y="2430768"/>
                <a:ext cx="9198592" cy="409433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Design</a:t>
                </a:r>
                <a:endParaRPr b="1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97664" y="2910429"/>
                <a:ext cx="9198592" cy="409433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Control Tower</a:t>
                </a:r>
                <a:endParaRPr b="1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4"/>
              <p:cNvSpPr/>
              <p:nvPr/>
            </p:nvSpPr>
            <p:spPr>
              <a:xfrm>
                <a:off x="97664" y="3390090"/>
                <a:ext cx="9198592" cy="409433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Projects, Facilities and Infra </a:t>
                </a:r>
                <a:endParaRPr b="1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4"/>
              <p:cNvSpPr/>
              <p:nvPr/>
            </p:nvSpPr>
            <p:spPr>
              <a:xfrm>
                <a:off x="97664" y="3869751"/>
                <a:ext cx="9198592" cy="409433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Quality</a:t>
                </a:r>
                <a:endParaRPr b="1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97664" y="4349412"/>
                <a:ext cx="9198592" cy="409433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Process Excellence </a:t>
                </a:r>
                <a:endParaRPr b="1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>
                <a:off x="97664" y="4842151"/>
                <a:ext cx="9198592" cy="409433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Central Maintenance Team</a:t>
                </a:r>
                <a:endParaRPr b="1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97664" y="5321812"/>
                <a:ext cx="9198592" cy="409433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Business Finance, Legal, Human Resources </a:t>
                </a:r>
                <a:endParaRPr b="1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5"/>
          <p:cNvGrpSpPr/>
          <p:nvPr/>
        </p:nvGrpSpPr>
        <p:grpSpPr>
          <a:xfrm>
            <a:off x="212558" y="197509"/>
            <a:ext cx="1732082" cy="396000"/>
            <a:chOff x="212557" y="197509"/>
            <a:chExt cx="2219668" cy="507475"/>
          </a:xfrm>
        </p:grpSpPr>
        <p:sp>
          <p:nvSpPr>
            <p:cNvPr id="271" name="Google Shape;271;p5"/>
            <p:cNvSpPr/>
            <p:nvPr/>
          </p:nvSpPr>
          <p:spPr>
            <a:xfrm>
              <a:off x="259850" y="197509"/>
              <a:ext cx="2172375" cy="506409"/>
            </a:xfrm>
            <a:prstGeom prst="roundRect">
              <a:avLst>
                <a:gd fmla="val 17842" name="adj"/>
              </a:avLst>
            </a:prstGeom>
            <a:solidFill>
              <a:srgbClr val="027CD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City Logistics</a:t>
              </a: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212557" y="197509"/>
              <a:ext cx="473243" cy="507475"/>
            </a:xfrm>
            <a:custGeom>
              <a:rect b="b" l="l" r="r" t="t"/>
              <a:pathLst>
                <a:path extrusionOk="0" h="3119" w="2810">
                  <a:moveTo>
                    <a:pt x="129" y="3118"/>
                  </a:moveTo>
                  <a:lnTo>
                    <a:pt x="129" y="3118"/>
                  </a:lnTo>
                  <a:cubicBezTo>
                    <a:pt x="58" y="3118"/>
                    <a:pt x="0" y="3060"/>
                    <a:pt x="0" y="2989"/>
                  </a:cubicBezTo>
                  <a:lnTo>
                    <a:pt x="0" y="128"/>
                  </a:lnTo>
                  <a:lnTo>
                    <a:pt x="0" y="128"/>
                  </a:lnTo>
                  <a:cubicBezTo>
                    <a:pt x="0" y="57"/>
                    <a:pt x="58" y="0"/>
                    <a:pt x="129" y="0"/>
                  </a:cubicBezTo>
                  <a:lnTo>
                    <a:pt x="771" y="0"/>
                  </a:lnTo>
                  <a:lnTo>
                    <a:pt x="2587" y="938"/>
                  </a:lnTo>
                  <a:lnTo>
                    <a:pt x="2587" y="938"/>
                  </a:lnTo>
                  <a:cubicBezTo>
                    <a:pt x="2730" y="1012"/>
                    <a:pt x="2809" y="1169"/>
                    <a:pt x="2783" y="1328"/>
                  </a:cubicBezTo>
                  <a:lnTo>
                    <a:pt x="2488" y="3118"/>
                  </a:lnTo>
                  <a:lnTo>
                    <a:pt x="129" y="3118"/>
                  </a:lnTo>
                </a:path>
              </a:pathLst>
            </a:custGeom>
            <a:solidFill>
              <a:srgbClr val="363E48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screenshot of a video game&#10;&#10;Description automatically generated" id="273" name="Google Shape;27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2180360"/>
            <a:ext cx="12192000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"/>
          <p:cNvSpPr txBox="1"/>
          <p:nvPr/>
        </p:nvSpPr>
        <p:spPr>
          <a:xfrm>
            <a:off x="0" y="1133920"/>
            <a:ext cx="12192000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City Logistics?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Last leg of the supply chain where the packages are received from Mother Hub and then is connected to customers by a Delivery Executive called as Wishmaster. These Wishmasters are the brand ambassadors and the only point of direct face-to-face contact with the customers.</a:t>
            </a:r>
            <a:r>
              <a:rPr b="0" i="0" lang="en-US" sz="1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0" i="0" sz="1400">
              <a:solidFill>
                <a:srgbClr val="2121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t/>
            </a:r>
            <a:endParaRPr/>
          </a:p>
        </p:txBody>
      </p:sp>
      <p:grpSp>
        <p:nvGrpSpPr>
          <p:cNvPr id="280" name="Google Shape;280;p6"/>
          <p:cNvGrpSpPr/>
          <p:nvPr/>
        </p:nvGrpSpPr>
        <p:grpSpPr>
          <a:xfrm>
            <a:off x="212557" y="197509"/>
            <a:ext cx="2439203" cy="396000"/>
            <a:chOff x="212556" y="197509"/>
            <a:chExt cx="2977330" cy="507475"/>
          </a:xfrm>
        </p:grpSpPr>
        <p:sp>
          <p:nvSpPr>
            <p:cNvPr id="281" name="Google Shape;281;p6"/>
            <p:cNvSpPr/>
            <p:nvPr/>
          </p:nvSpPr>
          <p:spPr>
            <a:xfrm>
              <a:off x="212556" y="198575"/>
              <a:ext cx="2977330" cy="506409"/>
            </a:xfrm>
            <a:prstGeom prst="roundRect">
              <a:avLst>
                <a:gd fmla="val 1784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Initiative &amp; Approach    </a:t>
              </a: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12557" y="197509"/>
              <a:ext cx="429249" cy="507475"/>
            </a:xfrm>
            <a:custGeom>
              <a:rect b="b" l="l" r="r" t="t"/>
              <a:pathLst>
                <a:path extrusionOk="0" h="3119" w="2810">
                  <a:moveTo>
                    <a:pt x="129" y="3118"/>
                  </a:moveTo>
                  <a:lnTo>
                    <a:pt x="129" y="3118"/>
                  </a:lnTo>
                  <a:cubicBezTo>
                    <a:pt x="58" y="3118"/>
                    <a:pt x="0" y="3060"/>
                    <a:pt x="0" y="2989"/>
                  </a:cubicBezTo>
                  <a:lnTo>
                    <a:pt x="0" y="128"/>
                  </a:lnTo>
                  <a:lnTo>
                    <a:pt x="0" y="128"/>
                  </a:lnTo>
                  <a:cubicBezTo>
                    <a:pt x="0" y="57"/>
                    <a:pt x="58" y="0"/>
                    <a:pt x="129" y="0"/>
                  </a:cubicBezTo>
                  <a:lnTo>
                    <a:pt x="771" y="0"/>
                  </a:lnTo>
                  <a:lnTo>
                    <a:pt x="2587" y="938"/>
                  </a:lnTo>
                  <a:lnTo>
                    <a:pt x="2587" y="938"/>
                  </a:lnTo>
                  <a:cubicBezTo>
                    <a:pt x="2730" y="1012"/>
                    <a:pt x="2809" y="1169"/>
                    <a:pt x="2783" y="1328"/>
                  </a:cubicBezTo>
                  <a:lnTo>
                    <a:pt x="2488" y="3118"/>
                  </a:lnTo>
                  <a:lnTo>
                    <a:pt x="129" y="3118"/>
                  </a:lnTo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6"/>
          <p:cNvSpPr txBox="1"/>
          <p:nvPr/>
        </p:nvSpPr>
        <p:spPr>
          <a:xfrm>
            <a:off x="0" y="794574"/>
            <a:ext cx="12192000" cy="360000"/>
          </a:xfrm>
          <a:prstGeom prst="rect">
            <a:avLst/>
          </a:prstGeom>
          <a:solidFill>
            <a:srgbClr val="027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Supply Chain Certification Program 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4" name="Google Shape;284;p6"/>
          <p:cNvGrpSpPr/>
          <p:nvPr/>
        </p:nvGrpSpPr>
        <p:grpSpPr>
          <a:xfrm>
            <a:off x="1639828" y="4489678"/>
            <a:ext cx="1919317" cy="1166799"/>
            <a:chOff x="1856354" y="4451953"/>
            <a:chExt cx="1919317" cy="1166799"/>
          </a:xfrm>
        </p:grpSpPr>
        <p:pic>
          <p:nvPicPr>
            <p:cNvPr descr="Programmer male with solid fill" id="285" name="Google Shape;285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47304" y="4451953"/>
              <a:ext cx="741750" cy="741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6"/>
            <p:cNvSpPr txBox="1"/>
            <p:nvPr/>
          </p:nvSpPr>
          <p:spPr>
            <a:xfrm>
              <a:off x="1856354" y="5207877"/>
              <a:ext cx="1919317" cy="41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"/>
                <a:buFont typeface="Times New Roman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Tier2/ Tier 3/</a:t>
              </a:r>
              <a:endParaRPr/>
            </a:p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"/>
                <a:buFont typeface="Times New Roman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Un-tiered MBAs</a:t>
              </a:r>
              <a:endPara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6"/>
          <p:cNvGrpSpPr/>
          <p:nvPr/>
        </p:nvGrpSpPr>
        <p:grpSpPr>
          <a:xfrm>
            <a:off x="999940" y="4500145"/>
            <a:ext cx="1143000" cy="1156332"/>
            <a:chOff x="846667" y="4403116"/>
            <a:chExt cx="1143000" cy="1156332"/>
          </a:xfrm>
        </p:grpSpPr>
        <p:pic>
          <p:nvPicPr>
            <p:cNvPr descr="Scientist male with solid fill" id="288" name="Google Shape;288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9275" y="4403116"/>
              <a:ext cx="741750" cy="7870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6"/>
            <p:cNvSpPr txBox="1"/>
            <p:nvPr/>
          </p:nvSpPr>
          <p:spPr>
            <a:xfrm>
              <a:off x="846667" y="5148573"/>
              <a:ext cx="1143000" cy="41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"/>
                <a:buFont typeface="Times New Roman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B.Tech </a:t>
              </a:r>
              <a:endParaRPr/>
            </a:p>
            <a:p>
              <a:pPr indent="0" lvl="0" marL="0" marR="0" rtl="0" algn="ctr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"/>
                <a:buFont typeface="Times New Roman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Freshers</a:t>
              </a:r>
              <a:endParaRPr/>
            </a:p>
          </p:txBody>
        </p:sp>
      </p:grpSp>
      <p:sp>
        <p:nvSpPr>
          <p:cNvPr id="290" name="Google Shape;290;p6"/>
          <p:cNvSpPr/>
          <p:nvPr/>
        </p:nvSpPr>
        <p:spPr>
          <a:xfrm>
            <a:off x="1074834" y="5609377"/>
            <a:ext cx="2232000" cy="47100"/>
          </a:xfrm>
          <a:prstGeom prst="rect">
            <a:avLst/>
          </a:prstGeom>
          <a:gradFill>
            <a:gsLst>
              <a:gs pos="0">
                <a:srgbClr val="182930"/>
              </a:gs>
              <a:gs pos="57000">
                <a:srgbClr val="8FB9C8"/>
              </a:gs>
              <a:gs pos="100000">
                <a:srgbClr val="18293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6"/>
          <p:cNvSpPr txBox="1"/>
          <p:nvPr/>
        </p:nvSpPr>
        <p:spPr>
          <a:xfrm>
            <a:off x="0" y="5927630"/>
            <a:ext cx="12192000" cy="360000"/>
          </a:xfrm>
          <a:prstGeom prst="rect">
            <a:avLst/>
          </a:prstGeom>
          <a:solidFill>
            <a:srgbClr val="027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Hire Fresh Graduates as Trainees for a </a:t>
            </a: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 Year certification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program. Upskill them to become a trained talent pool </a:t>
            </a:r>
            <a:endParaRPr/>
          </a:p>
        </p:txBody>
      </p:sp>
      <p:pic>
        <p:nvPicPr>
          <p:cNvPr descr="Icon&#10;&#10;Description automatically generated" id="292" name="Google Shape;29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3098367" y="1254328"/>
            <a:ext cx="5400000" cy="4537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93" name="Google Shape;29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6857" y="1249121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r with solid fill" id="294" name="Google Shape;29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57021" y="450014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r with solid fill" id="295" name="Google Shape;29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05600" y="3805878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r with solid fill" id="296" name="Google Shape;29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42573" y="3082379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r with solid fill" id="297" name="Google Shape;29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71707" y="236469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r with solid fill" id="298" name="Google Shape;29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37788" y="1631790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6"/>
          <p:cNvSpPr txBox="1"/>
          <p:nvPr/>
        </p:nvSpPr>
        <p:spPr>
          <a:xfrm>
            <a:off x="4624069" y="5376007"/>
            <a:ext cx="14125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Classroom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 </a:t>
            </a:r>
            <a:endParaRPr b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6"/>
          <p:cNvSpPr txBox="1"/>
          <p:nvPr/>
        </p:nvSpPr>
        <p:spPr>
          <a:xfrm>
            <a:off x="8498367" y="3987543"/>
            <a:ext cx="1809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the Job Training (OJT) in Hubs   </a:t>
            </a:r>
            <a:endParaRPr b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6"/>
          <p:cNvSpPr txBox="1"/>
          <p:nvPr/>
        </p:nvSpPr>
        <p:spPr>
          <a:xfrm>
            <a:off x="5327021" y="2667020"/>
            <a:ext cx="1809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Supply Chain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Metrics Deep Dive </a:t>
            </a:r>
            <a:endParaRPr b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6"/>
          <p:cNvSpPr txBox="1"/>
          <p:nvPr/>
        </p:nvSpPr>
        <p:spPr>
          <a:xfrm>
            <a:off x="1934298" y="2458944"/>
            <a:ext cx="12268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Assignment</a:t>
            </a:r>
            <a:endParaRPr b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rker with solid fill" id="303" name="Google Shape;303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87588" y="1631790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6"/>
          <p:cNvSpPr txBox="1"/>
          <p:nvPr/>
        </p:nvSpPr>
        <p:spPr>
          <a:xfrm>
            <a:off x="3573458" y="1249978"/>
            <a:ext cx="22023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Fulfillment Centre/Mother Hub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Immersion  </a:t>
            </a:r>
            <a:endParaRPr b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6"/>
          <p:cNvSpPr txBox="1"/>
          <p:nvPr/>
        </p:nvSpPr>
        <p:spPr>
          <a:xfrm>
            <a:off x="6370762" y="1212512"/>
            <a:ext cx="12268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Leadership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Connects   </a:t>
            </a:r>
            <a:endParaRPr b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t/>
            </a:r>
            <a:endParaRPr/>
          </a:p>
        </p:txBody>
      </p:sp>
      <p:grpSp>
        <p:nvGrpSpPr>
          <p:cNvPr id="311" name="Google Shape;311;p7"/>
          <p:cNvGrpSpPr/>
          <p:nvPr/>
        </p:nvGrpSpPr>
        <p:grpSpPr>
          <a:xfrm>
            <a:off x="212558" y="197509"/>
            <a:ext cx="2272410" cy="396000"/>
            <a:chOff x="212557" y="197509"/>
            <a:chExt cx="2773740" cy="507475"/>
          </a:xfrm>
        </p:grpSpPr>
        <p:sp>
          <p:nvSpPr>
            <p:cNvPr id="312" name="Google Shape;312;p7"/>
            <p:cNvSpPr/>
            <p:nvPr/>
          </p:nvSpPr>
          <p:spPr>
            <a:xfrm>
              <a:off x="212557" y="198575"/>
              <a:ext cx="2773740" cy="506409"/>
            </a:xfrm>
            <a:prstGeom prst="roundRect">
              <a:avLst>
                <a:gd fmla="val 1784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Value Proposition    </a:t>
              </a: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212557" y="197509"/>
              <a:ext cx="429249" cy="507475"/>
            </a:xfrm>
            <a:custGeom>
              <a:rect b="b" l="l" r="r" t="t"/>
              <a:pathLst>
                <a:path extrusionOk="0" h="3119" w="2810">
                  <a:moveTo>
                    <a:pt x="129" y="3118"/>
                  </a:moveTo>
                  <a:lnTo>
                    <a:pt x="129" y="3118"/>
                  </a:lnTo>
                  <a:cubicBezTo>
                    <a:pt x="58" y="3118"/>
                    <a:pt x="0" y="3060"/>
                    <a:pt x="0" y="2989"/>
                  </a:cubicBezTo>
                  <a:lnTo>
                    <a:pt x="0" y="128"/>
                  </a:lnTo>
                  <a:lnTo>
                    <a:pt x="0" y="128"/>
                  </a:lnTo>
                  <a:cubicBezTo>
                    <a:pt x="0" y="57"/>
                    <a:pt x="58" y="0"/>
                    <a:pt x="129" y="0"/>
                  </a:cubicBezTo>
                  <a:lnTo>
                    <a:pt x="771" y="0"/>
                  </a:lnTo>
                  <a:lnTo>
                    <a:pt x="2587" y="938"/>
                  </a:lnTo>
                  <a:lnTo>
                    <a:pt x="2587" y="938"/>
                  </a:lnTo>
                  <a:cubicBezTo>
                    <a:pt x="2730" y="1012"/>
                    <a:pt x="2809" y="1169"/>
                    <a:pt x="2783" y="1328"/>
                  </a:cubicBezTo>
                  <a:lnTo>
                    <a:pt x="2488" y="3118"/>
                  </a:lnTo>
                  <a:lnTo>
                    <a:pt x="129" y="3118"/>
                  </a:lnTo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7"/>
          <p:cNvGrpSpPr/>
          <p:nvPr/>
        </p:nvGrpSpPr>
        <p:grpSpPr>
          <a:xfrm>
            <a:off x="6245187" y="855401"/>
            <a:ext cx="4680000" cy="5147197"/>
            <a:chOff x="4009987" y="1337400"/>
            <a:chExt cx="4172026" cy="4588506"/>
          </a:xfrm>
        </p:grpSpPr>
        <p:grpSp>
          <p:nvGrpSpPr>
            <p:cNvPr id="315" name="Google Shape;315;p7"/>
            <p:cNvGrpSpPr/>
            <p:nvPr/>
          </p:nvGrpSpPr>
          <p:grpSpPr>
            <a:xfrm>
              <a:off x="4009987" y="1337400"/>
              <a:ext cx="3482685" cy="1114940"/>
              <a:chOff x="4009987" y="1223100"/>
              <a:chExt cx="3482685" cy="1114940"/>
            </a:xfrm>
          </p:grpSpPr>
          <p:sp>
            <p:nvSpPr>
              <p:cNvPr id="316" name="Google Shape;316;p7"/>
              <p:cNvSpPr/>
              <p:nvPr/>
            </p:nvSpPr>
            <p:spPr>
              <a:xfrm>
                <a:off x="4009987" y="1342988"/>
                <a:ext cx="3482685" cy="995052"/>
              </a:xfrm>
              <a:custGeom>
                <a:rect b="b" l="l" r="r" t="t"/>
                <a:pathLst>
                  <a:path extrusionOk="0" h="21600" w="21600">
                    <a:moveTo>
                      <a:pt x="3086" y="0"/>
                    </a:moveTo>
                    <a:cubicBezTo>
                      <a:pt x="1376" y="0"/>
                      <a:pt x="0" y="4814"/>
                      <a:pt x="0" y="10800"/>
                    </a:cubicBezTo>
                    <a:cubicBezTo>
                      <a:pt x="0" y="16786"/>
                      <a:pt x="1376" y="21600"/>
                      <a:pt x="3086" y="21600"/>
                    </a:cubicBezTo>
                    <a:lnTo>
                      <a:pt x="18514" y="21600"/>
                    </a:lnTo>
                    <a:cubicBezTo>
                      <a:pt x="20224" y="21600"/>
                      <a:pt x="21600" y="16786"/>
                      <a:pt x="21600" y="10800"/>
                    </a:cubicBezTo>
                    <a:cubicBezTo>
                      <a:pt x="21600" y="4814"/>
                      <a:pt x="20224" y="0"/>
                      <a:pt x="18514" y="0"/>
                    </a:cubicBez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027CD5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7"/>
              <p:cNvSpPr/>
              <p:nvPr/>
            </p:nvSpPr>
            <p:spPr>
              <a:xfrm>
                <a:off x="4069932" y="1223100"/>
                <a:ext cx="845193" cy="1028023"/>
              </a:xfrm>
              <a:custGeom>
                <a:rect b="b" l="l" r="r" t="t"/>
                <a:pathLst>
                  <a:path extrusionOk="0" h="21600" w="21600">
                    <a:moveTo>
                      <a:pt x="10800" y="0"/>
                    </a:moveTo>
                    <a:cubicBezTo>
                      <a:pt x="4826" y="0"/>
                      <a:pt x="0" y="3967"/>
                      <a:pt x="0" y="8879"/>
                    </a:cubicBezTo>
                    <a:lnTo>
                      <a:pt x="0" y="12721"/>
                    </a:lnTo>
                    <a:cubicBezTo>
                      <a:pt x="0" y="17633"/>
                      <a:pt x="4826" y="21600"/>
                      <a:pt x="10800" y="21600"/>
                    </a:cubicBezTo>
                    <a:cubicBezTo>
                      <a:pt x="16774" y="21600"/>
                      <a:pt x="21600" y="17633"/>
                      <a:pt x="21600" y="12721"/>
                    </a:cubicBezTo>
                    <a:lnTo>
                      <a:pt x="21600" y="8879"/>
                    </a:lnTo>
                    <a:cubicBezTo>
                      <a:pt x="21600" y="3967"/>
                      <a:pt x="16774" y="0"/>
                      <a:pt x="108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4069932" y="1223102"/>
                <a:ext cx="845193" cy="84519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7"/>
              <p:cNvSpPr txBox="1"/>
              <p:nvPr/>
            </p:nvSpPr>
            <p:spPr>
              <a:xfrm>
                <a:off x="4975070" y="1577328"/>
                <a:ext cx="2276066" cy="466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Opportunity to work for Top Employer Brand</a:t>
                </a:r>
                <a:endParaRPr b="1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7"/>
              <p:cNvSpPr txBox="1"/>
              <p:nvPr/>
            </p:nvSpPr>
            <p:spPr>
              <a:xfrm>
                <a:off x="4217452" y="1384090"/>
                <a:ext cx="55015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01</a:t>
                </a:r>
                <a:endParaRPr/>
              </a:p>
            </p:txBody>
          </p:sp>
        </p:grpSp>
        <p:grpSp>
          <p:nvGrpSpPr>
            <p:cNvPr id="321" name="Google Shape;321;p7"/>
            <p:cNvGrpSpPr/>
            <p:nvPr/>
          </p:nvGrpSpPr>
          <p:grpSpPr>
            <a:xfrm>
              <a:off x="4699330" y="2505246"/>
              <a:ext cx="3482683" cy="1084968"/>
              <a:chOff x="4699330" y="2332044"/>
              <a:chExt cx="3482683" cy="1084968"/>
            </a:xfrm>
          </p:grpSpPr>
          <p:sp>
            <p:nvSpPr>
              <p:cNvPr id="322" name="Google Shape;322;p7"/>
              <p:cNvSpPr/>
              <p:nvPr/>
            </p:nvSpPr>
            <p:spPr>
              <a:xfrm>
                <a:off x="4699330" y="2421960"/>
                <a:ext cx="3482683" cy="995052"/>
              </a:xfrm>
              <a:custGeom>
                <a:rect b="b" l="l" r="r" t="t"/>
                <a:pathLst>
                  <a:path extrusionOk="0" h="21600" w="21600">
                    <a:moveTo>
                      <a:pt x="18514" y="0"/>
                    </a:moveTo>
                    <a:cubicBezTo>
                      <a:pt x="20224" y="0"/>
                      <a:pt x="21600" y="4814"/>
                      <a:pt x="21600" y="10800"/>
                    </a:cubicBezTo>
                    <a:cubicBezTo>
                      <a:pt x="21600" y="16786"/>
                      <a:pt x="20224" y="21600"/>
                      <a:pt x="18514" y="21600"/>
                    </a:cubicBezTo>
                    <a:lnTo>
                      <a:pt x="3086" y="21600"/>
                    </a:lnTo>
                    <a:cubicBezTo>
                      <a:pt x="1376" y="21600"/>
                      <a:pt x="0" y="16786"/>
                      <a:pt x="0" y="10800"/>
                    </a:cubicBezTo>
                    <a:cubicBezTo>
                      <a:pt x="0" y="4814"/>
                      <a:pt x="1376" y="0"/>
                      <a:pt x="3086" y="0"/>
                    </a:cubicBezTo>
                    <a:lnTo>
                      <a:pt x="18514" y="0"/>
                    </a:lnTo>
                    <a:close/>
                  </a:path>
                </a:pathLst>
              </a:custGeom>
              <a:solidFill>
                <a:srgbClr val="363E48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>
                <a:off x="7276878" y="2332044"/>
                <a:ext cx="845193" cy="1028023"/>
              </a:xfrm>
              <a:custGeom>
                <a:rect b="b" l="l" r="r" t="t"/>
                <a:pathLst>
                  <a:path extrusionOk="0" h="21600" w="21600">
                    <a:moveTo>
                      <a:pt x="10800" y="0"/>
                    </a:moveTo>
                    <a:cubicBezTo>
                      <a:pt x="16775" y="0"/>
                      <a:pt x="21600" y="3967"/>
                      <a:pt x="21600" y="8879"/>
                    </a:cubicBezTo>
                    <a:lnTo>
                      <a:pt x="21600" y="12721"/>
                    </a:lnTo>
                    <a:cubicBezTo>
                      <a:pt x="21600" y="17633"/>
                      <a:pt x="16774" y="21600"/>
                      <a:pt x="10800" y="21600"/>
                    </a:cubicBezTo>
                    <a:cubicBezTo>
                      <a:pt x="4826" y="21600"/>
                      <a:pt x="0" y="17633"/>
                      <a:pt x="0" y="12721"/>
                    </a:cubicBezTo>
                    <a:lnTo>
                      <a:pt x="0" y="8879"/>
                    </a:lnTo>
                    <a:cubicBezTo>
                      <a:pt x="0" y="3967"/>
                      <a:pt x="4825" y="0"/>
                      <a:pt x="108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7276878" y="2332046"/>
                <a:ext cx="845193" cy="84519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7"/>
              <p:cNvSpPr txBox="1"/>
              <p:nvPr/>
            </p:nvSpPr>
            <p:spPr>
              <a:xfrm>
                <a:off x="4971261" y="2641314"/>
                <a:ext cx="2241865" cy="466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Opportunity to build career in Supply Chain Management </a:t>
                </a:r>
                <a:endParaRPr/>
              </a:p>
            </p:txBody>
          </p:sp>
          <p:sp>
            <p:nvSpPr>
              <p:cNvPr id="326" name="Google Shape;326;p7"/>
              <p:cNvSpPr txBox="1"/>
              <p:nvPr/>
            </p:nvSpPr>
            <p:spPr>
              <a:xfrm>
                <a:off x="7424399" y="2493034"/>
                <a:ext cx="55015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02</a:t>
                </a:r>
                <a:endParaRPr/>
              </a:p>
            </p:txBody>
          </p:sp>
        </p:grpSp>
        <p:grpSp>
          <p:nvGrpSpPr>
            <p:cNvPr id="327" name="Google Shape;327;p7"/>
            <p:cNvGrpSpPr/>
            <p:nvPr/>
          </p:nvGrpSpPr>
          <p:grpSpPr>
            <a:xfrm>
              <a:off x="4009987" y="3643120"/>
              <a:ext cx="3482685" cy="1114941"/>
              <a:chOff x="4009987" y="3440987"/>
              <a:chExt cx="3482685" cy="1114941"/>
            </a:xfrm>
          </p:grpSpPr>
          <p:sp>
            <p:nvSpPr>
              <p:cNvPr id="328" name="Google Shape;328;p7"/>
              <p:cNvSpPr/>
              <p:nvPr/>
            </p:nvSpPr>
            <p:spPr>
              <a:xfrm>
                <a:off x="4009987" y="3560876"/>
                <a:ext cx="3482685" cy="995052"/>
              </a:xfrm>
              <a:custGeom>
                <a:rect b="b" l="l" r="r" t="t"/>
                <a:pathLst>
                  <a:path extrusionOk="0" h="21600" w="21600">
                    <a:moveTo>
                      <a:pt x="3086" y="0"/>
                    </a:moveTo>
                    <a:cubicBezTo>
                      <a:pt x="1376" y="0"/>
                      <a:pt x="0" y="4814"/>
                      <a:pt x="0" y="10800"/>
                    </a:cubicBezTo>
                    <a:cubicBezTo>
                      <a:pt x="0" y="16786"/>
                      <a:pt x="1376" y="21600"/>
                      <a:pt x="3086" y="21600"/>
                    </a:cubicBezTo>
                    <a:lnTo>
                      <a:pt x="18514" y="21600"/>
                    </a:lnTo>
                    <a:cubicBezTo>
                      <a:pt x="20224" y="21600"/>
                      <a:pt x="21600" y="16786"/>
                      <a:pt x="21600" y="10800"/>
                    </a:cubicBezTo>
                    <a:cubicBezTo>
                      <a:pt x="21600" y="4814"/>
                      <a:pt x="20224" y="0"/>
                      <a:pt x="18514" y="0"/>
                    </a:cubicBez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53BFF2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4069932" y="3440987"/>
                <a:ext cx="845193" cy="1028021"/>
              </a:xfrm>
              <a:custGeom>
                <a:rect b="b" l="l" r="r" t="t"/>
                <a:pathLst>
                  <a:path extrusionOk="0" h="21600" w="21600">
                    <a:moveTo>
                      <a:pt x="10800" y="0"/>
                    </a:moveTo>
                    <a:cubicBezTo>
                      <a:pt x="4826" y="0"/>
                      <a:pt x="0" y="3967"/>
                      <a:pt x="0" y="8879"/>
                    </a:cubicBezTo>
                    <a:lnTo>
                      <a:pt x="0" y="12721"/>
                    </a:lnTo>
                    <a:cubicBezTo>
                      <a:pt x="0" y="17633"/>
                      <a:pt x="4826" y="21600"/>
                      <a:pt x="10800" y="21600"/>
                    </a:cubicBezTo>
                    <a:cubicBezTo>
                      <a:pt x="16774" y="21600"/>
                      <a:pt x="21600" y="17633"/>
                      <a:pt x="21600" y="12721"/>
                    </a:cubicBezTo>
                    <a:lnTo>
                      <a:pt x="21600" y="8879"/>
                    </a:lnTo>
                    <a:cubicBezTo>
                      <a:pt x="21600" y="3967"/>
                      <a:pt x="16774" y="0"/>
                      <a:pt x="108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4069932" y="3440990"/>
                <a:ext cx="845193" cy="84519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7"/>
              <p:cNvSpPr txBox="1"/>
              <p:nvPr/>
            </p:nvSpPr>
            <p:spPr>
              <a:xfrm>
                <a:off x="4975070" y="3789154"/>
                <a:ext cx="2449329" cy="466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Access to structured training &amp; developmental interventions</a:t>
                </a:r>
                <a:endParaRPr b="1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7"/>
              <p:cNvSpPr txBox="1"/>
              <p:nvPr/>
            </p:nvSpPr>
            <p:spPr>
              <a:xfrm>
                <a:off x="4217453" y="3601976"/>
                <a:ext cx="55015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03</a:t>
                </a:r>
                <a:endParaRPr/>
              </a:p>
            </p:txBody>
          </p:sp>
        </p:grpSp>
        <p:grpSp>
          <p:nvGrpSpPr>
            <p:cNvPr id="333" name="Google Shape;333;p7"/>
            <p:cNvGrpSpPr/>
            <p:nvPr/>
          </p:nvGrpSpPr>
          <p:grpSpPr>
            <a:xfrm>
              <a:off x="4699330" y="4810966"/>
              <a:ext cx="3482683" cy="1114940"/>
              <a:chOff x="4699330" y="4519960"/>
              <a:chExt cx="3482683" cy="1114940"/>
            </a:xfrm>
          </p:grpSpPr>
          <p:sp>
            <p:nvSpPr>
              <p:cNvPr id="334" name="Google Shape;334;p7"/>
              <p:cNvSpPr/>
              <p:nvPr/>
            </p:nvSpPr>
            <p:spPr>
              <a:xfrm>
                <a:off x="4699330" y="4639848"/>
                <a:ext cx="3482683" cy="995052"/>
              </a:xfrm>
              <a:custGeom>
                <a:rect b="b" l="l" r="r" t="t"/>
                <a:pathLst>
                  <a:path extrusionOk="0" h="21600" w="21600">
                    <a:moveTo>
                      <a:pt x="18514" y="0"/>
                    </a:moveTo>
                    <a:cubicBezTo>
                      <a:pt x="20224" y="0"/>
                      <a:pt x="21600" y="4814"/>
                      <a:pt x="21600" y="10800"/>
                    </a:cubicBezTo>
                    <a:cubicBezTo>
                      <a:pt x="21600" y="16786"/>
                      <a:pt x="20224" y="21600"/>
                      <a:pt x="18514" y="21600"/>
                    </a:cubicBezTo>
                    <a:lnTo>
                      <a:pt x="3086" y="21600"/>
                    </a:lnTo>
                    <a:cubicBezTo>
                      <a:pt x="1376" y="21600"/>
                      <a:pt x="0" y="16786"/>
                      <a:pt x="0" y="10800"/>
                    </a:cubicBezTo>
                    <a:cubicBezTo>
                      <a:pt x="0" y="4814"/>
                      <a:pt x="1376" y="0"/>
                      <a:pt x="3086" y="0"/>
                    </a:cubicBezTo>
                    <a:lnTo>
                      <a:pt x="18514" y="0"/>
                    </a:lnTo>
                    <a:close/>
                  </a:path>
                </a:pathLst>
              </a:custGeom>
              <a:solidFill>
                <a:srgbClr val="027CD5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76878" y="4519960"/>
                <a:ext cx="845193" cy="1028021"/>
              </a:xfrm>
              <a:custGeom>
                <a:rect b="b" l="l" r="r" t="t"/>
                <a:pathLst>
                  <a:path extrusionOk="0" h="21600" w="21600">
                    <a:moveTo>
                      <a:pt x="10800" y="0"/>
                    </a:moveTo>
                    <a:cubicBezTo>
                      <a:pt x="16775" y="0"/>
                      <a:pt x="21600" y="3967"/>
                      <a:pt x="21600" y="8879"/>
                    </a:cubicBezTo>
                    <a:lnTo>
                      <a:pt x="21600" y="12721"/>
                    </a:lnTo>
                    <a:cubicBezTo>
                      <a:pt x="21600" y="17633"/>
                      <a:pt x="16774" y="21600"/>
                      <a:pt x="10800" y="21600"/>
                    </a:cubicBezTo>
                    <a:cubicBezTo>
                      <a:pt x="4826" y="21600"/>
                      <a:pt x="0" y="17633"/>
                      <a:pt x="0" y="12721"/>
                    </a:cubicBezTo>
                    <a:lnTo>
                      <a:pt x="0" y="8879"/>
                    </a:lnTo>
                    <a:cubicBezTo>
                      <a:pt x="0" y="3967"/>
                      <a:pt x="4825" y="0"/>
                      <a:pt x="108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276878" y="4519962"/>
                <a:ext cx="845193" cy="84519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7"/>
              <p:cNvSpPr txBox="1"/>
              <p:nvPr/>
            </p:nvSpPr>
            <p:spPr>
              <a:xfrm>
                <a:off x="4934234" y="4898727"/>
                <a:ext cx="2301807" cy="466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Opportunity to learn from 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Best in Industry</a:t>
                </a:r>
                <a:endParaRPr/>
              </a:p>
            </p:txBody>
          </p:sp>
          <p:sp>
            <p:nvSpPr>
              <p:cNvPr id="338" name="Google Shape;338;p7"/>
              <p:cNvSpPr txBox="1"/>
              <p:nvPr/>
            </p:nvSpPr>
            <p:spPr>
              <a:xfrm>
                <a:off x="7424399" y="4680948"/>
                <a:ext cx="55015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04</a:t>
                </a:r>
                <a:endParaRPr/>
              </a:p>
            </p:txBody>
          </p:sp>
        </p:grpSp>
      </p:grpSp>
      <p:sp>
        <p:nvSpPr>
          <p:cNvPr id="339" name="Google Shape;339;p7"/>
          <p:cNvSpPr txBox="1"/>
          <p:nvPr/>
        </p:nvSpPr>
        <p:spPr>
          <a:xfrm>
            <a:off x="0" y="3940144"/>
            <a:ext cx="59468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Supply Chain Certification Program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TRAINEE VALUE PROPOSITION</a:t>
            </a:r>
            <a:endParaRPr/>
          </a:p>
        </p:txBody>
      </p:sp>
      <p:pic>
        <p:nvPicPr>
          <p:cNvPr id="340" name="Google Shape;3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1596" y="1670986"/>
            <a:ext cx="2359356" cy="2359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t/>
            </a:r>
            <a:endParaRPr/>
          </a:p>
        </p:txBody>
      </p:sp>
      <p:grpSp>
        <p:nvGrpSpPr>
          <p:cNvPr id="346" name="Google Shape;346;p8"/>
          <p:cNvGrpSpPr/>
          <p:nvPr/>
        </p:nvGrpSpPr>
        <p:grpSpPr>
          <a:xfrm>
            <a:off x="212557" y="197509"/>
            <a:ext cx="3375525" cy="396000"/>
            <a:chOff x="212557" y="197509"/>
            <a:chExt cx="3248716" cy="507475"/>
          </a:xfrm>
        </p:grpSpPr>
        <p:sp>
          <p:nvSpPr>
            <p:cNvPr id="347" name="Google Shape;347;p8"/>
            <p:cNvSpPr/>
            <p:nvPr/>
          </p:nvSpPr>
          <p:spPr>
            <a:xfrm>
              <a:off x="212557" y="198575"/>
              <a:ext cx="3248716" cy="506409"/>
            </a:xfrm>
            <a:prstGeom prst="roundRect">
              <a:avLst>
                <a:gd fmla="val 1784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Opportunities &amp; Responsibilities     </a:t>
              </a: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212557" y="197509"/>
              <a:ext cx="429249" cy="507475"/>
            </a:xfrm>
            <a:custGeom>
              <a:rect b="b" l="l" r="r" t="t"/>
              <a:pathLst>
                <a:path extrusionOk="0" h="3119" w="2810">
                  <a:moveTo>
                    <a:pt x="129" y="3118"/>
                  </a:moveTo>
                  <a:lnTo>
                    <a:pt x="129" y="3118"/>
                  </a:lnTo>
                  <a:cubicBezTo>
                    <a:pt x="58" y="3118"/>
                    <a:pt x="0" y="3060"/>
                    <a:pt x="0" y="2989"/>
                  </a:cubicBezTo>
                  <a:lnTo>
                    <a:pt x="0" y="128"/>
                  </a:lnTo>
                  <a:lnTo>
                    <a:pt x="0" y="128"/>
                  </a:lnTo>
                  <a:cubicBezTo>
                    <a:pt x="0" y="57"/>
                    <a:pt x="58" y="0"/>
                    <a:pt x="129" y="0"/>
                  </a:cubicBezTo>
                  <a:lnTo>
                    <a:pt x="771" y="0"/>
                  </a:lnTo>
                  <a:lnTo>
                    <a:pt x="2587" y="938"/>
                  </a:lnTo>
                  <a:lnTo>
                    <a:pt x="2587" y="938"/>
                  </a:lnTo>
                  <a:cubicBezTo>
                    <a:pt x="2730" y="1012"/>
                    <a:pt x="2809" y="1169"/>
                    <a:pt x="2783" y="1328"/>
                  </a:cubicBezTo>
                  <a:lnTo>
                    <a:pt x="2488" y="3118"/>
                  </a:lnTo>
                  <a:lnTo>
                    <a:pt x="129" y="3118"/>
                  </a:lnTo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8"/>
          <p:cNvGrpSpPr/>
          <p:nvPr/>
        </p:nvGrpSpPr>
        <p:grpSpPr>
          <a:xfrm>
            <a:off x="473271" y="1044907"/>
            <a:ext cx="5242590" cy="4833366"/>
            <a:chOff x="1840365" y="1115850"/>
            <a:chExt cx="5242590" cy="4833366"/>
          </a:xfrm>
        </p:grpSpPr>
        <p:sp>
          <p:nvSpPr>
            <p:cNvPr id="350" name="Google Shape;350;p8"/>
            <p:cNvSpPr/>
            <p:nvPr/>
          </p:nvSpPr>
          <p:spPr>
            <a:xfrm>
              <a:off x="5577662" y="1493115"/>
              <a:ext cx="1007297" cy="201836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0" y="21459"/>
                  </a:lnTo>
                  <a:cubicBezTo>
                    <a:pt x="11771" y="21459"/>
                    <a:pt x="21357" y="16674"/>
                    <a:pt x="21357" y="10800"/>
                  </a:cubicBezTo>
                  <a:cubicBezTo>
                    <a:pt x="21357" y="4926"/>
                    <a:pt x="11771" y="141"/>
                    <a:pt x="0" y="141"/>
                  </a:cubicBezTo>
                  <a:lnTo>
                    <a:pt x="0" y="0"/>
                  </a:lnTo>
                  <a:cubicBezTo>
                    <a:pt x="11933" y="0"/>
                    <a:pt x="21600" y="4845"/>
                    <a:pt x="21600" y="10780"/>
                  </a:cubicBezTo>
                  <a:cubicBezTo>
                    <a:pt x="21600" y="16715"/>
                    <a:pt x="11933" y="21600"/>
                    <a:pt x="0" y="21600"/>
                  </a:cubicBezTo>
                  <a:close/>
                </a:path>
              </a:pathLst>
            </a:custGeom>
            <a:solidFill>
              <a:srgbClr val="18624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5577662" y="2492867"/>
              <a:ext cx="1007297" cy="201836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0" y="21459"/>
                  </a:lnTo>
                  <a:cubicBezTo>
                    <a:pt x="11771" y="21459"/>
                    <a:pt x="21357" y="16674"/>
                    <a:pt x="21357" y="10800"/>
                  </a:cubicBezTo>
                  <a:cubicBezTo>
                    <a:pt x="21357" y="4926"/>
                    <a:pt x="11771" y="141"/>
                    <a:pt x="0" y="141"/>
                  </a:cubicBezTo>
                  <a:lnTo>
                    <a:pt x="0" y="0"/>
                  </a:lnTo>
                  <a:cubicBezTo>
                    <a:pt x="11933" y="0"/>
                    <a:pt x="21600" y="4845"/>
                    <a:pt x="21600" y="10780"/>
                  </a:cubicBezTo>
                  <a:cubicBezTo>
                    <a:pt x="21600" y="16715"/>
                    <a:pt x="11933" y="21600"/>
                    <a:pt x="0" y="21600"/>
                  </a:cubicBezTo>
                  <a:close/>
                </a:path>
              </a:pathLst>
            </a:custGeom>
            <a:solidFill>
              <a:srgbClr val="18624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5577662" y="3492618"/>
              <a:ext cx="1007297" cy="201836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0" y="21459"/>
                  </a:lnTo>
                  <a:cubicBezTo>
                    <a:pt x="11771" y="21459"/>
                    <a:pt x="21357" y="16674"/>
                    <a:pt x="21357" y="10800"/>
                  </a:cubicBezTo>
                  <a:cubicBezTo>
                    <a:pt x="21357" y="4926"/>
                    <a:pt x="11771" y="141"/>
                    <a:pt x="0" y="141"/>
                  </a:cubicBezTo>
                  <a:lnTo>
                    <a:pt x="0" y="0"/>
                  </a:lnTo>
                  <a:cubicBezTo>
                    <a:pt x="11933" y="0"/>
                    <a:pt x="21600" y="4845"/>
                    <a:pt x="21600" y="10780"/>
                  </a:cubicBezTo>
                  <a:cubicBezTo>
                    <a:pt x="21600" y="16715"/>
                    <a:pt x="11933" y="21600"/>
                    <a:pt x="0" y="21600"/>
                  </a:cubicBezTo>
                  <a:close/>
                </a:path>
              </a:pathLst>
            </a:custGeom>
            <a:solidFill>
              <a:srgbClr val="18624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5577662" y="1493114"/>
              <a:ext cx="1505293" cy="3014350"/>
            </a:xfrm>
            <a:custGeom>
              <a:rect b="b" l="l" r="r" t="t"/>
              <a:pathLst>
                <a:path extrusionOk="0" h="21600" w="21573">
                  <a:moveTo>
                    <a:pt x="0" y="21600"/>
                  </a:moveTo>
                  <a:lnTo>
                    <a:pt x="0" y="21505"/>
                  </a:lnTo>
                  <a:cubicBezTo>
                    <a:pt x="11814" y="21505"/>
                    <a:pt x="21411" y="16707"/>
                    <a:pt x="21411" y="10800"/>
                  </a:cubicBezTo>
                  <a:cubicBezTo>
                    <a:pt x="21411" y="4893"/>
                    <a:pt x="11814" y="95"/>
                    <a:pt x="0" y="95"/>
                  </a:cubicBezTo>
                  <a:lnTo>
                    <a:pt x="0" y="0"/>
                  </a:lnTo>
                  <a:cubicBezTo>
                    <a:pt x="11895" y="0"/>
                    <a:pt x="21573" y="4839"/>
                    <a:pt x="21573" y="10786"/>
                  </a:cubicBezTo>
                  <a:cubicBezTo>
                    <a:pt x="21600" y="16747"/>
                    <a:pt x="11895" y="21600"/>
                    <a:pt x="0" y="216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5577662" y="2492865"/>
              <a:ext cx="1505293" cy="3014350"/>
            </a:xfrm>
            <a:custGeom>
              <a:rect b="b" l="l" r="r" t="t"/>
              <a:pathLst>
                <a:path extrusionOk="0" h="21600" w="21573">
                  <a:moveTo>
                    <a:pt x="0" y="21600"/>
                  </a:moveTo>
                  <a:lnTo>
                    <a:pt x="0" y="21505"/>
                  </a:lnTo>
                  <a:cubicBezTo>
                    <a:pt x="11814" y="21505"/>
                    <a:pt x="21411" y="16707"/>
                    <a:pt x="21411" y="10800"/>
                  </a:cubicBezTo>
                  <a:cubicBezTo>
                    <a:pt x="21411" y="4893"/>
                    <a:pt x="11814" y="95"/>
                    <a:pt x="0" y="95"/>
                  </a:cubicBezTo>
                  <a:lnTo>
                    <a:pt x="0" y="0"/>
                  </a:lnTo>
                  <a:cubicBezTo>
                    <a:pt x="11895" y="0"/>
                    <a:pt x="21573" y="4839"/>
                    <a:pt x="21573" y="10786"/>
                  </a:cubicBezTo>
                  <a:cubicBezTo>
                    <a:pt x="21600" y="16761"/>
                    <a:pt x="11895" y="21600"/>
                    <a:pt x="0" y="216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5577662" y="1493115"/>
              <a:ext cx="507421" cy="1014843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0" y="21319"/>
                  </a:lnTo>
                  <a:cubicBezTo>
                    <a:pt x="11643" y="21319"/>
                    <a:pt x="21038" y="16581"/>
                    <a:pt x="21038" y="10800"/>
                  </a:cubicBezTo>
                  <a:cubicBezTo>
                    <a:pt x="21038" y="5019"/>
                    <a:pt x="11563" y="281"/>
                    <a:pt x="0" y="281"/>
                  </a:cubicBezTo>
                  <a:lnTo>
                    <a:pt x="0" y="0"/>
                  </a:lnTo>
                  <a:cubicBezTo>
                    <a:pt x="11884" y="0"/>
                    <a:pt x="21600" y="4858"/>
                    <a:pt x="21600" y="10800"/>
                  </a:cubicBezTo>
                  <a:cubicBezTo>
                    <a:pt x="21600" y="16742"/>
                    <a:pt x="11884" y="21600"/>
                    <a:pt x="0" y="21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5577662" y="2492867"/>
              <a:ext cx="507421" cy="1014843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0" y="21319"/>
                  </a:lnTo>
                  <a:cubicBezTo>
                    <a:pt x="11643" y="21319"/>
                    <a:pt x="21038" y="16581"/>
                    <a:pt x="21038" y="10800"/>
                  </a:cubicBezTo>
                  <a:cubicBezTo>
                    <a:pt x="21038" y="5019"/>
                    <a:pt x="11563" y="281"/>
                    <a:pt x="0" y="281"/>
                  </a:cubicBezTo>
                  <a:lnTo>
                    <a:pt x="0" y="0"/>
                  </a:lnTo>
                  <a:cubicBezTo>
                    <a:pt x="11884" y="0"/>
                    <a:pt x="21600" y="4858"/>
                    <a:pt x="21600" y="10800"/>
                  </a:cubicBezTo>
                  <a:cubicBezTo>
                    <a:pt x="21600" y="16742"/>
                    <a:pt x="11884" y="21600"/>
                    <a:pt x="0" y="21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5577662" y="3492618"/>
              <a:ext cx="507421" cy="1014843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0" y="21319"/>
                  </a:lnTo>
                  <a:cubicBezTo>
                    <a:pt x="11643" y="21319"/>
                    <a:pt x="21038" y="16581"/>
                    <a:pt x="21038" y="10800"/>
                  </a:cubicBezTo>
                  <a:cubicBezTo>
                    <a:pt x="21038" y="5019"/>
                    <a:pt x="11563" y="281"/>
                    <a:pt x="0" y="281"/>
                  </a:cubicBezTo>
                  <a:lnTo>
                    <a:pt x="0" y="0"/>
                  </a:lnTo>
                  <a:cubicBezTo>
                    <a:pt x="11884" y="0"/>
                    <a:pt x="21600" y="4858"/>
                    <a:pt x="21600" y="10800"/>
                  </a:cubicBezTo>
                  <a:cubicBezTo>
                    <a:pt x="21600" y="16742"/>
                    <a:pt x="11884" y="21600"/>
                    <a:pt x="0" y="21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5577662" y="4492369"/>
              <a:ext cx="507421" cy="1014843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0" y="21319"/>
                  </a:lnTo>
                  <a:cubicBezTo>
                    <a:pt x="11643" y="21319"/>
                    <a:pt x="21038" y="16581"/>
                    <a:pt x="21038" y="10800"/>
                  </a:cubicBezTo>
                  <a:cubicBezTo>
                    <a:pt x="21038" y="5019"/>
                    <a:pt x="11563" y="281"/>
                    <a:pt x="0" y="281"/>
                  </a:cubicBezTo>
                  <a:lnTo>
                    <a:pt x="0" y="0"/>
                  </a:lnTo>
                  <a:cubicBezTo>
                    <a:pt x="11884" y="0"/>
                    <a:pt x="21600" y="4858"/>
                    <a:pt x="21600" y="10800"/>
                  </a:cubicBezTo>
                  <a:cubicBezTo>
                    <a:pt x="21600" y="16742"/>
                    <a:pt x="11884" y="21600"/>
                    <a:pt x="0" y="21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4955176" y="1115850"/>
              <a:ext cx="765851" cy="765848"/>
            </a:xfrm>
            <a:prstGeom prst="ellipse">
              <a:avLst/>
            </a:prstGeom>
            <a:solidFill>
              <a:srgbClr val="363E48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4955176" y="2115602"/>
              <a:ext cx="765851" cy="7658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4955176" y="3115353"/>
              <a:ext cx="765851" cy="765848"/>
            </a:xfrm>
            <a:prstGeom prst="ellipse">
              <a:avLst/>
            </a:prstGeom>
            <a:solidFill>
              <a:srgbClr val="027CD5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4955176" y="4115105"/>
              <a:ext cx="765851" cy="76584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4955176" y="5133719"/>
              <a:ext cx="765851" cy="765848"/>
            </a:xfrm>
            <a:prstGeom prst="ellipse">
              <a:avLst/>
            </a:prstGeom>
            <a:solidFill>
              <a:srgbClr val="363E48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Database with solid fill" id="364" name="Google Shape;364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84489" y="1245162"/>
              <a:ext cx="507224" cy="507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ears with solid fill" id="365" name="Google Shape;365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84489" y="2244914"/>
              <a:ext cx="507224" cy="507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ghts On with solid fill" id="366" name="Google Shape;366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84489" y="3244665"/>
              <a:ext cx="507224" cy="507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topwatch 66% with solid fill" id="367" name="Google Shape;367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084489" y="4244417"/>
              <a:ext cx="507224" cy="507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riefcase with solid fill" id="368" name="Google Shape;368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084489" y="5263031"/>
              <a:ext cx="507224" cy="5072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9" name="Google Shape;369;p8"/>
            <p:cNvGrpSpPr/>
            <p:nvPr/>
          </p:nvGrpSpPr>
          <p:grpSpPr>
            <a:xfrm>
              <a:off x="1840365" y="2146423"/>
              <a:ext cx="2948597" cy="792543"/>
              <a:chOff x="332936" y="2726168"/>
              <a:chExt cx="2926080" cy="864101"/>
            </a:xfrm>
          </p:grpSpPr>
          <p:sp>
            <p:nvSpPr>
              <p:cNvPr id="370" name="Google Shape;370;p8"/>
              <p:cNvSpPr txBox="1"/>
              <p:nvPr/>
            </p:nvSpPr>
            <p:spPr>
              <a:xfrm>
                <a:off x="332936" y="2726168"/>
                <a:ext cx="2926080" cy="402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45700" lIns="0" spcFirstLastPara="1" rIns="0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Mentoring</a:t>
                </a:r>
                <a:endParaRPr b="1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8"/>
              <p:cNvSpPr txBox="1"/>
              <p:nvPr/>
            </p:nvSpPr>
            <p:spPr>
              <a:xfrm>
                <a:off x="332936" y="3086921"/>
                <a:ext cx="2926080" cy="5033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Mentoring under seasoned e-commerce Supply Chain Professionals</a:t>
                </a:r>
                <a:endParaRPr/>
              </a:p>
            </p:txBody>
          </p:sp>
        </p:grpSp>
        <p:grpSp>
          <p:nvGrpSpPr>
            <p:cNvPr id="372" name="Google Shape;372;p8"/>
            <p:cNvGrpSpPr/>
            <p:nvPr/>
          </p:nvGrpSpPr>
          <p:grpSpPr>
            <a:xfrm>
              <a:off x="1840365" y="1143009"/>
              <a:ext cx="2948597" cy="792544"/>
              <a:chOff x="332936" y="2726168"/>
              <a:chExt cx="2926080" cy="864102"/>
            </a:xfrm>
          </p:grpSpPr>
          <p:sp>
            <p:nvSpPr>
              <p:cNvPr id="373" name="Google Shape;373;p8"/>
              <p:cNvSpPr txBox="1"/>
              <p:nvPr/>
            </p:nvSpPr>
            <p:spPr>
              <a:xfrm>
                <a:off x="332936" y="2726168"/>
                <a:ext cx="2926080" cy="402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45700" lIns="0" spcFirstLastPara="1" rIns="0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Exposure</a:t>
                </a:r>
                <a:r>
                  <a:rPr b="1" lang="en-US" sz="1800">
                    <a:solidFill>
                      <a:schemeClr val="accent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  <p:sp>
            <p:nvSpPr>
              <p:cNvPr id="374" name="Google Shape;374;p8"/>
              <p:cNvSpPr txBox="1"/>
              <p:nvPr/>
            </p:nvSpPr>
            <p:spPr>
              <a:xfrm>
                <a:off x="332936" y="3086921"/>
                <a:ext cx="2926080" cy="5033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Deep exposure to one of the E-Commerce Supply Chain BU i.e. City Logistics</a:t>
                </a:r>
                <a:endParaRPr/>
              </a:p>
            </p:txBody>
          </p:sp>
        </p:grpSp>
        <p:grpSp>
          <p:nvGrpSpPr>
            <p:cNvPr id="375" name="Google Shape;375;p8"/>
            <p:cNvGrpSpPr/>
            <p:nvPr/>
          </p:nvGrpSpPr>
          <p:grpSpPr>
            <a:xfrm>
              <a:off x="1840365" y="3149842"/>
              <a:ext cx="2948597" cy="607878"/>
              <a:chOff x="332936" y="2726168"/>
              <a:chExt cx="2926080" cy="662762"/>
            </a:xfrm>
          </p:grpSpPr>
          <p:sp>
            <p:nvSpPr>
              <p:cNvPr id="376" name="Google Shape;376;p8"/>
              <p:cNvSpPr txBox="1"/>
              <p:nvPr/>
            </p:nvSpPr>
            <p:spPr>
              <a:xfrm>
                <a:off x="332936" y="2726168"/>
                <a:ext cx="2926080" cy="402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45700" lIns="0" spcFirstLastPara="1" rIns="0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Execution Excellence &amp; Agility</a:t>
                </a:r>
                <a:endParaRPr/>
              </a:p>
            </p:txBody>
          </p:sp>
          <p:sp>
            <p:nvSpPr>
              <p:cNvPr id="377" name="Google Shape;377;p8"/>
              <p:cNvSpPr txBox="1"/>
              <p:nvPr/>
            </p:nvSpPr>
            <p:spPr>
              <a:xfrm>
                <a:off x="332936" y="3086921"/>
                <a:ext cx="2926080" cy="3020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Build Muscle on Execution Excellence &amp; Agility </a:t>
                </a:r>
                <a:endPara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8"/>
            <p:cNvGrpSpPr/>
            <p:nvPr/>
          </p:nvGrpSpPr>
          <p:grpSpPr>
            <a:xfrm>
              <a:off x="1840365" y="4153254"/>
              <a:ext cx="2948597" cy="792543"/>
              <a:chOff x="332936" y="2726168"/>
              <a:chExt cx="2926080" cy="864101"/>
            </a:xfrm>
          </p:grpSpPr>
          <p:sp>
            <p:nvSpPr>
              <p:cNvPr id="379" name="Google Shape;379;p8"/>
              <p:cNvSpPr txBox="1"/>
              <p:nvPr/>
            </p:nvSpPr>
            <p:spPr>
              <a:xfrm>
                <a:off x="332936" y="2726168"/>
                <a:ext cx="2926080" cy="402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45700" lIns="0" spcFirstLastPara="1" rIns="0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Accelerated Learning</a:t>
                </a:r>
                <a:endParaRPr b="1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8"/>
              <p:cNvSpPr txBox="1"/>
              <p:nvPr/>
            </p:nvSpPr>
            <p:spPr>
              <a:xfrm>
                <a:off x="332936" y="3086921"/>
                <a:ext cx="2926080" cy="5033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Accelerated Learning  by solving for  Real &amp; Live Problems Statements</a:t>
                </a:r>
                <a:endParaRPr/>
              </a:p>
            </p:txBody>
          </p:sp>
        </p:grpSp>
        <p:grpSp>
          <p:nvGrpSpPr>
            <p:cNvPr id="381" name="Google Shape;381;p8"/>
            <p:cNvGrpSpPr/>
            <p:nvPr/>
          </p:nvGrpSpPr>
          <p:grpSpPr>
            <a:xfrm>
              <a:off x="1840365" y="5156673"/>
              <a:ext cx="2948597" cy="792543"/>
              <a:chOff x="332936" y="2726168"/>
              <a:chExt cx="2926080" cy="864100"/>
            </a:xfrm>
          </p:grpSpPr>
          <p:sp>
            <p:nvSpPr>
              <p:cNvPr id="382" name="Google Shape;382;p8"/>
              <p:cNvSpPr txBox="1"/>
              <p:nvPr/>
            </p:nvSpPr>
            <p:spPr>
              <a:xfrm>
                <a:off x="332936" y="2726168"/>
                <a:ext cx="2926080" cy="402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45700" lIns="0" spcFirstLastPara="1" rIns="0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Execute Innovation Solutions</a:t>
                </a:r>
                <a:endParaRPr/>
              </a:p>
            </p:txBody>
          </p:sp>
          <p:sp>
            <p:nvSpPr>
              <p:cNvPr id="383" name="Google Shape;383;p8"/>
              <p:cNvSpPr txBox="1"/>
              <p:nvPr/>
            </p:nvSpPr>
            <p:spPr>
              <a:xfrm>
                <a:off x="332936" y="3086920"/>
                <a:ext cx="2926080" cy="5033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Opportunity to build &amp; Execute Innovation Solutions </a:t>
                </a:r>
                <a:endParaRPr/>
              </a:p>
            </p:txBody>
          </p:sp>
        </p:grpSp>
      </p:grpSp>
      <p:sp>
        <p:nvSpPr>
          <p:cNvPr id="384" name="Google Shape;384;p8"/>
          <p:cNvSpPr txBox="1"/>
          <p:nvPr/>
        </p:nvSpPr>
        <p:spPr>
          <a:xfrm>
            <a:off x="6209034" y="2926472"/>
            <a:ext cx="5604020" cy="4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in it for SCCP Trainees?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t/>
            </a:r>
            <a:endParaRPr/>
          </a:p>
        </p:txBody>
      </p:sp>
      <p:grpSp>
        <p:nvGrpSpPr>
          <p:cNvPr id="390" name="Google Shape;390;p9"/>
          <p:cNvGrpSpPr/>
          <p:nvPr/>
        </p:nvGrpSpPr>
        <p:grpSpPr>
          <a:xfrm>
            <a:off x="212557" y="197509"/>
            <a:ext cx="2611077" cy="396000"/>
            <a:chOff x="212557" y="197509"/>
            <a:chExt cx="2512986" cy="507475"/>
          </a:xfrm>
        </p:grpSpPr>
        <p:sp>
          <p:nvSpPr>
            <p:cNvPr id="391" name="Google Shape;391;p9"/>
            <p:cNvSpPr/>
            <p:nvPr/>
          </p:nvSpPr>
          <p:spPr>
            <a:xfrm>
              <a:off x="212558" y="198575"/>
              <a:ext cx="2512985" cy="506409"/>
            </a:xfrm>
            <a:prstGeom prst="roundRect">
              <a:avLst>
                <a:gd fmla="val 1784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Learning Opportunities</a:t>
              </a: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212557" y="197509"/>
              <a:ext cx="429249" cy="507475"/>
            </a:xfrm>
            <a:custGeom>
              <a:rect b="b" l="l" r="r" t="t"/>
              <a:pathLst>
                <a:path extrusionOk="0" h="3119" w="2810">
                  <a:moveTo>
                    <a:pt x="129" y="3118"/>
                  </a:moveTo>
                  <a:lnTo>
                    <a:pt x="129" y="3118"/>
                  </a:lnTo>
                  <a:cubicBezTo>
                    <a:pt x="58" y="3118"/>
                    <a:pt x="0" y="3060"/>
                    <a:pt x="0" y="2989"/>
                  </a:cubicBezTo>
                  <a:lnTo>
                    <a:pt x="0" y="128"/>
                  </a:lnTo>
                  <a:lnTo>
                    <a:pt x="0" y="128"/>
                  </a:lnTo>
                  <a:cubicBezTo>
                    <a:pt x="0" y="57"/>
                    <a:pt x="58" y="0"/>
                    <a:pt x="129" y="0"/>
                  </a:cubicBezTo>
                  <a:lnTo>
                    <a:pt x="771" y="0"/>
                  </a:lnTo>
                  <a:lnTo>
                    <a:pt x="2587" y="938"/>
                  </a:lnTo>
                  <a:lnTo>
                    <a:pt x="2587" y="938"/>
                  </a:lnTo>
                  <a:cubicBezTo>
                    <a:pt x="2730" y="1012"/>
                    <a:pt x="2809" y="1169"/>
                    <a:pt x="2783" y="1328"/>
                  </a:cubicBezTo>
                  <a:lnTo>
                    <a:pt x="2488" y="3118"/>
                  </a:lnTo>
                  <a:lnTo>
                    <a:pt x="129" y="3118"/>
                  </a:lnTo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3" name="Google Shape;393;p9"/>
          <p:cNvPicPr preferRelativeResize="0"/>
          <p:nvPr/>
        </p:nvPicPr>
        <p:blipFill rotWithShape="1">
          <a:blip r:embed="rId3">
            <a:alphaModFix/>
          </a:blip>
          <a:srcRect b="0" l="12020" r="39952" t="0"/>
          <a:stretch/>
        </p:blipFill>
        <p:spPr>
          <a:xfrm>
            <a:off x="9349298" y="1010025"/>
            <a:ext cx="2520000" cy="2633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7482" y="3643429"/>
            <a:ext cx="2520000" cy="2633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5" name="Google Shape;395;p9"/>
          <p:cNvGrpSpPr/>
          <p:nvPr/>
        </p:nvGrpSpPr>
        <p:grpSpPr>
          <a:xfrm>
            <a:off x="212557" y="1904008"/>
            <a:ext cx="8786021" cy="3260216"/>
            <a:chOff x="212557" y="1219014"/>
            <a:chExt cx="8786021" cy="3260216"/>
          </a:xfrm>
        </p:grpSpPr>
        <p:sp>
          <p:nvSpPr>
            <p:cNvPr id="396" name="Google Shape;396;p9"/>
            <p:cNvSpPr txBox="1"/>
            <p:nvPr/>
          </p:nvSpPr>
          <p:spPr>
            <a:xfrm>
              <a:off x="212557" y="1219014"/>
              <a:ext cx="2700000" cy="7200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u="sng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Delivery hubs Operations</a:t>
              </a:r>
              <a:endParaRPr b="1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Learn how to manage Delivery hubs Operations.</a:t>
              </a: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397" name="Google Shape;397;p9"/>
            <p:cNvSpPr txBox="1"/>
            <p:nvPr/>
          </p:nvSpPr>
          <p:spPr>
            <a:xfrm>
              <a:off x="3247857" y="1219014"/>
              <a:ext cx="2700000" cy="7200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u="sng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Hub Performance</a:t>
              </a:r>
              <a:endParaRPr b="1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Learn how to analyse hubs level performance.</a:t>
              </a: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398" name="Google Shape;398;p9"/>
            <p:cNvSpPr txBox="1"/>
            <p:nvPr/>
          </p:nvSpPr>
          <p:spPr>
            <a:xfrm>
              <a:off x="6283157" y="1219014"/>
              <a:ext cx="2700000" cy="7200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u="sng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Talent Grooming</a:t>
              </a:r>
              <a:endParaRPr b="1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Understand how talent is groomed and prepared for the next level.</a:t>
              </a: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399" name="Google Shape;399;p9"/>
            <p:cNvSpPr txBox="1"/>
            <p:nvPr/>
          </p:nvSpPr>
          <p:spPr>
            <a:xfrm>
              <a:off x="212557" y="2027296"/>
              <a:ext cx="2700000" cy="7200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u="sng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Improvisation </a:t>
              </a:r>
              <a:endParaRPr b="1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Learn how to Identify improvement areas, perform RCA &amp; strategize mitigation Plan</a:t>
              </a: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9"/>
            <p:cNvSpPr txBox="1"/>
            <p:nvPr/>
          </p:nvSpPr>
          <p:spPr>
            <a:xfrm>
              <a:off x="3247850" y="2056125"/>
              <a:ext cx="2700000" cy="5850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u="sng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Customer E</a:t>
              </a:r>
              <a:r>
                <a:rPr b="1" lang="en-US" sz="1200" u="sng"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xperience</a:t>
              </a:r>
              <a:r>
                <a:rPr b="1" lang="en-US" sz="1200" u="sng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1" sz="12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Learn how to Handle Customer Experience</a:t>
              </a:r>
              <a:endParaRPr sz="10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401" name="Google Shape;401;p9"/>
            <p:cNvSpPr txBox="1"/>
            <p:nvPr/>
          </p:nvSpPr>
          <p:spPr>
            <a:xfrm>
              <a:off x="6283157" y="2056139"/>
              <a:ext cx="2700000" cy="7200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u="sng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Attendance Management </a:t>
              </a:r>
              <a:endParaRPr b="1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Learn how attendance is captured and rosters are maintained</a:t>
              </a:r>
              <a:endParaRPr/>
            </a:p>
          </p:txBody>
        </p:sp>
        <p:sp>
          <p:nvSpPr>
            <p:cNvPr id="402" name="Google Shape;402;p9"/>
            <p:cNvSpPr txBox="1"/>
            <p:nvPr/>
          </p:nvSpPr>
          <p:spPr>
            <a:xfrm>
              <a:off x="227978" y="2893263"/>
              <a:ext cx="2700000" cy="7200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u="sng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Availability &amp; Hub Management </a:t>
              </a:r>
              <a:endParaRPr/>
            </a:p>
            <a:p>
              <a:pPr indent="0" lvl="0" marL="0" marR="0" rtl="0" algn="ctr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Learn how to ensure availability &amp; Management of all hub assets, Bags, POS Machines etc</a:t>
              </a:r>
              <a:endParaRPr/>
            </a:p>
          </p:txBody>
        </p:sp>
        <p:sp>
          <p:nvSpPr>
            <p:cNvPr id="403" name="Google Shape;403;p9"/>
            <p:cNvSpPr txBox="1"/>
            <p:nvPr/>
          </p:nvSpPr>
          <p:spPr>
            <a:xfrm>
              <a:off x="3263278" y="2922106"/>
              <a:ext cx="2700000" cy="7200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u="sng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Manage Complex Operations </a:t>
              </a:r>
              <a:endParaRPr b="1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Learn how to Manage Complex Operations at Scale</a:t>
              </a:r>
              <a:endParaRPr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9"/>
            <p:cNvSpPr txBox="1"/>
            <p:nvPr/>
          </p:nvSpPr>
          <p:spPr>
            <a:xfrm>
              <a:off x="6298578" y="2922106"/>
              <a:ext cx="2700000" cy="7200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u="sng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Innovation </a:t>
              </a:r>
              <a:endParaRPr b="1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Learn how to Drive and Implement innovation</a:t>
              </a:r>
              <a:endParaRPr/>
            </a:p>
          </p:txBody>
        </p:sp>
        <p:sp>
          <p:nvSpPr>
            <p:cNvPr id="405" name="Google Shape;405;p9"/>
            <p:cNvSpPr txBox="1"/>
            <p:nvPr/>
          </p:nvSpPr>
          <p:spPr>
            <a:xfrm>
              <a:off x="3263278" y="3759230"/>
              <a:ext cx="2700000" cy="7200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u="sng">
                  <a:solidFill>
                    <a:srgbClr val="000000"/>
                  </a:solidFill>
                  <a:highlight>
                    <a:srgbClr val="FFFFFF"/>
                  </a:highlight>
                  <a:latin typeface="Calibri"/>
                  <a:ea typeface="Calibri"/>
                  <a:cs typeface="Calibri"/>
                  <a:sym typeface="Calibri"/>
                </a:rPr>
                <a:t>Acumen Upskill</a:t>
              </a:r>
              <a:endParaRPr b="1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Learn how to Sharpen your data analytics, design &amp; financial acumen</a:t>
              </a:r>
              <a:r>
                <a:rPr lang="en-US"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K Theme with CL HR Logo">
  <a:themeElements>
    <a:clrScheme name="Custom Set P">
      <a:dk1>
        <a:srgbClr val="737572"/>
      </a:dk1>
      <a:lt1>
        <a:srgbClr val="FFFFFF"/>
      </a:lt1>
      <a:dk2>
        <a:srgbClr val="363E48"/>
      </a:dk2>
      <a:lt2>
        <a:srgbClr val="32C48E"/>
      </a:lt2>
      <a:accent1>
        <a:srgbClr val="027CD5"/>
      </a:accent1>
      <a:accent2>
        <a:srgbClr val="53BFF2"/>
      </a:accent2>
      <a:accent3>
        <a:srgbClr val="FADD4B"/>
      </a:accent3>
      <a:accent4>
        <a:srgbClr val="F2575B"/>
      </a:accent4>
      <a:accent5>
        <a:srgbClr val="41BBC6"/>
      </a:accent5>
      <a:accent6>
        <a:srgbClr val="955996"/>
      </a:accent6>
      <a:hlink>
        <a:srgbClr val="0070C0"/>
      </a:hlink>
      <a:folHlink>
        <a:srgbClr val="078E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2022-08-29T07:13:50Z</dcterms:created>
  <dc:creator>Ashish Koul</dc:creator>
</cp:coreProperties>
</file>