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8288000" cy="10287000"/>
  <p:notesSz cx="6858000" cy="9144000"/>
  <p:embeddedFontLst>
    <p:embeddedFont>
      <p:font typeface="Canva Sans Bold" panose="020B0604020202020204" charset="0"/>
      <p:regular r:id="rId17"/>
    </p:embeddedFont>
    <p:embeddedFont>
      <p:font typeface="Garet" panose="020B0604020202020204" charset="0"/>
      <p:regular r:id="rId18"/>
    </p:embeddedFont>
    <p:embeddedFont>
      <p:font typeface="Garet Bold" panose="020B0604020202020204" charset="0"/>
      <p:regular r:id="rId19"/>
    </p:embeddedFont>
    <p:embeddedFont>
      <p:font typeface="Garet Bold Italics" panose="020B0604020202020204" charset="0"/>
      <p:regular r:id="rId20"/>
    </p:embeddedFont>
    <p:embeddedFont>
      <p:font typeface="Open Sans" panose="020B0606030504020204" pitchFamily="34" charset="0"/>
      <p:regular r:id="rId21"/>
    </p:embeddedFont>
    <p:embeddedFont>
      <p:font typeface="Open Sans Bold" panose="020B0806030504020204" charset="0"/>
      <p:regular r:id="rId22"/>
    </p:embeddedFont>
    <p:embeddedFont>
      <p:font typeface="Times New Roman Bold" panose="02020803070505020304" pitchFamily="18" charset="0"/>
      <p:regular r:id="rId23"/>
      <p:bold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2" d="100"/>
          <a:sy n="52" d="100"/>
        </p:scale>
        <p:origin x="850"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sv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2.sv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2.sv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sv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32.svg"/></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openxmlformats.org/officeDocument/2006/relationships/image" Target="../media/image5.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6.svg"/><Relationship Id="rId5" Type="http://schemas.openxmlformats.org/officeDocument/2006/relationships/image" Target="../media/image12.svg"/><Relationship Id="rId10" Type="http://schemas.openxmlformats.org/officeDocument/2006/relationships/image" Target="../media/image15.png"/><Relationship Id="rId4" Type="http://schemas.openxmlformats.org/officeDocument/2006/relationships/image" Target="../media/image11.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20.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7.sv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6.png"/><Relationship Id="rId7"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grpSp>
        <p:nvGrpSpPr>
          <p:cNvPr id="2" name="Group 2"/>
          <p:cNvGrpSpPr/>
          <p:nvPr/>
        </p:nvGrpSpPr>
        <p:grpSpPr>
          <a:xfrm>
            <a:off x="6097502" y="5590237"/>
            <a:ext cx="14099416" cy="14099416"/>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45DA0"/>
            </a:solidFill>
          </p:spPr>
        </p:sp>
        <p:sp>
          <p:nvSpPr>
            <p:cNvPr id="4" name="TextBox 4"/>
            <p:cNvSpPr txBox="1"/>
            <p:nvPr/>
          </p:nvSpPr>
          <p:spPr>
            <a:xfrm>
              <a:off x="76200" y="0"/>
              <a:ext cx="6604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6420234" y="-1717598"/>
            <a:ext cx="3735531" cy="3735531"/>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sp>
        <p:sp>
          <p:nvSpPr>
            <p:cNvPr id="7" name="TextBox 7"/>
            <p:cNvSpPr txBox="1"/>
            <p:nvPr/>
          </p:nvSpPr>
          <p:spPr>
            <a:xfrm>
              <a:off x="76200" y="0"/>
              <a:ext cx="6604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747857" y="-643475"/>
            <a:ext cx="1286950" cy="1286950"/>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45DA0"/>
            </a:solidFill>
          </p:spPr>
        </p:sp>
        <p:sp>
          <p:nvSpPr>
            <p:cNvPr id="10" name="TextBox 10"/>
            <p:cNvSpPr txBox="1"/>
            <p:nvPr/>
          </p:nvSpPr>
          <p:spPr>
            <a:xfrm>
              <a:off x="76200" y="0"/>
              <a:ext cx="6604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1929195" y="8389571"/>
            <a:ext cx="3735531" cy="3735531"/>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sp>
        <p:sp>
          <p:nvSpPr>
            <p:cNvPr id="13" name="TextBox 13"/>
            <p:cNvSpPr txBox="1"/>
            <p:nvPr/>
          </p:nvSpPr>
          <p:spPr>
            <a:xfrm>
              <a:off x="76200" y="0"/>
              <a:ext cx="660400" cy="736600"/>
            </a:xfrm>
            <a:prstGeom prst="rect">
              <a:avLst/>
            </a:prstGeom>
          </p:spPr>
          <p:txBody>
            <a:bodyPr lIns="50800" tIns="50800" rIns="50800" bIns="50800" rtlCol="0" anchor="ctr"/>
            <a:lstStyle/>
            <a:p>
              <a:pPr algn="ctr">
                <a:lnSpc>
                  <a:spcPts val="2659"/>
                </a:lnSpc>
                <a:spcBef>
                  <a:spcPct val="0"/>
                </a:spcBef>
              </a:pPr>
              <a:endParaRPr/>
            </a:p>
          </p:txBody>
        </p:sp>
      </p:grpSp>
      <p:sp>
        <p:nvSpPr>
          <p:cNvPr id="14" name="Freeform 14"/>
          <p:cNvSpPr/>
          <p:nvPr/>
        </p:nvSpPr>
        <p:spPr>
          <a:xfrm>
            <a:off x="8757394" y="7522582"/>
            <a:ext cx="8779632" cy="1733977"/>
          </a:xfrm>
          <a:custGeom>
            <a:avLst/>
            <a:gdLst/>
            <a:ahLst/>
            <a:cxnLst/>
            <a:rect l="l" t="t" r="r" b="b"/>
            <a:pathLst>
              <a:path w="8779632" h="1733977">
                <a:moveTo>
                  <a:pt x="0" y="0"/>
                </a:moveTo>
                <a:lnTo>
                  <a:pt x="8779632" y="0"/>
                </a:lnTo>
                <a:lnTo>
                  <a:pt x="8779632" y="1733977"/>
                </a:lnTo>
                <a:lnTo>
                  <a:pt x="0" y="1733977"/>
                </a:lnTo>
                <a:lnTo>
                  <a:pt x="0" y="0"/>
                </a:lnTo>
                <a:close/>
              </a:path>
            </a:pathLst>
          </a:custGeom>
          <a:blipFill>
            <a:blip r:embed="rId2"/>
            <a:stretch>
              <a:fillRect/>
            </a:stretch>
          </a:blipFill>
        </p:spPr>
      </p:sp>
      <p:sp>
        <p:nvSpPr>
          <p:cNvPr id="15" name="TextBox 15"/>
          <p:cNvSpPr txBox="1"/>
          <p:nvPr/>
        </p:nvSpPr>
        <p:spPr>
          <a:xfrm>
            <a:off x="89818" y="6633522"/>
            <a:ext cx="8508080" cy="2411077"/>
          </a:xfrm>
          <a:prstGeom prst="rect">
            <a:avLst/>
          </a:prstGeom>
        </p:spPr>
        <p:txBody>
          <a:bodyPr lIns="0" tIns="0" rIns="0" bIns="0" rtlCol="0" anchor="t">
            <a:spAutoFit/>
          </a:bodyPr>
          <a:lstStyle/>
          <a:p>
            <a:pPr algn="ctr">
              <a:lnSpc>
                <a:spcPts val="4655"/>
              </a:lnSpc>
            </a:pPr>
            <a:r>
              <a:rPr lang="en-US" sz="3325" spc="-66">
                <a:solidFill>
                  <a:srgbClr val="923F4D"/>
                </a:solidFill>
                <a:latin typeface="Times New Roman Bold"/>
              </a:rPr>
              <a:t>MRINAL COLONY, STATION ROAD,</a:t>
            </a:r>
          </a:p>
          <a:p>
            <a:pPr algn="ctr">
              <a:lnSpc>
                <a:spcPts val="4655"/>
              </a:lnSpc>
            </a:pPr>
            <a:r>
              <a:rPr lang="en-US" sz="3325" spc="-66">
                <a:solidFill>
                  <a:srgbClr val="923F4D"/>
                </a:solidFill>
                <a:latin typeface="Times New Roman Bold"/>
              </a:rPr>
              <a:t>BARBIL, KEONJHAR, ODISHA - 758035</a:t>
            </a:r>
          </a:p>
          <a:p>
            <a:pPr algn="ctr">
              <a:lnSpc>
                <a:spcPts val="4655"/>
              </a:lnSpc>
            </a:pPr>
            <a:r>
              <a:rPr lang="en-US" sz="3325" spc="-66">
                <a:solidFill>
                  <a:srgbClr val="923F4D"/>
                </a:solidFill>
                <a:latin typeface="Times New Roman Bold"/>
              </a:rPr>
              <a:t> Contact no.-06767270209</a:t>
            </a:r>
          </a:p>
          <a:p>
            <a:pPr algn="l">
              <a:lnSpc>
                <a:spcPts val="4655"/>
              </a:lnSpc>
              <a:spcBef>
                <a:spcPct val="0"/>
              </a:spcBef>
            </a:pPr>
            <a:endParaRPr lang="en-US" sz="3325" spc="-66">
              <a:solidFill>
                <a:srgbClr val="923F4D"/>
              </a:solidFill>
              <a:latin typeface="Times New Roman Bold"/>
            </a:endParaRPr>
          </a:p>
        </p:txBody>
      </p:sp>
      <p:grpSp>
        <p:nvGrpSpPr>
          <p:cNvPr id="16" name="Group 16"/>
          <p:cNvGrpSpPr>
            <a:grpSpLocks noChangeAspect="1"/>
          </p:cNvGrpSpPr>
          <p:nvPr/>
        </p:nvGrpSpPr>
        <p:grpSpPr>
          <a:xfrm>
            <a:off x="8148958" y="1766140"/>
            <a:ext cx="10703845" cy="6139596"/>
            <a:chOff x="0" y="0"/>
            <a:chExt cx="7981950" cy="4578350"/>
          </a:xfrm>
        </p:grpSpPr>
        <p:sp>
          <p:nvSpPr>
            <p:cNvPr id="17" name="Freeform 17"/>
            <p:cNvSpPr/>
            <p:nvPr/>
          </p:nvSpPr>
          <p:spPr>
            <a:xfrm>
              <a:off x="765810" y="21590"/>
              <a:ext cx="6451600" cy="4326890"/>
            </a:xfrm>
            <a:custGeom>
              <a:avLst/>
              <a:gdLst/>
              <a:ahLst/>
              <a:cxnLst/>
              <a:rect l="l" t="t" r="r" b="b"/>
              <a:pathLst>
                <a:path w="6451600" h="4326890">
                  <a:moveTo>
                    <a:pt x="6224270" y="0"/>
                  </a:moveTo>
                  <a:lnTo>
                    <a:pt x="226060" y="0"/>
                  </a:lnTo>
                  <a:cubicBezTo>
                    <a:pt x="101600" y="0"/>
                    <a:pt x="0" y="101600"/>
                    <a:pt x="0" y="226060"/>
                  </a:cubicBezTo>
                  <a:lnTo>
                    <a:pt x="0" y="4326890"/>
                  </a:lnTo>
                  <a:lnTo>
                    <a:pt x="6451601" y="4326890"/>
                  </a:lnTo>
                  <a:lnTo>
                    <a:pt x="6451601" y="226060"/>
                  </a:lnTo>
                  <a:cubicBezTo>
                    <a:pt x="6450331" y="101600"/>
                    <a:pt x="6348731" y="0"/>
                    <a:pt x="6224270" y="0"/>
                  </a:cubicBezTo>
                  <a:close/>
                  <a:moveTo>
                    <a:pt x="6252210" y="4043680"/>
                  </a:moveTo>
                  <a:lnTo>
                    <a:pt x="196851" y="4043680"/>
                  </a:lnTo>
                  <a:lnTo>
                    <a:pt x="196851" y="255270"/>
                  </a:lnTo>
                  <a:lnTo>
                    <a:pt x="6252210" y="255270"/>
                  </a:lnTo>
                  <a:lnTo>
                    <a:pt x="6252210" y="4043680"/>
                  </a:lnTo>
                  <a:close/>
                </a:path>
              </a:pathLst>
            </a:custGeom>
            <a:solidFill>
              <a:srgbClr val="242424"/>
            </a:solidFill>
          </p:spPr>
        </p:sp>
        <p:sp>
          <p:nvSpPr>
            <p:cNvPr id="18" name="Freeform 18"/>
            <p:cNvSpPr/>
            <p:nvPr/>
          </p:nvSpPr>
          <p:spPr>
            <a:xfrm>
              <a:off x="0" y="0"/>
              <a:ext cx="7981950" cy="4542790"/>
            </a:xfrm>
            <a:custGeom>
              <a:avLst/>
              <a:gdLst/>
              <a:ahLst/>
              <a:cxnLst/>
              <a:rect l="l" t="t" r="r" b="b"/>
              <a:pathLst>
                <a:path w="7981950" h="4542790">
                  <a:moveTo>
                    <a:pt x="7239000" y="4348480"/>
                  </a:moveTo>
                  <a:lnTo>
                    <a:pt x="7239000" y="243840"/>
                  </a:lnTo>
                  <a:cubicBezTo>
                    <a:pt x="7239000" y="109220"/>
                    <a:pt x="7129780" y="0"/>
                    <a:pt x="6995160" y="0"/>
                  </a:cubicBezTo>
                  <a:lnTo>
                    <a:pt x="985520" y="0"/>
                  </a:lnTo>
                  <a:cubicBezTo>
                    <a:pt x="852170" y="0"/>
                    <a:pt x="742950" y="109220"/>
                    <a:pt x="742950" y="243840"/>
                  </a:cubicBezTo>
                  <a:lnTo>
                    <a:pt x="742950" y="4349750"/>
                  </a:lnTo>
                  <a:lnTo>
                    <a:pt x="0" y="4349750"/>
                  </a:lnTo>
                  <a:lnTo>
                    <a:pt x="0" y="4447540"/>
                  </a:lnTo>
                  <a:cubicBezTo>
                    <a:pt x="0" y="4500880"/>
                    <a:pt x="43180" y="4542790"/>
                    <a:pt x="95250" y="4542790"/>
                  </a:cubicBezTo>
                  <a:lnTo>
                    <a:pt x="7886700" y="4542790"/>
                  </a:lnTo>
                  <a:cubicBezTo>
                    <a:pt x="7940040" y="4542790"/>
                    <a:pt x="7981950" y="4499610"/>
                    <a:pt x="7981950" y="4447540"/>
                  </a:cubicBezTo>
                  <a:lnTo>
                    <a:pt x="7981950" y="4349750"/>
                  </a:lnTo>
                  <a:lnTo>
                    <a:pt x="7239000" y="4349750"/>
                  </a:lnTo>
                  <a:close/>
                  <a:moveTo>
                    <a:pt x="4519930" y="4348480"/>
                  </a:moveTo>
                  <a:lnTo>
                    <a:pt x="4519930" y="4349750"/>
                  </a:lnTo>
                  <a:cubicBezTo>
                    <a:pt x="4519930" y="4403090"/>
                    <a:pt x="4476750" y="4445000"/>
                    <a:pt x="4424680" y="4445000"/>
                  </a:cubicBezTo>
                  <a:lnTo>
                    <a:pt x="3557270" y="4445000"/>
                  </a:lnTo>
                  <a:cubicBezTo>
                    <a:pt x="3503930" y="4445000"/>
                    <a:pt x="3462020" y="4401820"/>
                    <a:pt x="3462020" y="4349750"/>
                  </a:cubicBezTo>
                  <a:lnTo>
                    <a:pt x="3462020" y="4348480"/>
                  </a:lnTo>
                  <a:lnTo>
                    <a:pt x="765810" y="4348480"/>
                  </a:lnTo>
                  <a:lnTo>
                    <a:pt x="765810" y="247650"/>
                  </a:lnTo>
                  <a:cubicBezTo>
                    <a:pt x="765810" y="123190"/>
                    <a:pt x="867410" y="21590"/>
                    <a:pt x="991870" y="21590"/>
                  </a:cubicBezTo>
                  <a:lnTo>
                    <a:pt x="6990080" y="21590"/>
                  </a:lnTo>
                  <a:cubicBezTo>
                    <a:pt x="7114539" y="21590"/>
                    <a:pt x="7216139" y="123190"/>
                    <a:pt x="7216139" y="247650"/>
                  </a:cubicBezTo>
                  <a:lnTo>
                    <a:pt x="7216139" y="4348480"/>
                  </a:lnTo>
                  <a:lnTo>
                    <a:pt x="4519930" y="4348480"/>
                  </a:lnTo>
                  <a:close/>
                </a:path>
              </a:pathLst>
            </a:custGeom>
            <a:solidFill>
              <a:srgbClr val="E9E9E9"/>
            </a:solidFill>
          </p:spPr>
        </p:sp>
        <p:sp>
          <p:nvSpPr>
            <p:cNvPr id="19" name="Freeform 19"/>
            <p:cNvSpPr/>
            <p:nvPr/>
          </p:nvSpPr>
          <p:spPr>
            <a:xfrm>
              <a:off x="3460750" y="4349750"/>
              <a:ext cx="1059180" cy="96520"/>
            </a:xfrm>
            <a:custGeom>
              <a:avLst/>
              <a:gdLst/>
              <a:ahLst/>
              <a:cxnLst/>
              <a:rect l="l" t="t" r="r" b="b"/>
              <a:pathLst>
                <a:path w="1059180" h="96520">
                  <a:moveTo>
                    <a:pt x="96520" y="96520"/>
                  </a:moveTo>
                  <a:lnTo>
                    <a:pt x="963930" y="96520"/>
                  </a:lnTo>
                  <a:cubicBezTo>
                    <a:pt x="1017270" y="96520"/>
                    <a:pt x="1059180" y="53340"/>
                    <a:pt x="1059180" y="1270"/>
                  </a:cubicBezTo>
                  <a:lnTo>
                    <a:pt x="1059180" y="0"/>
                  </a:lnTo>
                  <a:lnTo>
                    <a:pt x="0" y="0"/>
                  </a:lnTo>
                  <a:lnTo>
                    <a:pt x="0" y="1270"/>
                  </a:lnTo>
                  <a:cubicBezTo>
                    <a:pt x="0" y="53340"/>
                    <a:pt x="43180" y="96520"/>
                    <a:pt x="96520" y="96520"/>
                  </a:cubicBezTo>
                  <a:close/>
                </a:path>
              </a:pathLst>
            </a:custGeom>
            <a:solidFill>
              <a:srgbClr val="CCCCCC"/>
            </a:solidFill>
          </p:spPr>
        </p:sp>
        <p:sp>
          <p:nvSpPr>
            <p:cNvPr id="20" name="Freeform 20"/>
            <p:cNvSpPr/>
            <p:nvPr/>
          </p:nvSpPr>
          <p:spPr>
            <a:xfrm>
              <a:off x="163830" y="4542790"/>
              <a:ext cx="7654290" cy="35560"/>
            </a:xfrm>
            <a:custGeom>
              <a:avLst/>
              <a:gdLst/>
              <a:ahLst/>
              <a:cxnLst/>
              <a:rect l="l" t="t" r="r" b="b"/>
              <a:pathLst>
                <a:path w="7654290" h="35560">
                  <a:moveTo>
                    <a:pt x="0" y="0"/>
                  </a:moveTo>
                  <a:cubicBezTo>
                    <a:pt x="0" y="20320"/>
                    <a:pt x="16510" y="35560"/>
                    <a:pt x="35560" y="35560"/>
                  </a:cubicBezTo>
                  <a:lnTo>
                    <a:pt x="7618730" y="35560"/>
                  </a:lnTo>
                  <a:cubicBezTo>
                    <a:pt x="7639050" y="35560"/>
                    <a:pt x="7654290" y="19050"/>
                    <a:pt x="7654290" y="0"/>
                  </a:cubicBezTo>
                  <a:lnTo>
                    <a:pt x="0" y="0"/>
                  </a:lnTo>
                  <a:close/>
                </a:path>
              </a:pathLst>
            </a:custGeom>
            <a:solidFill>
              <a:srgbClr val="CCCCCC"/>
            </a:solidFill>
          </p:spPr>
        </p:sp>
        <p:sp>
          <p:nvSpPr>
            <p:cNvPr id="21" name="Freeform 21"/>
            <p:cNvSpPr/>
            <p:nvPr/>
          </p:nvSpPr>
          <p:spPr>
            <a:xfrm>
              <a:off x="962660" y="276860"/>
              <a:ext cx="6055360" cy="3789680"/>
            </a:xfrm>
            <a:custGeom>
              <a:avLst/>
              <a:gdLst/>
              <a:ahLst/>
              <a:cxnLst/>
              <a:rect l="l" t="t" r="r" b="b"/>
              <a:pathLst>
                <a:path w="6055360" h="3789680">
                  <a:moveTo>
                    <a:pt x="0" y="0"/>
                  </a:moveTo>
                  <a:lnTo>
                    <a:pt x="6055360" y="0"/>
                  </a:lnTo>
                  <a:lnTo>
                    <a:pt x="6055360" y="3789680"/>
                  </a:lnTo>
                  <a:lnTo>
                    <a:pt x="0" y="3789680"/>
                  </a:lnTo>
                  <a:close/>
                </a:path>
              </a:pathLst>
            </a:custGeom>
            <a:blipFill>
              <a:blip r:embed="rId3"/>
              <a:stretch>
                <a:fillRect t="-4632" b="-4632"/>
              </a:stretch>
            </a:blipFill>
          </p:spPr>
        </p:sp>
      </p:grpSp>
      <p:sp>
        <p:nvSpPr>
          <p:cNvPr id="22" name="Freeform 22"/>
          <p:cNvSpPr/>
          <p:nvPr/>
        </p:nvSpPr>
        <p:spPr>
          <a:xfrm>
            <a:off x="266103" y="675908"/>
            <a:ext cx="963508" cy="963508"/>
          </a:xfrm>
          <a:custGeom>
            <a:avLst/>
            <a:gdLst/>
            <a:ahLst/>
            <a:cxnLst/>
            <a:rect l="l" t="t" r="r" b="b"/>
            <a:pathLst>
              <a:path w="963508" h="963508">
                <a:moveTo>
                  <a:pt x="0" y="0"/>
                </a:moveTo>
                <a:lnTo>
                  <a:pt x="963507" y="0"/>
                </a:lnTo>
                <a:lnTo>
                  <a:pt x="963507" y="963508"/>
                </a:lnTo>
                <a:lnTo>
                  <a:pt x="0" y="963508"/>
                </a:lnTo>
                <a:lnTo>
                  <a:pt x="0" y="0"/>
                </a:lnTo>
                <a:close/>
              </a:path>
            </a:pathLst>
          </a:custGeom>
          <a:blipFill>
            <a:blip r:embed="rId4"/>
            <a:stretch>
              <a:fillRect/>
            </a:stretch>
          </a:blipFill>
        </p:spPr>
      </p:sp>
      <p:sp>
        <p:nvSpPr>
          <p:cNvPr id="23" name="Freeform 23"/>
          <p:cNvSpPr/>
          <p:nvPr/>
        </p:nvSpPr>
        <p:spPr>
          <a:xfrm>
            <a:off x="-1909738" y="-2044851"/>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4" name="Freeform 24"/>
          <p:cNvSpPr/>
          <p:nvPr/>
        </p:nvSpPr>
        <p:spPr>
          <a:xfrm>
            <a:off x="-1084937" y="150167"/>
            <a:ext cx="2169875" cy="3912889"/>
          </a:xfrm>
          <a:custGeom>
            <a:avLst/>
            <a:gdLst/>
            <a:ahLst/>
            <a:cxnLst/>
            <a:rect l="l" t="t" r="r" b="b"/>
            <a:pathLst>
              <a:path w="2169875" h="3912889">
                <a:moveTo>
                  <a:pt x="0" y="0"/>
                </a:moveTo>
                <a:lnTo>
                  <a:pt x="2169874" y="0"/>
                </a:lnTo>
                <a:lnTo>
                  <a:pt x="2169874" y="3912889"/>
                </a:lnTo>
                <a:lnTo>
                  <a:pt x="0" y="391288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5" name="TextBox 25"/>
          <p:cNvSpPr txBox="1"/>
          <p:nvPr/>
        </p:nvSpPr>
        <p:spPr>
          <a:xfrm>
            <a:off x="1794006" y="2191106"/>
            <a:ext cx="7069994" cy="1719550"/>
          </a:xfrm>
          <a:prstGeom prst="rect">
            <a:avLst/>
          </a:prstGeom>
        </p:spPr>
        <p:txBody>
          <a:bodyPr lIns="0" tIns="0" rIns="0" bIns="0" rtlCol="0" anchor="t">
            <a:spAutoFit/>
          </a:bodyPr>
          <a:lstStyle/>
          <a:p>
            <a:pPr algn="r">
              <a:lnSpc>
                <a:spcPts val="6546"/>
              </a:lnSpc>
              <a:spcBef>
                <a:spcPct val="0"/>
              </a:spcBef>
            </a:pPr>
            <a:r>
              <a:rPr lang="en-US" sz="4676">
                <a:solidFill>
                  <a:srgbClr val="051D40"/>
                </a:solidFill>
                <a:latin typeface="Times New Roman Bold"/>
              </a:rPr>
              <a:t>A COMPLETE MINING SOLUTION..</a:t>
            </a:r>
          </a:p>
        </p:txBody>
      </p:sp>
      <p:sp>
        <p:nvSpPr>
          <p:cNvPr id="26" name="TextBox 26"/>
          <p:cNvSpPr txBox="1"/>
          <p:nvPr/>
        </p:nvSpPr>
        <p:spPr>
          <a:xfrm>
            <a:off x="1391331" y="348200"/>
            <a:ext cx="4035502" cy="1405596"/>
          </a:xfrm>
          <a:prstGeom prst="rect">
            <a:avLst/>
          </a:prstGeom>
        </p:spPr>
        <p:txBody>
          <a:bodyPr lIns="0" tIns="0" rIns="0" bIns="0" rtlCol="0" anchor="t">
            <a:spAutoFit/>
          </a:bodyPr>
          <a:lstStyle/>
          <a:p>
            <a:pPr algn="l">
              <a:lnSpc>
                <a:spcPts val="10201"/>
              </a:lnSpc>
              <a:spcBef>
                <a:spcPct val="0"/>
              </a:spcBef>
            </a:pPr>
            <a:r>
              <a:rPr lang="en-US" sz="7286" spc="-145">
                <a:solidFill>
                  <a:srgbClr val="5B98BA"/>
                </a:solidFill>
                <a:latin typeface="Times New Roman Bold"/>
              </a:rPr>
              <a:t>MAPL</a:t>
            </a:r>
          </a:p>
        </p:txBody>
      </p:sp>
      <p:sp>
        <p:nvSpPr>
          <p:cNvPr id="27" name="TextBox 27"/>
          <p:cNvSpPr txBox="1"/>
          <p:nvPr/>
        </p:nvSpPr>
        <p:spPr>
          <a:xfrm>
            <a:off x="635920" y="3853506"/>
            <a:ext cx="8508080" cy="481330"/>
          </a:xfrm>
          <a:prstGeom prst="rect">
            <a:avLst/>
          </a:prstGeom>
        </p:spPr>
        <p:txBody>
          <a:bodyPr lIns="0" tIns="0" rIns="0" bIns="0" rtlCol="0" anchor="t">
            <a:spAutoFit/>
          </a:bodyPr>
          <a:lstStyle/>
          <a:p>
            <a:pPr algn="ctr">
              <a:lnSpc>
                <a:spcPts val="3920"/>
              </a:lnSpc>
            </a:pPr>
            <a:r>
              <a:rPr lang="en-US" sz="2800">
                <a:solidFill>
                  <a:srgbClr val="000000"/>
                </a:solidFill>
                <a:latin typeface="Canva Sans Bold"/>
              </a:rPr>
              <a:t>(AN OHSAS CERTIFIED COMPANY 18001: 2007)</a:t>
            </a:r>
          </a:p>
        </p:txBody>
      </p:sp>
      <p:sp>
        <p:nvSpPr>
          <p:cNvPr id="28" name="TextBox 28"/>
          <p:cNvSpPr txBox="1"/>
          <p:nvPr/>
        </p:nvSpPr>
        <p:spPr>
          <a:xfrm>
            <a:off x="266103" y="5973136"/>
            <a:ext cx="8597898" cy="688961"/>
          </a:xfrm>
          <a:prstGeom prst="rect">
            <a:avLst/>
          </a:prstGeom>
        </p:spPr>
        <p:txBody>
          <a:bodyPr lIns="0" tIns="0" rIns="0" bIns="0" rtlCol="0" anchor="t">
            <a:spAutoFit/>
          </a:bodyPr>
          <a:lstStyle/>
          <a:p>
            <a:pPr algn="r">
              <a:lnSpc>
                <a:spcPts val="5600"/>
              </a:lnSpc>
            </a:pPr>
            <a:r>
              <a:rPr lang="en-US" sz="4000">
                <a:solidFill>
                  <a:srgbClr val="000000"/>
                </a:solidFill>
                <a:latin typeface="Canva Sans Bold"/>
              </a:rPr>
              <a:t>MANAGALA ASSOCIATES PVT. LTD</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938" b="-2505"/>
            </a:stretch>
          </a:blipFill>
        </p:spPr>
      </p:sp>
      <p:sp>
        <p:nvSpPr>
          <p:cNvPr id="3" name="Freeform 3"/>
          <p:cNvSpPr/>
          <p:nvPr/>
        </p:nvSpPr>
        <p:spPr>
          <a:xfrm rot="5400000">
            <a:off x="8990215" y="810330"/>
            <a:ext cx="8541900" cy="8666340"/>
          </a:xfrm>
          <a:custGeom>
            <a:avLst/>
            <a:gdLst/>
            <a:ahLst/>
            <a:cxnLst/>
            <a:rect l="l" t="t" r="r" b="b"/>
            <a:pathLst>
              <a:path w="8541900" h="8666340">
                <a:moveTo>
                  <a:pt x="0" y="0"/>
                </a:moveTo>
                <a:lnTo>
                  <a:pt x="8541901" y="0"/>
                </a:lnTo>
                <a:lnTo>
                  <a:pt x="8541901" y="8666340"/>
                </a:lnTo>
                <a:lnTo>
                  <a:pt x="0" y="8666340"/>
                </a:lnTo>
                <a:lnTo>
                  <a:pt x="0" y="0"/>
                </a:lnTo>
                <a:close/>
              </a:path>
            </a:pathLst>
          </a:custGeom>
          <a:blipFill>
            <a:blip r:embed="rId3">
              <a:alphaModFix amt="14000"/>
              <a:extLst>
                <a:ext uri="{96DAC541-7B7A-43D3-8B79-37D633B846F1}">
                  <asvg:svgBlip xmlns:asvg="http://schemas.microsoft.com/office/drawing/2016/SVG/main" r:embed="rId4"/>
                </a:ext>
              </a:extLst>
            </a:blip>
            <a:stretch>
              <a:fillRect/>
            </a:stretch>
          </a:blipFill>
        </p:spPr>
      </p:sp>
      <p:sp>
        <p:nvSpPr>
          <p:cNvPr id="4" name="Freeform 4"/>
          <p:cNvSpPr/>
          <p:nvPr/>
        </p:nvSpPr>
        <p:spPr>
          <a:xfrm>
            <a:off x="0" y="-242130"/>
            <a:ext cx="8602385" cy="10529130"/>
          </a:xfrm>
          <a:custGeom>
            <a:avLst/>
            <a:gdLst/>
            <a:ahLst/>
            <a:cxnLst/>
            <a:rect l="l" t="t" r="r" b="b"/>
            <a:pathLst>
              <a:path w="8602385" h="10529130">
                <a:moveTo>
                  <a:pt x="0" y="0"/>
                </a:moveTo>
                <a:lnTo>
                  <a:pt x="8602385" y="0"/>
                </a:lnTo>
                <a:lnTo>
                  <a:pt x="8602385" y="10529130"/>
                </a:lnTo>
                <a:lnTo>
                  <a:pt x="0" y="10529130"/>
                </a:lnTo>
                <a:lnTo>
                  <a:pt x="0" y="0"/>
                </a:lnTo>
                <a:close/>
              </a:path>
            </a:pathLst>
          </a:custGeom>
          <a:blipFill>
            <a:blip r:embed="rId5"/>
            <a:stretch>
              <a:fillRect t="-2064" r="-1144" b="-5908"/>
            </a:stretch>
          </a:blipFill>
        </p:spPr>
      </p:sp>
      <p:sp>
        <p:nvSpPr>
          <p:cNvPr id="5" name="Freeform 5"/>
          <p:cNvSpPr/>
          <p:nvPr/>
        </p:nvSpPr>
        <p:spPr>
          <a:xfrm>
            <a:off x="10264297" y="0"/>
            <a:ext cx="8023703" cy="10449690"/>
          </a:xfrm>
          <a:custGeom>
            <a:avLst/>
            <a:gdLst/>
            <a:ahLst/>
            <a:cxnLst/>
            <a:rect l="l" t="t" r="r" b="b"/>
            <a:pathLst>
              <a:path w="8023703" h="10449690">
                <a:moveTo>
                  <a:pt x="0" y="0"/>
                </a:moveTo>
                <a:lnTo>
                  <a:pt x="8023703" y="0"/>
                </a:lnTo>
                <a:lnTo>
                  <a:pt x="8023703" y="10449690"/>
                </a:lnTo>
                <a:lnTo>
                  <a:pt x="0" y="10449690"/>
                </a:lnTo>
                <a:lnTo>
                  <a:pt x="0" y="0"/>
                </a:lnTo>
                <a:close/>
              </a:path>
            </a:pathLst>
          </a:custGeom>
          <a:blipFill>
            <a:blip r:embed="rId6"/>
            <a:stretch>
              <a:fillRect t="-937" b="-1795"/>
            </a:stretch>
          </a:blipFill>
        </p:spPr>
      </p:sp>
      <p:sp>
        <p:nvSpPr>
          <p:cNvPr id="6" name="AutoShape 6"/>
          <p:cNvSpPr/>
          <p:nvPr/>
        </p:nvSpPr>
        <p:spPr>
          <a:xfrm flipH="1" flipV="1">
            <a:off x="9488546" y="0"/>
            <a:ext cx="0" cy="10449690"/>
          </a:xfrm>
          <a:prstGeom prst="line">
            <a:avLst/>
          </a:prstGeom>
          <a:ln w="38100" cap="flat">
            <a:solidFill>
              <a:srgbClr val="000000"/>
            </a:solidFill>
            <a:prstDash val="sysDot"/>
            <a:headEnd type="none" w="sm" len="sm"/>
            <a:tailEnd type="none" w="sm" len="sm"/>
          </a:ln>
        </p:spPr>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5400000">
            <a:off x="8990215" y="810330"/>
            <a:ext cx="8541900" cy="8666340"/>
          </a:xfrm>
          <a:custGeom>
            <a:avLst/>
            <a:gdLst/>
            <a:ahLst/>
            <a:cxnLst/>
            <a:rect l="l" t="t" r="r" b="b"/>
            <a:pathLst>
              <a:path w="8541900" h="8666340">
                <a:moveTo>
                  <a:pt x="0" y="0"/>
                </a:moveTo>
                <a:lnTo>
                  <a:pt x="8541901" y="0"/>
                </a:lnTo>
                <a:lnTo>
                  <a:pt x="8541901" y="8666340"/>
                </a:lnTo>
                <a:lnTo>
                  <a:pt x="0" y="8666340"/>
                </a:lnTo>
                <a:lnTo>
                  <a:pt x="0" y="0"/>
                </a:lnTo>
                <a:close/>
              </a:path>
            </a:pathLst>
          </a:custGeom>
          <a:blipFill>
            <a:blip r:embed="rId3">
              <a:alphaModFix amt="14000"/>
              <a:extLst>
                <a:ext uri="{96DAC541-7B7A-43D3-8B79-37D633B846F1}">
                  <asvg:svgBlip xmlns:asvg="http://schemas.microsoft.com/office/drawing/2016/SVG/main" r:embed="rId4"/>
                </a:ext>
              </a:extLst>
            </a:blip>
            <a:stretch>
              <a:fillRect/>
            </a:stretch>
          </a:blipFill>
        </p:spPr>
      </p:sp>
      <p:sp>
        <p:nvSpPr>
          <p:cNvPr id="4" name="Freeform 4"/>
          <p:cNvSpPr/>
          <p:nvPr/>
        </p:nvSpPr>
        <p:spPr>
          <a:xfrm rot="5400000">
            <a:off x="2832861" y="810330"/>
            <a:ext cx="8541900" cy="8666340"/>
          </a:xfrm>
          <a:custGeom>
            <a:avLst/>
            <a:gdLst/>
            <a:ahLst/>
            <a:cxnLst/>
            <a:rect l="l" t="t" r="r" b="b"/>
            <a:pathLst>
              <a:path w="8541900" h="8666340">
                <a:moveTo>
                  <a:pt x="0" y="0"/>
                </a:moveTo>
                <a:lnTo>
                  <a:pt x="8541900" y="0"/>
                </a:lnTo>
                <a:lnTo>
                  <a:pt x="8541900" y="8666340"/>
                </a:lnTo>
                <a:lnTo>
                  <a:pt x="0" y="8666340"/>
                </a:lnTo>
                <a:lnTo>
                  <a:pt x="0" y="0"/>
                </a:lnTo>
                <a:close/>
              </a:path>
            </a:pathLst>
          </a:custGeom>
          <a:blipFill>
            <a:blip r:embed="rId3">
              <a:alphaModFix amt="14000"/>
              <a:extLst>
                <a:ext uri="{96DAC541-7B7A-43D3-8B79-37D633B846F1}">
                  <asvg:svgBlip xmlns:asvg="http://schemas.microsoft.com/office/drawing/2016/SVG/main" r:embed="rId4"/>
                </a:ext>
              </a:extLst>
            </a:blip>
            <a:stretch>
              <a:fillRect/>
            </a:stretch>
          </a:blipFill>
        </p:spPr>
      </p:sp>
      <p:sp>
        <p:nvSpPr>
          <p:cNvPr id="5" name="Freeform 5"/>
          <p:cNvSpPr/>
          <p:nvPr/>
        </p:nvSpPr>
        <p:spPr>
          <a:xfrm>
            <a:off x="0" y="0"/>
            <a:ext cx="8375746" cy="10760636"/>
          </a:xfrm>
          <a:custGeom>
            <a:avLst/>
            <a:gdLst/>
            <a:ahLst/>
            <a:cxnLst/>
            <a:rect l="l" t="t" r="r" b="b"/>
            <a:pathLst>
              <a:path w="8375746" h="10760636">
                <a:moveTo>
                  <a:pt x="0" y="0"/>
                </a:moveTo>
                <a:lnTo>
                  <a:pt x="8375746" y="0"/>
                </a:lnTo>
                <a:lnTo>
                  <a:pt x="8375746" y="10760636"/>
                </a:lnTo>
                <a:lnTo>
                  <a:pt x="0" y="10760636"/>
                </a:lnTo>
                <a:lnTo>
                  <a:pt x="0" y="0"/>
                </a:lnTo>
                <a:close/>
              </a:path>
            </a:pathLst>
          </a:custGeom>
          <a:blipFill>
            <a:blip r:embed="rId5"/>
            <a:stretch>
              <a:fillRect l="-3057" t="-4651" r="-158" b="-2953"/>
            </a:stretch>
          </a:blipFill>
        </p:spPr>
      </p:sp>
      <p:sp>
        <p:nvSpPr>
          <p:cNvPr id="6" name="Freeform 6"/>
          <p:cNvSpPr/>
          <p:nvPr/>
        </p:nvSpPr>
        <p:spPr>
          <a:xfrm>
            <a:off x="10466354" y="0"/>
            <a:ext cx="7821646" cy="10287000"/>
          </a:xfrm>
          <a:custGeom>
            <a:avLst/>
            <a:gdLst/>
            <a:ahLst/>
            <a:cxnLst/>
            <a:rect l="l" t="t" r="r" b="b"/>
            <a:pathLst>
              <a:path w="7821646" h="10287000">
                <a:moveTo>
                  <a:pt x="0" y="0"/>
                </a:moveTo>
                <a:lnTo>
                  <a:pt x="7821646" y="0"/>
                </a:lnTo>
                <a:lnTo>
                  <a:pt x="7821646" y="10287000"/>
                </a:lnTo>
                <a:lnTo>
                  <a:pt x="0" y="10287000"/>
                </a:lnTo>
                <a:lnTo>
                  <a:pt x="0" y="0"/>
                </a:lnTo>
                <a:close/>
              </a:path>
            </a:pathLst>
          </a:custGeom>
          <a:blipFill>
            <a:blip r:embed="rId6"/>
            <a:stretch>
              <a:fillRect t="-1961" b="-1961"/>
            </a:stretch>
          </a:blipFill>
        </p:spPr>
      </p:sp>
      <p:sp>
        <p:nvSpPr>
          <p:cNvPr id="7" name="AutoShape 7"/>
          <p:cNvSpPr/>
          <p:nvPr/>
        </p:nvSpPr>
        <p:spPr>
          <a:xfrm flipV="1">
            <a:off x="9510701" y="0"/>
            <a:ext cx="0" cy="10287000"/>
          </a:xfrm>
          <a:prstGeom prst="line">
            <a:avLst/>
          </a:prstGeom>
          <a:ln w="38100" cap="flat">
            <a:solidFill>
              <a:srgbClr val="000000"/>
            </a:solidFill>
            <a:prstDash val="sysDot"/>
            <a:headEnd type="none" w="sm" len="sm"/>
            <a:tailEnd type="none" w="sm" len="sm"/>
          </a:ln>
        </p:spPr>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5400000">
            <a:off x="8990215" y="810330"/>
            <a:ext cx="8541900" cy="8666340"/>
          </a:xfrm>
          <a:custGeom>
            <a:avLst/>
            <a:gdLst/>
            <a:ahLst/>
            <a:cxnLst/>
            <a:rect l="l" t="t" r="r" b="b"/>
            <a:pathLst>
              <a:path w="8541900" h="8666340">
                <a:moveTo>
                  <a:pt x="0" y="0"/>
                </a:moveTo>
                <a:lnTo>
                  <a:pt x="8541901" y="0"/>
                </a:lnTo>
                <a:lnTo>
                  <a:pt x="8541901" y="8666340"/>
                </a:lnTo>
                <a:lnTo>
                  <a:pt x="0" y="8666340"/>
                </a:lnTo>
                <a:lnTo>
                  <a:pt x="0" y="0"/>
                </a:lnTo>
                <a:close/>
              </a:path>
            </a:pathLst>
          </a:custGeom>
          <a:blipFill>
            <a:blip r:embed="rId3">
              <a:alphaModFix amt="14000"/>
              <a:extLst>
                <a:ext uri="{96DAC541-7B7A-43D3-8B79-37D633B846F1}">
                  <asvg:svgBlip xmlns:asvg="http://schemas.microsoft.com/office/drawing/2016/SVG/main" r:embed="rId4"/>
                </a:ext>
              </a:extLst>
            </a:blip>
            <a:stretch>
              <a:fillRect/>
            </a:stretch>
          </a:blipFill>
        </p:spPr>
      </p:sp>
      <p:sp>
        <p:nvSpPr>
          <p:cNvPr id="4" name="Freeform 4"/>
          <p:cNvSpPr/>
          <p:nvPr/>
        </p:nvSpPr>
        <p:spPr>
          <a:xfrm rot="5400000">
            <a:off x="2832861" y="810330"/>
            <a:ext cx="8541900" cy="8666340"/>
          </a:xfrm>
          <a:custGeom>
            <a:avLst/>
            <a:gdLst/>
            <a:ahLst/>
            <a:cxnLst/>
            <a:rect l="l" t="t" r="r" b="b"/>
            <a:pathLst>
              <a:path w="8541900" h="8666340">
                <a:moveTo>
                  <a:pt x="0" y="0"/>
                </a:moveTo>
                <a:lnTo>
                  <a:pt x="8541900" y="0"/>
                </a:lnTo>
                <a:lnTo>
                  <a:pt x="8541900" y="8666340"/>
                </a:lnTo>
                <a:lnTo>
                  <a:pt x="0" y="8666340"/>
                </a:lnTo>
                <a:lnTo>
                  <a:pt x="0" y="0"/>
                </a:lnTo>
                <a:close/>
              </a:path>
            </a:pathLst>
          </a:custGeom>
          <a:blipFill>
            <a:blip r:embed="rId3">
              <a:alphaModFix amt="14000"/>
              <a:extLst>
                <a:ext uri="{96DAC541-7B7A-43D3-8B79-37D633B846F1}">
                  <asvg:svgBlip xmlns:asvg="http://schemas.microsoft.com/office/drawing/2016/SVG/main" r:embed="rId4"/>
                </a:ext>
              </a:extLst>
            </a:blip>
            <a:stretch>
              <a:fillRect/>
            </a:stretch>
          </a:blipFill>
        </p:spPr>
      </p:sp>
      <p:sp>
        <p:nvSpPr>
          <p:cNvPr id="5" name="Freeform 5"/>
          <p:cNvSpPr/>
          <p:nvPr/>
        </p:nvSpPr>
        <p:spPr>
          <a:xfrm>
            <a:off x="0" y="0"/>
            <a:ext cx="8575592" cy="10287000"/>
          </a:xfrm>
          <a:custGeom>
            <a:avLst/>
            <a:gdLst/>
            <a:ahLst/>
            <a:cxnLst/>
            <a:rect l="l" t="t" r="r" b="b"/>
            <a:pathLst>
              <a:path w="8575592" h="10287000">
                <a:moveTo>
                  <a:pt x="0" y="0"/>
                </a:moveTo>
                <a:lnTo>
                  <a:pt x="8575592" y="0"/>
                </a:lnTo>
                <a:lnTo>
                  <a:pt x="8575592" y="10287000"/>
                </a:lnTo>
                <a:lnTo>
                  <a:pt x="0" y="10287000"/>
                </a:lnTo>
                <a:lnTo>
                  <a:pt x="0" y="0"/>
                </a:lnTo>
                <a:close/>
              </a:path>
            </a:pathLst>
          </a:custGeom>
          <a:blipFill>
            <a:blip r:embed="rId5"/>
            <a:stretch>
              <a:fillRect t="-4367" r="-286" b="-3863"/>
            </a:stretch>
          </a:blipFill>
        </p:spPr>
      </p:sp>
      <p:sp>
        <p:nvSpPr>
          <p:cNvPr id="6" name="Freeform 6"/>
          <p:cNvSpPr/>
          <p:nvPr/>
        </p:nvSpPr>
        <p:spPr>
          <a:xfrm>
            <a:off x="10334846" y="0"/>
            <a:ext cx="7953154" cy="10287000"/>
          </a:xfrm>
          <a:custGeom>
            <a:avLst/>
            <a:gdLst/>
            <a:ahLst/>
            <a:cxnLst/>
            <a:rect l="l" t="t" r="r" b="b"/>
            <a:pathLst>
              <a:path w="7953154" h="10287000">
                <a:moveTo>
                  <a:pt x="0" y="0"/>
                </a:moveTo>
                <a:lnTo>
                  <a:pt x="7953154" y="0"/>
                </a:lnTo>
                <a:lnTo>
                  <a:pt x="7953154" y="10287000"/>
                </a:lnTo>
                <a:lnTo>
                  <a:pt x="0" y="10287000"/>
                </a:lnTo>
                <a:lnTo>
                  <a:pt x="0" y="0"/>
                </a:lnTo>
                <a:close/>
              </a:path>
            </a:pathLst>
          </a:custGeom>
          <a:blipFill>
            <a:blip r:embed="rId6"/>
            <a:stretch>
              <a:fillRect l="-2868" t="-4683" r="-2868"/>
            </a:stretch>
          </a:blipFill>
        </p:spPr>
      </p:sp>
      <p:sp>
        <p:nvSpPr>
          <p:cNvPr id="7" name="AutoShape 7"/>
          <p:cNvSpPr/>
          <p:nvPr/>
        </p:nvSpPr>
        <p:spPr>
          <a:xfrm flipV="1">
            <a:off x="9441780" y="0"/>
            <a:ext cx="0" cy="10287000"/>
          </a:xfrm>
          <a:prstGeom prst="line">
            <a:avLst/>
          </a:prstGeom>
          <a:ln w="38100" cap="flat">
            <a:solidFill>
              <a:srgbClr val="000000"/>
            </a:solidFill>
            <a:prstDash val="sysDot"/>
            <a:headEnd type="none" w="sm" len="sm"/>
            <a:tailEnd type="none" w="sm" len="sm"/>
          </a:ln>
        </p:spPr>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888" b="-8888"/>
            </a:stretch>
          </a:blipFill>
        </p:spPr>
      </p:sp>
      <p:sp>
        <p:nvSpPr>
          <p:cNvPr id="3" name="AutoShape 3"/>
          <p:cNvSpPr/>
          <p:nvPr/>
        </p:nvSpPr>
        <p:spPr>
          <a:xfrm>
            <a:off x="8488950" y="5027511"/>
            <a:ext cx="1310100" cy="0"/>
          </a:xfrm>
          <a:prstGeom prst="line">
            <a:avLst/>
          </a:prstGeom>
          <a:ln w="95250" cap="flat">
            <a:solidFill>
              <a:srgbClr val="FFFFFF"/>
            </a:solidFill>
            <a:prstDash val="solid"/>
            <a:headEnd type="none" w="sm" len="sm"/>
            <a:tailEnd type="none" w="sm" len="sm"/>
          </a:ln>
        </p:spPr>
      </p:sp>
      <p:grpSp>
        <p:nvGrpSpPr>
          <p:cNvPr id="4" name="Group 4"/>
          <p:cNvGrpSpPr/>
          <p:nvPr/>
        </p:nvGrpSpPr>
        <p:grpSpPr>
          <a:xfrm>
            <a:off x="15664971" y="-782737"/>
            <a:ext cx="3744615" cy="3744615"/>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571500" cap="sq">
              <a:solidFill>
                <a:srgbClr val="FFFFFF">
                  <a:alpha val="19608"/>
                </a:srgbClr>
              </a:solidFill>
              <a:prstDash val="solid"/>
              <a:miter/>
            </a:ln>
          </p:spPr>
        </p:sp>
        <p:sp>
          <p:nvSpPr>
            <p:cNvPr id="6" name="TextBox 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755020" y="7356528"/>
            <a:ext cx="2350854" cy="2350854"/>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571500" cap="sq">
              <a:solidFill>
                <a:srgbClr val="FFFFFF">
                  <a:alpha val="19608"/>
                </a:srgbClr>
              </a:solidFill>
              <a:prstDash val="solid"/>
              <a:miter/>
            </a:ln>
          </p:spPr>
        </p:sp>
        <p:sp>
          <p:nvSpPr>
            <p:cNvPr id="9" name="TextBox 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216124" y="0"/>
            <a:ext cx="19026446" cy="10287000"/>
          </a:xfrm>
          <a:custGeom>
            <a:avLst/>
            <a:gdLst/>
            <a:ahLst/>
            <a:cxnLst/>
            <a:rect l="l" t="t" r="r" b="b"/>
            <a:pathLst>
              <a:path w="19026446" h="10287000">
                <a:moveTo>
                  <a:pt x="0" y="0"/>
                </a:moveTo>
                <a:lnTo>
                  <a:pt x="19026446" y="0"/>
                </a:lnTo>
                <a:lnTo>
                  <a:pt x="19026446" y="10287000"/>
                </a:lnTo>
                <a:lnTo>
                  <a:pt x="0" y="10287000"/>
                </a:lnTo>
                <a:lnTo>
                  <a:pt x="0" y="0"/>
                </a:lnTo>
                <a:close/>
              </a:path>
            </a:pathLst>
          </a:custGeom>
          <a:blipFill>
            <a:blip r:embed="rId3"/>
            <a:stretch>
              <a:fillRect l="-4066" r="-4066"/>
            </a:stretch>
          </a:blipFill>
        </p:spPr>
      </p:sp>
      <p:sp>
        <p:nvSpPr>
          <p:cNvPr id="11" name="TextBox 11"/>
          <p:cNvSpPr txBox="1"/>
          <p:nvPr/>
        </p:nvSpPr>
        <p:spPr>
          <a:xfrm>
            <a:off x="2841904" y="81739"/>
            <a:ext cx="12756192" cy="4191000"/>
          </a:xfrm>
          <a:prstGeom prst="rect">
            <a:avLst/>
          </a:prstGeom>
        </p:spPr>
        <p:txBody>
          <a:bodyPr lIns="0" tIns="0" rIns="0" bIns="0" rtlCol="0" anchor="t">
            <a:spAutoFit/>
          </a:bodyPr>
          <a:lstStyle/>
          <a:p>
            <a:pPr algn="ctr">
              <a:lnSpc>
                <a:spcPts val="16800"/>
              </a:lnSpc>
            </a:pPr>
            <a:r>
              <a:rPr lang="en-US" sz="12000">
                <a:solidFill>
                  <a:srgbClr val="FFFFFF"/>
                </a:solidFill>
                <a:latin typeface="Garet Bold"/>
              </a:rPr>
              <a:t>EMPLYOEES BASE</a:t>
            </a:r>
          </a:p>
        </p:txBody>
      </p:sp>
      <p:sp>
        <p:nvSpPr>
          <p:cNvPr id="12" name="TextBox 12"/>
          <p:cNvSpPr txBox="1"/>
          <p:nvPr/>
        </p:nvSpPr>
        <p:spPr>
          <a:xfrm>
            <a:off x="2689904" y="4649685"/>
            <a:ext cx="12908192" cy="565150"/>
          </a:xfrm>
          <a:prstGeom prst="rect">
            <a:avLst/>
          </a:prstGeom>
        </p:spPr>
        <p:txBody>
          <a:bodyPr lIns="0" tIns="0" rIns="0" bIns="0" rtlCol="0" anchor="t">
            <a:spAutoFit/>
          </a:bodyPr>
          <a:lstStyle/>
          <a:p>
            <a:pPr marL="0" lvl="0" indent="0" algn="ctr">
              <a:lnSpc>
                <a:spcPts val="4999"/>
              </a:lnSpc>
            </a:pPr>
            <a:r>
              <a:rPr lang="en-US" sz="2499">
                <a:solidFill>
                  <a:srgbClr val="FFFFFF"/>
                </a:solidFill>
                <a:latin typeface="Open Sans"/>
              </a:rPr>
              <a:t>Our workforce consists of more than 1,000 people.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51D40"/>
        </a:solidFill>
        <a:effectLst/>
      </p:bgPr>
    </p:bg>
    <p:spTree>
      <p:nvGrpSpPr>
        <p:cNvPr id="1" name=""/>
        <p:cNvGrpSpPr/>
        <p:nvPr/>
      </p:nvGrpSpPr>
      <p:grpSpPr>
        <a:xfrm>
          <a:off x="0" y="0"/>
          <a:ext cx="0" cy="0"/>
          <a:chOff x="0" y="0"/>
          <a:chExt cx="0" cy="0"/>
        </a:xfrm>
      </p:grpSpPr>
      <p:grpSp>
        <p:nvGrpSpPr>
          <p:cNvPr id="2" name="Group 2"/>
          <p:cNvGrpSpPr/>
          <p:nvPr/>
        </p:nvGrpSpPr>
        <p:grpSpPr>
          <a:xfrm>
            <a:off x="10899382" y="-54747"/>
            <a:ext cx="8958965" cy="9313047"/>
            <a:chOff x="0" y="0"/>
            <a:chExt cx="6108573" cy="6350000"/>
          </a:xfrm>
        </p:grpSpPr>
        <p:sp>
          <p:nvSpPr>
            <p:cNvPr id="3" name="Freeform 3"/>
            <p:cNvSpPr/>
            <p:nvPr/>
          </p:nvSpPr>
          <p:spPr>
            <a:xfrm>
              <a:off x="0" y="0"/>
              <a:ext cx="6108573" cy="6350000"/>
            </a:xfrm>
            <a:custGeom>
              <a:avLst/>
              <a:gdLst/>
              <a:ahLst/>
              <a:cxnLst/>
              <a:rect l="l" t="t" r="r" b="b"/>
              <a:pathLst>
                <a:path w="6108573" h="6350000">
                  <a:moveTo>
                    <a:pt x="6108573" y="0"/>
                  </a:moveTo>
                  <a:lnTo>
                    <a:pt x="6108573" y="3295396"/>
                  </a:lnTo>
                  <a:cubicBezTo>
                    <a:pt x="6108573" y="4982464"/>
                    <a:pt x="4741164" y="6350000"/>
                    <a:pt x="3054350" y="6350000"/>
                  </a:cubicBezTo>
                  <a:cubicBezTo>
                    <a:pt x="1367536" y="6350000"/>
                    <a:pt x="0" y="4982464"/>
                    <a:pt x="0" y="3295523"/>
                  </a:cubicBezTo>
                  <a:lnTo>
                    <a:pt x="0" y="0"/>
                  </a:lnTo>
                  <a:lnTo>
                    <a:pt x="6108573" y="0"/>
                  </a:lnTo>
                  <a:close/>
                </a:path>
              </a:pathLst>
            </a:custGeom>
            <a:blipFill>
              <a:blip r:embed="rId2"/>
              <a:stretch>
                <a:fillRect l="-1976" r="-1976"/>
              </a:stretch>
            </a:blipFill>
          </p:spPr>
        </p:sp>
      </p:grpSp>
      <p:sp>
        <p:nvSpPr>
          <p:cNvPr id="4" name="Freeform 4"/>
          <p:cNvSpPr/>
          <p:nvPr/>
        </p:nvSpPr>
        <p:spPr>
          <a:xfrm>
            <a:off x="17259300" y="8841005"/>
            <a:ext cx="1802889" cy="1802889"/>
          </a:xfrm>
          <a:custGeom>
            <a:avLst/>
            <a:gdLst/>
            <a:ahLst/>
            <a:cxnLst/>
            <a:rect l="l" t="t" r="r" b="b"/>
            <a:pathLst>
              <a:path w="1802889" h="1802889">
                <a:moveTo>
                  <a:pt x="0" y="0"/>
                </a:moveTo>
                <a:lnTo>
                  <a:pt x="1802889" y="0"/>
                </a:lnTo>
                <a:lnTo>
                  <a:pt x="1802889" y="1802889"/>
                </a:lnTo>
                <a:lnTo>
                  <a:pt x="0" y="180288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8606062" y="-970319"/>
            <a:ext cx="2293320" cy="2293320"/>
          </a:xfrm>
          <a:custGeom>
            <a:avLst/>
            <a:gdLst/>
            <a:ahLst/>
            <a:cxnLst/>
            <a:rect l="l" t="t" r="r" b="b"/>
            <a:pathLst>
              <a:path w="2293320" h="2293320">
                <a:moveTo>
                  <a:pt x="0" y="0"/>
                </a:moveTo>
                <a:lnTo>
                  <a:pt x="2293320" y="0"/>
                </a:lnTo>
                <a:lnTo>
                  <a:pt x="2293320" y="2293320"/>
                </a:lnTo>
                <a:lnTo>
                  <a:pt x="0" y="22933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6" name="Picture 6"/>
          <p:cNvPicPr>
            <a:picLocks noChangeAspect="1"/>
          </p:cNvPicPr>
          <p:nvPr/>
        </p:nvPicPr>
        <p:blipFill>
          <a:blip r:embed="rId5"/>
          <a:stretch>
            <a:fillRect/>
          </a:stretch>
        </p:blipFill>
        <p:spPr>
          <a:xfrm>
            <a:off x="7629038" y="2089663"/>
            <a:ext cx="3567648" cy="1100388"/>
          </a:xfrm>
          <a:prstGeom prst="rect">
            <a:avLst/>
          </a:prstGeom>
        </p:spPr>
      </p:pic>
      <p:pic>
        <p:nvPicPr>
          <p:cNvPr id="7" name="Picture 7"/>
          <p:cNvPicPr>
            <a:picLocks noChangeAspect="1"/>
          </p:cNvPicPr>
          <p:nvPr/>
        </p:nvPicPr>
        <p:blipFill>
          <a:blip r:embed="rId6"/>
          <a:stretch>
            <a:fillRect/>
          </a:stretch>
        </p:blipFill>
        <p:spPr>
          <a:xfrm>
            <a:off x="10460504" y="9101493"/>
            <a:ext cx="5266534" cy="1624385"/>
          </a:xfrm>
          <a:prstGeom prst="rect">
            <a:avLst/>
          </a:prstGeom>
        </p:spPr>
      </p:pic>
      <p:grpSp>
        <p:nvGrpSpPr>
          <p:cNvPr id="8" name="Group 8"/>
          <p:cNvGrpSpPr/>
          <p:nvPr/>
        </p:nvGrpSpPr>
        <p:grpSpPr>
          <a:xfrm>
            <a:off x="-1543050" y="-54747"/>
            <a:ext cx="2760734" cy="10341747"/>
            <a:chOff x="0" y="0"/>
            <a:chExt cx="727107" cy="2723752"/>
          </a:xfrm>
        </p:grpSpPr>
        <p:sp>
          <p:nvSpPr>
            <p:cNvPr id="9" name="Freeform 9"/>
            <p:cNvSpPr/>
            <p:nvPr/>
          </p:nvSpPr>
          <p:spPr>
            <a:xfrm>
              <a:off x="0" y="0"/>
              <a:ext cx="727107" cy="2723752"/>
            </a:xfrm>
            <a:custGeom>
              <a:avLst/>
              <a:gdLst/>
              <a:ahLst/>
              <a:cxnLst/>
              <a:rect l="l" t="t" r="r" b="b"/>
              <a:pathLst>
                <a:path w="727107" h="2723752">
                  <a:moveTo>
                    <a:pt x="0" y="0"/>
                  </a:moveTo>
                  <a:lnTo>
                    <a:pt x="727107" y="0"/>
                  </a:lnTo>
                  <a:lnTo>
                    <a:pt x="727107" y="2723752"/>
                  </a:lnTo>
                  <a:lnTo>
                    <a:pt x="0" y="2723752"/>
                  </a:lnTo>
                  <a:close/>
                </a:path>
              </a:pathLst>
            </a:custGeom>
            <a:solidFill>
              <a:srgbClr val="145DA0"/>
            </a:solidFill>
          </p:spPr>
        </p:sp>
        <p:sp>
          <p:nvSpPr>
            <p:cNvPr id="10" name="TextBox 10"/>
            <p:cNvSpPr txBox="1"/>
            <p:nvPr/>
          </p:nvSpPr>
          <p:spPr>
            <a:xfrm>
              <a:off x="0" y="-38100"/>
              <a:ext cx="727107" cy="2761852"/>
            </a:xfrm>
            <a:prstGeom prst="rect">
              <a:avLst/>
            </a:prstGeom>
          </p:spPr>
          <p:txBody>
            <a:bodyPr lIns="50800" tIns="50800" rIns="50800" bIns="50800" rtlCol="0" anchor="ctr"/>
            <a:lstStyle/>
            <a:p>
              <a:pPr algn="ctr">
                <a:lnSpc>
                  <a:spcPts val="2605"/>
                </a:lnSpc>
              </a:pPr>
              <a:endParaRPr/>
            </a:p>
          </p:txBody>
        </p:sp>
      </p:grpSp>
      <p:grpSp>
        <p:nvGrpSpPr>
          <p:cNvPr id="11" name="Group 11"/>
          <p:cNvGrpSpPr/>
          <p:nvPr/>
        </p:nvGrpSpPr>
        <p:grpSpPr>
          <a:xfrm>
            <a:off x="1217684" y="3178498"/>
            <a:ext cx="8958965" cy="9313047"/>
            <a:chOff x="0" y="0"/>
            <a:chExt cx="6108573" cy="6350000"/>
          </a:xfrm>
        </p:grpSpPr>
        <p:sp>
          <p:nvSpPr>
            <p:cNvPr id="12" name="Freeform 12"/>
            <p:cNvSpPr/>
            <p:nvPr/>
          </p:nvSpPr>
          <p:spPr>
            <a:xfrm>
              <a:off x="0" y="0"/>
              <a:ext cx="6108573" cy="6350000"/>
            </a:xfrm>
            <a:custGeom>
              <a:avLst/>
              <a:gdLst/>
              <a:ahLst/>
              <a:cxnLst/>
              <a:rect l="l" t="t" r="r" b="b"/>
              <a:pathLst>
                <a:path w="6108573" h="6350000">
                  <a:moveTo>
                    <a:pt x="6108573" y="0"/>
                  </a:moveTo>
                  <a:lnTo>
                    <a:pt x="6108573" y="3295396"/>
                  </a:lnTo>
                  <a:cubicBezTo>
                    <a:pt x="6108573" y="4982464"/>
                    <a:pt x="4741164" y="6350000"/>
                    <a:pt x="3054350" y="6350000"/>
                  </a:cubicBezTo>
                  <a:cubicBezTo>
                    <a:pt x="1367536" y="6350000"/>
                    <a:pt x="0" y="4982464"/>
                    <a:pt x="0" y="3295523"/>
                  </a:cubicBezTo>
                  <a:lnTo>
                    <a:pt x="0" y="0"/>
                  </a:lnTo>
                  <a:lnTo>
                    <a:pt x="6108573" y="0"/>
                  </a:lnTo>
                  <a:close/>
                </a:path>
              </a:pathLst>
            </a:custGeom>
            <a:blipFill>
              <a:blip r:embed="rId7"/>
              <a:stretch>
                <a:fillRect l="-28106" r="-28106"/>
              </a:stretch>
            </a:blipFill>
          </p:spPr>
        </p:sp>
      </p:grpSp>
      <p:sp>
        <p:nvSpPr>
          <p:cNvPr id="13" name="TextBox 13"/>
          <p:cNvSpPr txBox="1"/>
          <p:nvPr/>
        </p:nvSpPr>
        <p:spPr>
          <a:xfrm>
            <a:off x="2866507" y="-48599"/>
            <a:ext cx="6235170" cy="1371600"/>
          </a:xfrm>
          <a:prstGeom prst="rect">
            <a:avLst/>
          </a:prstGeom>
        </p:spPr>
        <p:txBody>
          <a:bodyPr lIns="0" tIns="0" rIns="0" bIns="0" rtlCol="0" anchor="t">
            <a:spAutoFit/>
          </a:bodyPr>
          <a:lstStyle/>
          <a:p>
            <a:pPr marL="0" lvl="0" indent="0" algn="ctr">
              <a:lnSpc>
                <a:spcPts val="9564"/>
              </a:lnSpc>
              <a:spcBef>
                <a:spcPct val="0"/>
              </a:spcBef>
            </a:pPr>
            <a:r>
              <a:rPr lang="en-US" sz="7970">
                <a:solidFill>
                  <a:srgbClr val="FFFFFF"/>
                </a:solidFill>
                <a:latin typeface="Times New Roman Bold"/>
              </a:rPr>
              <a:t>CSR</a:t>
            </a:r>
          </a:p>
        </p:txBody>
      </p:sp>
      <p:sp>
        <p:nvSpPr>
          <p:cNvPr id="14" name="TextBox 14"/>
          <p:cNvSpPr txBox="1"/>
          <p:nvPr/>
        </p:nvSpPr>
        <p:spPr>
          <a:xfrm>
            <a:off x="1217684" y="1493109"/>
            <a:ext cx="9681698" cy="1146749"/>
          </a:xfrm>
          <a:prstGeom prst="rect">
            <a:avLst/>
          </a:prstGeom>
        </p:spPr>
        <p:txBody>
          <a:bodyPr lIns="0" tIns="0" rIns="0" bIns="0" rtlCol="0" anchor="t">
            <a:spAutoFit/>
          </a:bodyPr>
          <a:lstStyle/>
          <a:p>
            <a:pPr marL="0" lvl="0" indent="0" algn="ctr">
              <a:lnSpc>
                <a:spcPts val="4373"/>
              </a:lnSpc>
              <a:spcBef>
                <a:spcPct val="0"/>
              </a:spcBef>
            </a:pPr>
            <a:r>
              <a:rPr lang="en-US" sz="3169">
                <a:solidFill>
                  <a:srgbClr val="FFFFFF"/>
                </a:solidFill>
                <a:latin typeface="Times New Roman"/>
              </a:rPr>
              <a:t>We are equally consious for our enviroment as well as perifery</a:t>
            </a:r>
            <a:r>
              <a:rPr lang="en-US" sz="3169" u="none" strike="noStrike">
                <a:solidFill>
                  <a:srgbClr val="FFFFFF"/>
                </a:solidFill>
                <a:latin typeface="Times New Roman"/>
              </a:rPr>
              <a: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5400000">
            <a:off x="8990215" y="810330"/>
            <a:ext cx="8541900" cy="8666340"/>
          </a:xfrm>
          <a:custGeom>
            <a:avLst/>
            <a:gdLst/>
            <a:ahLst/>
            <a:cxnLst/>
            <a:rect l="l" t="t" r="r" b="b"/>
            <a:pathLst>
              <a:path w="8541900" h="8666340">
                <a:moveTo>
                  <a:pt x="0" y="0"/>
                </a:moveTo>
                <a:lnTo>
                  <a:pt x="8541901" y="0"/>
                </a:lnTo>
                <a:lnTo>
                  <a:pt x="8541901" y="8666340"/>
                </a:lnTo>
                <a:lnTo>
                  <a:pt x="0" y="8666340"/>
                </a:lnTo>
                <a:lnTo>
                  <a:pt x="0" y="0"/>
                </a:lnTo>
                <a:close/>
              </a:path>
            </a:pathLst>
          </a:custGeom>
          <a:blipFill>
            <a:blip r:embed="rId3">
              <a:alphaModFix amt="14000"/>
              <a:extLst>
                <a:ext uri="{96DAC541-7B7A-43D3-8B79-37D633B846F1}">
                  <asvg:svgBlip xmlns:asvg="http://schemas.microsoft.com/office/drawing/2016/SVG/main" r:embed="rId4"/>
                </a:ext>
              </a:extLst>
            </a:blip>
            <a:stretch>
              <a:fillRect/>
            </a:stretch>
          </a:blipFill>
        </p:spPr>
      </p:sp>
      <p:sp>
        <p:nvSpPr>
          <p:cNvPr id="4" name="Freeform 4"/>
          <p:cNvSpPr/>
          <p:nvPr/>
        </p:nvSpPr>
        <p:spPr>
          <a:xfrm rot="5400000">
            <a:off x="2832861" y="810330"/>
            <a:ext cx="8541900" cy="8666340"/>
          </a:xfrm>
          <a:custGeom>
            <a:avLst/>
            <a:gdLst/>
            <a:ahLst/>
            <a:cxnLst/>
            <a:rect l="l" t="t" r="r" b="b"/>
            <a:pathLst>
              <a:path w="8541900" h="8666340">
                <a:moveTo>
                  <a:pt x="0" y="0"/>
                </a:moveTo>
                <a:lnTo>
                  <a:pt x="8541900" y="0"/>
                </a:lnTo>
                <a:lnTo>
                  <a:pt x="8541900" y="8666340"/>
                </a:lnTo>
                <a:lnTo>
                  <a:pt x="0" y="8666340"/>
                </a:lnTo>
                <a:lnTo>
                  <a:pt x="0" y="0"/>
                </a:lnTo>
                <a:close/>
              </a:path>
            </a:pathLst>
          </a:custGeom>
          <a:blipFill>
            <a:blip r:embed="rId3">
              <a:alphaModFix amt="14000"/>
              <a:extLst>
                <a:ext uri="{96DAC541-7B7A-43D3-8B79-37D633B846F1}">
                  <asvg:svgBlip xmlns:asvg="http://schemas.microsoft.com/office/drawing/2016/SVG/main" r:embed="rId4"/>
                </a:ext>
              </a:extLst>
            </a:blip>
            <a:stretch>
              <a:fillRect/>
            </a:stretch>
          </a:blipFill>
        </p:spPr>
      </p:sp>
      <p:sp>
        <p:nvSpPr>
          <p:cNvPr id="5" name="Freeform 5"/>
          <p:cNvSpPr/>
          <p:nvPr/>
        </p:nvSpPr>
        <p:spPr>
          <a:xfrm>
            <a:off x="2209955" y="-1069165"/>
            <a:ext cx="13436082" cy="8229600"/>
          </a:xfrm>
          <a:custGeom>
            <a:avLst/>
            <a:gdLst/>
            <a:ahLst/>
            <a:cxnLst/>
            <a:rect l="l" t="t" r="r" b="b"/>
            <a:pathLst>
              <a:path w="13436082" h="8229600">
                <a:moveTo>
                  <a:pt x="0" y="0"/>
                </a:moveTo>
                <a:lnTo>
                  <a:pt x="13436081" y="0"/>
                </a:lnTo>
                <a:lnTo>
                  <a:pt x="13436081" y="8229600"/>
                </a:lnTo>
                <a:lnTo>
                  <a:pt x="0" y="8229600"/>
                </a:lnTo>
                <a:lnTo>
                  <a:pt x="0" y="0"/>
                </a:lnTo>
                <a:close/>
              </a:path>
            </a:pathLst>
          </a:custGeom>
          <a:blipFill>
            <a:blip r:embed="rId5"/>
            <a:stretch>
              <a:fillRect/>
            </a:stretch>
          </a:blipFill>
        </p:spPr>
      </p:sp>
      <p:sp>
        <p:nvSpPr>
          <p:cNvPr id="6" name="Freeform 6"/>
          <p:cNvSpPr/>
          <p:nvPr/>
        </p:nvSpPr>
        <p:spPr>
          <a:xfrm>
            <a:off x="2209955" y="6958143"/>
            <a:ext cx="13436082" cy="3034703"/>
          </a:xfrm>
          <a:custGeom>
            <a:avLst/>
            <a:gdLst/>
            <a:ahLst/>
            <a:cxnLst/>
            <a:rect l="l" t="t" r="r" b="b"/>
            <a:pathLst>
              <a:path w="13436082" h="3034703">
                <a:moveTo>
                  <a:pt x="0" y="0"/>
                </a:moveTo>
                <a:lnTo>
                  <a:pt x="13436081" y="0"/>
                </a:lnTo>
                <a:lnTo>
                  <a:pt x="13436081" y="3034703"/>
                </a:lnTo>
                <a:lnTo>
                  <a:pt x="0" y="3034703"/>
                </a:lnTo>
                <a:lnTo>
                  <a:pt x="0" y="0"/>
                </a:lnTo>
                <a:close/>
              </a:path>
            </a:pathLst>
          </a:custGeom>
          <a:blipFill>
            <a:blip r:embed="rId6"/>
            <a:stretch>
              <a:fillRect t="-97490" b="-97490"/>
            </a:stretch>
          </a:blipFill>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grpSp>
        <p:nvGrpSpPr>
          <p:cNvPr id="2" name="Group 2"/>
          <p:cNvGrpSpPr/>
          <p:nvPr/>
        </p:nvGrpSpPr>
        <p:grpSpPr>
          <a:xfrm>
            <a:off x="-2123887" y="-2346523"/>
            <a:ext cx="4693046" cy="4693046"/>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sp>
        <p:sp>
          <p:nvSpPr>
            <p:cNvPr id="4" name="TextBox 4"/>
            <p:cNvSpPr txBox="1"/>
            <p:nvPr/>
          </p:nvSpPr>
          <p:spPr>
            <a:xfrm>
              <a:off x="76200" y="0"/>
              <a:ext cx="6604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0239603" y="1122782"/>
            <a:ext cx="7019697" cy="10556306"/>
            <a:chOff x="0" y="0"/>
            <a:chExt cx="660400" cy="993118"/>
          </a:xfrm>
        </p:grpSpPr>
        <p:sp>
          <p:nvSpPr>
            <p:cNvPr id="6" name="Freeform 6"/>
            <p:cNvSpPr/>
            <p:nvPr/>
          </p:nvSpPr>
          <p:spPr>
            <a:xfrm>
              <a:off x="0" y="0"/>
              <a:ext cx="660400" cy="993118"/>
            </a:xfrm>
            <a:custGeom>
              <a:avLst/>
              <a:gdLst/>
              <a:ahLst/>
              <a:cxnLst/>
              <a:rect l="l" t="t" r="r" b="b"/>
              <a:pathLst>
                <a:path w="660400" h="993118">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32507"/>
                  </a:cubicBezTo>
                  <a:lnTo>
                    <a:pt x="660400" y="993118"/>
                  </a:lnTo>
                  <a:lnTo>
                    <a:pt x="0" y="993118"/>
                  </a:lnTo>
                  <a:lnTo>
                    <a:pt x="0" y="332998"/>
                  </a:lnTo>
                  <a:cubicBezTo>
                    <a:pt x="1782" y="185660"/>
                    <a:pt x="93019" y="64045"/>
                    <a:pt x="220252" y="19070"/>
                  </a:cubicBezTo>
                  <a:close/>
                </a:path>
              </a:pathLst>
            </a:custGeom>
            <a:solidFill>
              <a:srgbClr val="145DA0"/>
            </a:solidFill>
          </p:spPr>
        </p:sp>
        <p:sp>
          <p:nvSpPr>
            <p:cNvPr id="7" name="TextBox 7"/>
            <p:cNvSpPr txBox="1"/>
            <p:nvPr/>
          </p:nvSpPr>
          <p:spPr>
            <a:xfrm>
              <a:off x="0" y="50800"/>
              <a:ext cx="660400" cy="942318"/>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a:grpSpLocks noChangeAspect="1"/>
          </p:cNvGrpSpPr>
          <p:nvPr/>
        </p:nvGrpSpPr>
        <p:grpSpPr>
          <a:xfrm>
            <a:off x="10614313" y="1459818"/>
            <a:ext cx="6270276" cy="6270276"/>
            <a:chOff x="0" y="0"/>
            <a:chExt cx="8916670" cy="8916670"/>
          </a:xfrm>
        </p:grpSpPr>
        <p:sp>
          <p:nvSpPr>
            <p:cNvPr id="9" name="Freeform 9"/>
            <p:cNvSpPr/>
            <p:nvPr/>
          </p:nvSpPr>
          <p:spPr>
            <a:xfrm>
              <a:off x="6350" y="6350"/>
              <a:ext cx="8903970" cy="8903970"/>
            </a:xfrm>
            <a:custGeom>
              <a:avLst/>
              <a:gdLst/>
              <a:ahLst/>
              <a:cxnLst/>
              <a:rect l="l" t="t" r="r" b="b"/>
              <a:pathLst>
                <a:path w="8903970" h="8903970">
                  <a:moveTo>
                    <a:pt x="4451350" y="8903970"/>
                  </a:moveTo>
                  <a:cubicBezTo>
                    <a:pt x="1997710" y="8903970"/>
                    <a:pt x="0" y="6906260"/>
                    <a:pt x="0" y="4451350"/>
                  </a:cubicBezTo>
                  <a:cubicBezTo>
                    <a:pt x="0" y="1996440"/>
                    <a:pt x="1997710" y="0"/>
                    <a:pt x="4451350" y="0"/>
                  </a:cubicBezTo>
                  <a:cubicBezTo>
                    <a:pt x="6904990" y="0"/>
                    <a:pt x="8903970" y="1997710"/>
                    <a:pt x="8903970" y="4451350"/>
                  </a:cubicBezTo>
                  <a:cubicBezTo>
                    <a:pt x="8903970" y="6904990"/>
                    <a:pt x="6906260" y="8903970"/>
                    <a:pt x="4451350" y="8903970"/>
                  </a:cubicBezTo>
                  <a:close/>
                  <a:moveTo>
                    <a:pt x="4451350" y="19050"/>
                  </a:moveTo>
                  <a:cubicBezTo>
                    <a:pt x="2007870" y="19050"/>
                    <a:pt x="19050" y="2007870"/>
                    <a:pt x="19050" y="4451350"/>
                  </a:cubicBezTo>
                  <a:cubicBezTo>
                    <a:pt x="19050" y="6894830"/>
                    <a:pt x="2007870" y="8883650"/>
                    <a:pt x="4451350" y="8883650"/>
                  </a:cubicBezTo>
                  <a:cubicBezTo>
                    <a:pt x="6894830" y="8883650"/>
                    <a:pt x="8883650" y="6894830"/>
                    <a:pt x="8883650" y="4451350"/>
                  </a:cubicBezTo>
                  <a:cubicBezTo>
                    <a:pt x="8883650" y="2007870"/>
                    <a:pt x="6896100" y="19050"/>
                    <a:pt x="4451350" y="19050"/>
                  </a:cubicBezTo>
                  <a:close/>
                </a:path>
              </a:pathLst>
            </a:custGeom>
            <a:solidFill>
              <a:srgbClr val="FFFFFF"/>
            </a:solidFill>
          </p:spPr>
        </p:sp>
        <p:sp>
          <p:nvSpPr>
            <p:cNvPr id="10" name="Freeform 10"/>
            <p:cNvSpPr/>
            <p:nvPr/>
          </p:nvSpPr>
          <p:spPr>
            <a:xfrm>
              <a:off x="154940" y="154940"/>
              <a:ext cx="8605520" cy="8605520"/>
            </a:xfrm>
            <a:custGeom>
              <a:avLst/>
              <a:gdLst/>
              <a:ahLst/>
              <a:cxnLst/>
              <a:rect l="l" t="t" r="r" b="b"/>
              <a:pathLst>
                <a:path w="8605520" h="8605520">
                  <a:moveTo>
                    <a:pt x="8605520" y="4302760"/>
                  </a:moveTo>
                  <a:cubicBezTo>
                    <a:pt x="8605520" y="6678930"/>
                    <a:pt x="6678930" y="8605520"/>
                    <a:pt x="4302760" y="8605520"/>
                  </a:cubicBezTo>
                  <a:cubicBezTo>
                    <a:pt x="1926590" y="8605520"/>
                    <a:pt x="0" y="6680200"/>
                    <a:pt x="0" y="4302760"/>
                  </a:cubicBezTo>
                  <a:cubicBezTo>
                    <a:pt x="0" y="1925320"/>
                    <a:pt x="1926590" y="0"/>
                    <a:pt x="4302760" y="0"/>
                  </a:cubicBezTo>
                  <a:cubicBezTo>
                    <a:pt x="6678930" y="0"/>
                    <a:pt x="8605520" y="1926590"/>
                    <a:pt x="8605520" y="4302760"/>
                  </a:cubicBezTo>
                  <a:close/>
                </a:path>
              </a:pathLst>
            </a:custGeom>
            <a:blipFill>
              <a:blip r:embed="rId2"/>
              <a:stretch>
                <a:fillRect l="-31896" r="-31896"/>
              </a:stretch>
            </a:blipFill>
          </p:spPr>
        </p:sp>
      </p:grpSp>
      <p:sp>
        <p:nvSpPr>
          <p:cNvPr id="11" name="TextBox 11"/>
          <p:cNvSpPr txBox="1"/>
          <p:nvPr/>
        </p:nvSpPr>
        <p:spPr>
          <a:xfrm>
            <a:off x="3107891" y="748359"/>
            <a:ext cx="8414772" cy="1757528"/>
          </a:xfrm>
          <a:prstGeom prst="rect">
            <a:avLst/>
          </a:prstGeom>
        </p:spPr>
        <p:txBody>
          <a:bodyPr lIns="0" tIns="0" rIns="0" bIns="0" rtlCol="0" anchor="t">
            <a:spAutoFit/>
          </a:bodyPr>
          <a:lstStyle/>
          <a:p>
            <a:pPr algn="ctr">
              <a:lnSpc>
                <a:spcPts val="3403"/>
              </a:lnSpc>
            </a:pPr>
            <a:r>
              <a:rPr lang="en-US" sz="2430" spc="-48">
                <a:solidFill>
                  <a:srgbClr val="051D40"/>
                </a:solidFill>
                <a:latin typeface="Times New Roman Bold"/>
              </a:rPr>
              <a:t>Mangala Associates Pvt Ltd registered under the company act 1956 as a Pvt Ltd company, Dated 19 November 2012. </a:t>
            </a:r>
          </a:p>
          <a:p>
            <a:pPr algn="l">
              <a:lnSpc>
                <a:spcPts val="3403"/>
              </a:lnSpc>
            </a:pPr>
            <a:endParaRPr lang="en-US" sz="2430" spc="-48">
              <a:solidFill>
                <a:srgbClr val="051D40"/>
              </a:solidFill>
              <a:latin typeface="Times New Roman Bold"/>
            </a:endParaRPr>
          </a:p>
          <a:p>
            <a:pPr marL="0" lvl="0" indent="0" algn="l">
              <a:lnSpc>
                <a:spcPts val="3403"/>
              </a:lnSpc>
              <a:spcBef>
                <a:spcPct val="0"/>
              </a:spcBef>
            </a:pPr>
            <a:endParaRPr lang="en-US" sz="2430" spc="-48">
              <a:solidFill>
                <a:srgbClr val="051D40"/>
              </a:solidFill>
              <a:latin typeface="Times New Roman Bold"/>
            </a:endParaRPr>
          </a:p>
        </p:txBody>
      </p:sp>
      <p:sp>
        <p:nvSpPr>
          <p:cNvPr id="12" name="TextBox 12"/>
          <p:cNvSpPr txBox="1"/>
          <p:nvPr/>
        </p:nvSpPr>
        <p:spPr>
          <a:xfrm>
            <a:off x="3107891" y="-13640"/>
            <a:ext cx="4155745" cy="866773"/>
          </a:xfrm>
          <a:prstGeom prst="rect">
            <a:avLst/>
          </a:prstGeom>
        </p:spPr>
        <p:txBody>
          <a:bodyPr lIns="0" tIns="0" rIns="0" bIns="0" rtlCol="0" anchor="t">
            <a:spAutoFit/>
          </a:bodyPr>
          <a:lstStyle/>
          <a:p>
            <a:pPr algn="l">
              <a:lnSpc>
                <a:spcPts val="6300"/>
              </a:lnSpc>
              <a:spcBef>
                <a:spcPct val="0"/>
              </a:spcBef>
            </a:pPr>
            <a:r>
              <a:rPr lang="en-US" sz="4500">
                <a:solidFill>
                  <a:srgbClr val="051D40"/>
                </a:solidFill>
                <a:latin typeface="Times New Roman Bold"/>
              </a:rPr>
              <a:t>About us</a:t>
            </a:r>
          </a:p>
        </p:txBody>
      </p:sp>
      <p:sp>
        <p:nvSpPr>
          <p:cNvPr id="13" name="TextBox 13"/>
          <p:cNvSpPr txBox="1"/>
          <p:nvPr/>
        </p:nvSpPr>
        <p:spPr>
          <a:xfrm>
            <a:off x="0" y="7343249"/>
            <a:ext cx="10194247" cy="3251683"/>
          </a:xfrm>
          <a:prstGeom prst="rect">
            <a:avLst/>
          </a:prstGeom>
        </p:spPr>
        <p:txBody>
          <a:bodyPr lIns="0" tIns="0" rIns="0" bIns="0" rtlCol="0" anchor="t">
            <a:spAutoFit/>
          </a:bodyPr>
          <a:lstStyle/>
          <a:p>
            <a:pPr marL="568026" lvl="1" indent="-284013" algn="just">
              <a:lnSpc>
                <a:spcPts val="3683"/>
              </a:lnSpc>
              <a:buFont typeface="Arial"/>
              <a:buChar char="•"/>
            </a:pPr>
            <a:r>
              <a:rPr lang="en-US" sz="2630" u="none" strike="noStrike" spc="-52">
                <a:solidFill>
                  <a:srgbClr val="051D40"/>
                </a:solidFill>
                <a:latin typeface="Times New Roman Bold"/>
              </a:rPr>
              <a:t>We offer a wide range of mining services, including exploration, extraction, and processing of various minerals. Our team of experienced professionals ensures that all mining operations are conducted efficiently and in compliance with industry standards. We utilize advanced technologies and equipment to maximize productivity and minimize environmental impact.</a:t>
            </a:r>
          </a:p>
          <a:p>
            <a:pPr marL="0" lvl="0" indent="0" algn="l">
              <a:lnSpc>
                <a:spcPts val="3263"/>
              </a:lnSpc>
              <a:spcBef>
                <a:spcPct val="0"/>
              </a:spcBef>
            </a:pPr>
            <a:endParaRPr lang="en-US" sz="2630" u="none" strike="noStrike" spc="-52">
              <a:solidFill>
                <a:srgbClr val="051D40"/>
              </a:solidFill>
              <a:latin typeface="Times New Roman Bold"/>
            </a:endParaRPr>
          </a:p>
        </p:txBody>
      </p:sp>
      <p:sp>
        <p:nvSpPr>
          <p:cNvPr id="14" name="TextBox 14"/>
          <p:cNvSpPr txBox="1"/>
          <p:nvPr/>
        </p:nvSpPr>
        <p:spPr>
          <a:xfrm>
            <a:off x="222636" y="6544495"/>
            <a:ext cx="3724127" cy="604870"/>
          </a:xfrm>
          <a:prstGeom prst="rect">
            <a:avLst/>
          </a:prstGeom>
        </p:spPr>
        <p:txBody>
          <a:bodyPr lIns="0" tIns="0" rIns="0" bIns="0" rtlCol="0" anchor="t">
            <a:spAutoFit/>
          </a:bodyPr>
          <a:lstStyle/>
          <a:p>
            <a:pPr algn="l">
              <a:lnSpc>
                <a:spcPts val="4460"/>
              </a:lnSpc>
              <a:spcBef>
                <a:spcPct val="0"/>
              </a:spcBef>
            </a:pPr>
            <a:r>
              <a:rPr lang="en-US" sz="3186" u="sng">
                <a:solidFill>
                  <a:srgbClr val="051D40"/>
                </a:solidFill>
                <a:latin typeface="Times New Roman Bold"/>
              </a:rPr>
              <a:t>Mining Services:</a:t>
            </a:r>
          </a:p>
        </p:txBody>
      </p:sp>
      <p:sp>
        <p:nvSpPr>
          <p:cNvPr id="15" name="TextBox 15"/>
          <p:cNvSpPr txBox="1"/>
          <p:nvPr/>
        </p:nvSpPr>
        <p:spPr>
          <a:xfrm>
            <a:off x="222636" y="2683237"/>
            <a:ext cx="3724127" cy="604870"/>
          </a:xfrm>
          <a:prstGeom prst="rect">
            <a:avLst/>
          </a:prstGeom>
        </p:spPr>
        <p:txBody>
          <a:bodyPr lIns="0" tIns="0" rIns="0" bIns="0" rtlCol="0" anchor="t">
            <a:spAutoFit/>
          </a:bodyPr>
          <a:lstStyle/>
          <a:p>
            <a:pPr algn="l">
              <a:lnSpc>
                <a:spcPts val="4460"/>
              </a:lnSpc>
              <a:spcBef>
                <a:spcPct val="0"/>
              </a:spcBef>
            </a:pPr>
            <a:r>
              <a:rPr lang="en-US" sz="3186" u="sng">
                <a:solidFill>
                  <a:srgbClr val="051D40"/>
                </a:solidFill>
                <a:latin typeface="Times New Roman Bold"/>
              </a:rPr>
              <a:t>Company Overview :</a:t>
            </a:r>
          </a:p>
        </p:txBody>
      </p:sp>
      <p:sp>
        <p:nvSpPr>
          <p:cNvPr id="16" name="TextBox 16"/>
          <p:cNvSpPr txBox="1"/>
          <p:nvPr/>
        </p:nvSpPr>
        <p:spPr>
          <a:xfrm>
            <a:off x="0" y="3532955"/>
            <a:ext cx="10194247" cy="3112685"/>
          </a:xfrm>
          <a:prstGeom prst="rect">
            <a:avLst/>
          </a:prstGeom>
        </p:spPr>
        <p:txBody>
          <a:bodyPr lIns="0" tIns="0" rIns="0" bIns="0" rtlCol="0" anchor="t">
            <a:spAutoFit/>
          </a:bodyPr>
          <a:lstStyle/>
          <a:p>
            <a:pPr marL="569834" lvl="1" indent="-284917" algn="just">
              <a:lnSpc>
                <a:spcPts val="3483"/>
              </a:lnSpc>
              <a:buFont typeface="Arial"/>
              <a:buChar char="•"/>
            </a:pPr>
            <a:r>
              <a:rPr lang="en-US" sz="2639" u="none" strike="noStrike" spc="-52">
                <a:solidFill>
                  <a:srgbClr val="051D40"/>
                </a:solidFill>
                <a:latin typeface="Times New Roman Bold"/>
              </a:rPr>
              <a:t>Mangala Associates Pvt. Ltd. is a leading company in the mining and transportation industry. We specialize in providing comprehensive mining services, transportation solutions, and equipment hiring services to esteemed clients such as JSPL, Tata Steel, Adani, Essel Mining, and Thriveni Earthmovers. Our company was incorporated in November 2012, and we have been actively involved in the mining sector since 2014.</a:t>
            </a:r>
          </a:p>
          <a:p>
            <a:pPr marL="0" lvl="0" indent="0" algn="l">
              <a:lnSpc>
                <a:spcPts val="3460"/>
              </a:lnSpc>
            </a:pPr>
            <a:r>
              <a:rPr lang="en-US" sz="2621" u="none" strike="noStrike" spc="-52">
                <a:solidFill>
                  <a:srgbClr val="051D40"/>
                </a:solidFill>
                <a:latin typeface="Times New Roman Bold"/>
              </a:rPr>
              <a:t>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grpSp>
        <p:nvGrpSpPr>
          <p:cNvPr id="2" name="Group 2"/>
          <p:cNvGrpSpPr/>
          <p:nvPr/>
        </p:nvGrpSpPr>
        <p:grpSpPr>
          <a:xfrm>
            <a:off x="-188217" y="9258300"/>
            <a:ext cx="18476217" cy="1028700"/>
            <a:chOff x="0" y="0"/>
            <a:chExt cx="4866164" cy="270933"/>
          </a:xfrm>
        </p:grpSpPr>
        <p:sp>
          <p:nvSpPr>
            <p:cNvPr id="3" name="Freeform 3"/>
            <p:cNvSpPr/>
            <p:nvPr/>
          </p:nvSpPr>
          <p:spPr>
            <a:xfrm>
              <a:off x="0" y="0"/>
              <a:ext cx="4866164" cy="270933"/>
            </a:xfrm>
            <a:custGeom>
              <a:avLst/>
              <a:gdLst/>
              <a:ahLst/>
              <a:cxnLst/>
              <a:rect l="l" t="t" r="r" b="b"/>
              <a:pathLst>
                <a:path w="4866164" h="270933">
                  <a:moveTo>
                    <a:pt x="0" y="0"/>
                  </a:moveTo>
                  <a:lnTo>
                    <a:pt x="4866164" y="0"/>
                  </a:lnTo>
                  <a:lnTo>
                    <a:pt x="4866164" y="270933"/>
                  </a:lnTo>
                  <a:lnTo>
                    <a:pt x="0" y="270933"/>
                  </a:lnTo>
                  <a:close/>
                </a:path>
              </a:pathLst>
            </a:custGeom>
            <a:solidFill>
              <a:srgbClr val="5B98BA"/>
            </a:solidFill>
            <a:ln cap="sq">
              <a:noFill/>
              <a:prstDash val="solid"/>
              <a:miter/>
            </a:ln>
          </p:spPr>
        </p:sp>
        <p:sp>
          <p:nvSpPr>
            <p:cNvPr id="4" name="TextBox 4"/>
            <p:cNvSpPr txBox="1"/>
            <p:nvPr/>
          </p:nvSpPr>
          <p:spPr>
            <a:xfrm>
              <a:off x="0" y="-76200"/>
              <a:ext cx="4866164" cy="347133"/>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5" name="Group 5"/>
          <p:cNvGrpSpPr/>
          <p:nvPr/>
        </p:nvGrpSpPr>
        <p:grpSpPr>
          <a:xfrm>
            <a:off x="0" y="1028700"/>
            <a:ext cx="18460273" cy="5105887"/>
            <a:chOff x="0" y="0"/>
            <a:chExt cx="4861965" cy="1344760"/>
          </a:xfrm>
        </p:grpSpPr>
        <p:sp>
          <p:nvSpPr>
            <p:cNvPr id="6" name="Freeform 6"/>
            <p:cNvSpPr/>
            <p:nvPr/>
          </p:nvSpPr>
          <p:spPr>
            <a:xfrm>
              <a:off x="0" y="0"/>
              <a:ext cx="4861965" cy="1344760"/>
            </a:xfrm>
            <a:custGeom>
              <a:avLst/>
              <a:gdLst/>
              <a:ahLst/>
              <a:cxnLst/>
              <a:rect l="l" t="t" r="r" b="b"/>
              <a:pathLst>
                <a:path w="4861965" h="1344760">
                  <a:moveTo>
                    <a:pt x="0" y="0"/>
                  </a:moveTo>
                  <a:lnTo>
                    <a:pt x="4861965" y="0"/>
                  </a:lnTo>
                  <a:lnTo>
                    <a:pt x="4861965" y="1344760"/>
                  </a:lnTo>
                  <a:lnTo>
                    <a:pt x="0" y="1344760"/>
                  </a:lnTo>
                  <a:close/>
                </a:path>
              </a:pathLst>
            </a:custGeom>
            <a:solidFill>
              <a:srgbClr val="145DA0"/>
            </a:solidFill>
            <a:ln cap="sq">
              <a:noFill/>
              <a:prstDash val="solid"/>
              <a:miter/>
            </a:ln>
          </p:spPr>
        </p:sp>
        <p:sp>
          <p:nvSpPr>
            <p:cNvPr id="7" name="TextBox 7"/>
            <p:cNvSpPr txBox="1"/>
            <p:nvPr/>
          </p:nvSpPr>
          <p:spPr>
            <a:xfrm>
              <a:off x="0" y="-76200"/>
              <a:ext cx="4861965" cy="1420960"/>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8" name="Freeform 8"/>
          <p:cNvSpPr/>
          <p:nvPr/>
        </p:nvSpPr>
        <p:spPr>
          <a:xfrm>
            <a:off x="-460681" y="-147662"/>
            <a:ext cx="7540342" cy="7020799"/>
          </a:xfrm>
          <a:custGeom>
            <a:avLst/>
            <a:gdLst/>
            <a:ahLst/>
            <a:cxnLst/>
            <a:rect l="l" t="t" r="r" b="b"/>
            <a:pathLst>
              <a:path w="7540342" h="7020799">
                <a:moveTo>
                  <a:pt x="0" y="0"/>
                </a:moveTo>
                <a:lnTo>
                  <a:pt x="7540342" y="0"/>
                </a:lnTo>
                <a:lnTo>
                  <a:pt x="7540342" y="7020798"/>
                </a:lnTo>
                <a:lnTo>
                  <a:pt x="0" y="7020798"/>
                </a:lnTo>
                <a:lnTo>
                  <a:pt x="0" y="0"/>
                </a:lnTo>
                <a:close/>
              </a:path>
            </a:pathLst>
          </a:custGeom>
          <a:blipFill>
            <a:blip r:embed="rId2"/>
            <a:stretch>
              <a:fillRect l="-44839" r="-11126"/>
            </a:stretch>
          </a:blipFill>
        </p:spPr>
      </p:sp>
      <p:sp>
        <p:nvSpPr>
          <p:cNvPr id="9" name="Freeform 9"/>
          <p:cNvSpPr/>
          <p:nvPr/>
        </p:nvSpPr>
        <p:spPr>
          <a:xfrm>
            <a:off x="7127134" y="4772172"/>
            <a:ext cx="11380612" cy="5514828"/>
          </a:xfrm>
          <a:custGeom>
            <a:avLst/>
            <a:gdLst/>
            <a:ahLst/>
            <a:cxnLst/>
            <a:rect l="l" t="t" r="r" b="b"/>
            <a:pathLst>
              <a:path w="11380612" h="5514828">
                <a:moveTo>
                  <a:pt x="0" y="0"/>
                </a:moveTo>
                <a:lnTo>
                  <a:pt x="11380612" y="0"/>
                </a:lnTo>
                <a:lnTo>
                  <a:pt x="11380612" y="5514828"/>
                </a:lnTo>
                <a:lnTo>
                  <a:pt x="0" y="5514828"/>
                </a:lnTo>
                <a:lnTo>
                  <a:pt x="0" y="0"/>
                </a:lnTo>
                <a:close/>
              </a:path>
            </a:pathLst>
          </a:custGeom>
          <a:blipFill>
            <a:blip r:embed="rId3"/>
            <a:stretch>
              <a:fillRect t="-26248" b="-26248"/>
            </a:stretch>
          </a:blipFill>
        </p:spPr>
      </p:sp>
      <p:sp>
        <p:nvSpPr>
          <p:cNvPr id="10" name="Freeform 10"/>
          <p:cNvSpPr/>
          <p:nvPr/>
        </p:nvSpPr>
        <p:spPr>
          <a:xfrm rot="1474138">
            <a:off x="-1696347" y="6071909"/>
            <a:ext cx="9832887" cy="7401482"/>
          </a:xfrm>
          <a:custGeom>
            <a:avLst/>
            <a:gdLst/>
            <a:ahLst/>
            <a:cxnLst/>
            <a:rect l="l" t="t" r="r" b="b"/>
            <a:pathLst>
              <a:path w="9832887" h="7401482">
                <a:moveTo>
                  <a:pt x="0" y="0"/>
                </a:moveTo>
                <a:lnTo>
                  <a:pt x="9832886" y="0"/>
                </a:lnTo>
                <a:lnTo>
                  <a:pt x="9832886" y="7401482"/>
                </a:lnTo>
                <a:lnTo>
                  <a:pt x="0" y="74014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11"/>
          <p:cNvSpPr/>
          <p:nvPr/>
        </p:nvSpPr>
        <p:spPr>
          <a:xfrm>
            <a:off x="-2057400" y="8869547"/>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12" name="Group 12"/>
          <p:cNvGrpSpPr/>
          <p:nvPr/>
        </p:nvGrpSpPr>
        <p:grpSpPr>
          <a:xfrm>
            <a:off x="0" y="6134587"/>
            <a:ext cx="7127134" cy="4792360"/>
            <a:chOff x="0" y="0"/>
            <a:chExt cx="1104180" cy="742462"/>
          </a:xfrm>
        </p:grpSpPr>
        <p:sp>
          <p:nvSpPr>
            <p:cNvPr id="13" name="Freeform 13"/>
            <p:cNvSpPr/>
            <p:nvPr/>
          </p:nvSpPr>
          <p:spPr>
            <a:xfrm>
              <a:off x="0" y="0"/>
              <a:ext cx="1104180" cy="742462"/>
            </a:xfrm>
            <a:custGeom>
              <a:avLst/>
              <a:gdLst/>
              <a:ahLst/>
              <a:cxnLst/>
              <a:rect l="l" t="t" r="r" b="b"/>
              <a:pathLst>
                <a:path w="1104180" h="742462">
                  <a:moveTo>
                    <a:pt x="24984" y="0"/>
                  </a:moveTo>
                  <a:lnTo>
                    <a:pt x="1079196" y="0"/>
                  </a:lnTo>
                  <a:cubicBezTo>
                    <a:pt x="1092994" y="0"/>
                    <a:pt x="1104180" y="11186"/>
                    <a:pt x="1104180" y="24984"/>
                  </a:cubicBezTo>
                  <a:lnTo>
                    <a:pt x="1104180" y="717478"/>
                  </a:lnTo>
                  <a:cubicBezTo>
                    <a:pt x="1104180" y="731276"/>
                    <a:pt x="1092994" y="742462"/>
                    <a:pt x="1079196" y="742462"/>
                  </a:cubicBezTo>
                  <a:lnTo>
                    <a:pt x="24984" y="742462"/>
                  </a:lnTo>
                  <a:cubicBezTo>
                    <a:pt x="18358" y="742462"/>
                    <a:pt x="12003" y="739830"/>
                    <a:pt x="7318" y="735144"/>
                  </a:cubicBezTo>
                  <a:cubicBezTo>
                    <a:pt x="2632" y="730459"/>
                    <a:pt x="0" y="724104"/>
                    <a:pt x="0" y="717478"/>
                  </a:cubicBezTo>
                  <a:lnTo>
                    <a:pt x="0" y="24984"/>
                  </a:lnTo>
                  <a:cubicBezTo>
                    <a:pt x="0" y="18358"/>
                    <a:pt x="2632" y="12003"/>
                    <a:pt x="7318" y="7318"/>
                  </a:cubicBezTo>
                  <a:cubicBezTo>
                    <a:pt x="12003" y="2632"/>
                    <a:pt x="18358" y="0"/>
                    <a:pt x="24984" y="0"/>
                  </a:cubicBezTo>
                  <a:close/>
                </a:path>
              </a:pathLst>
            </a:custGeom>
            <a:blipFill>
              <a:blip r:embed="rId8"/>
              <a:stretch>
                <a:fillRect t="-22115" b="-22115"/>
              </a:stretch>
            </a:blipFill>
          </p:spPr>
        </p:sp>
      </p:grpSp>
      <p:sp>
        <p:nvSpPr>
          <p:cNvPr id="14" name="Freeform 14"/>
          <p:cNvSpPr/>
          <p:nvPr/>
        </p:nvSpPr>
        <p:spPr>
          <a:xfrm>
            <a:off x="-188217" y="0"/>
            <a:ext cx="7315351" cy="6308049"/>
          </a:xfrm>
          <a:custGeom>
            <a:avLst/>
            <a:gdLst/>
            <a:ahLst/>
            <a:cxnLst/>
            <a:rect l="l" t="t" r="r" b="b"/>
            <a:pathLst>
              <a:path w="7315351" h="6308049">
                <a:moveTo>
                  <a:pt x="0" y="0"/>
                </a:moveTo>
                <a:lnTo>
                  <a:pt x="7315351" y="0"/>
                </a:lnTo>
                <a:lnTo>
                  <a:pt x="7315351" y="6308049"/>
                </a:lnTo>
                <a:lnTo>
                  <a:pt x="0" y="6308049"/>
                </a:lnTo>
                <a:lnTo>
                  <a:pt x="0" y="0"/>
                </a:lnTo>
                <a:close/>
              </a:path>
            </a:pathLst>
          </a:custGeom>
          <a:blipFill>
            <a:blip r:embed="rId9"/>
            <a:stretch>
              <a:fillRect l="-6740" r="-12403"/>
            </a:stretch>
          </a:blipFill>
        </p:spPr>
      </p:sp>
      <p:sp>
        <p:nvSpPr>
          <p:cNvPr id="15" name="Freeform 15"/>
          <p:cNvSpPr/>
          <p:nvPr/>
        </p:nvSpPr>
        <p:spPr>
          <a:xfrm>
            <a:off x="7682870" y="704481"/>
            <a:ext cx="10221667" cy="353112"/>
          </a:xfrm>
          <a:custGeom>
            <a:avLst/>
            <a:gdLst/>
            <a:ahLst/>
            <a:cxnLst/>
            <a:rect l="l" t="t" r="r" b="b"/>
            <a:pathLst>
              <a:path w="10221667" h="353112">
                <a:moveTo>
                  <a:pt x="0" y="0"/>
                </a:moveTo>
                <a:lnTo>
                  <a:pt x="10221667" y="0"/>
                </a:lnTo>
                <a:lnTo>
                  <a:pt x="10221667" y="353113"/>
                </a:lnTo>
                <a:lnTo>
                  <a:pt x="0" y="35311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6" name="TextBox 16"/>
          <p:cNvSpPr txBox="1"/>
          <p:nvPr/>
        </p:nvSpPr>
        <p:spPr>
          <a:xfrm>
            <a:off x="7127134" y="74697"/>
            <a:ext cx="11333139" cy="806341"/>
          </a:xfrm>
          <a:prstGeom prst="rect">
            <a:avLst/>
          </a:prstGeom>
        </p:spPr>
        <p:txBody>
          <a:bodyPr lIns="0" tIns="0" rIns="0" bIns="0" rtlCol="0" anchor="t">
            <a:spAutoFit/>
          </a:bodyPr>
          <a:lstStyle/>
          <a:p>
            <a:pPr marL="0" lvl="0" indent="0" algn="ctr">
              <a:lnSpc>
                <a:spcPts val="5956"/>
              </a:lnSpc>
              <a:spcBef>
                <a:spcPct val="0"/>
              </a:spcBef>
            </a:pPr>
            <a:r>
              <a:rPr lang="en-US" sz="4254">
                <a:solidFill>
                  <a:srgbClr val="FDFDFD"/>
                </a:solidFill>
                <a:latin typeface="Times New Roman"/>
              </a:rPr>
              <a:t>TRANSPORTATION   SOLUTIONS</a:t>
            </a:r>
          </a:p>
        </p:txBody>
      </p:sp>
      <p:sp>
        <p:nvSpPr>
          <p:cNvPr id="17" name="TextBox 17"/>
          <p:cNvSpPr txBox="1"/>
          <p:nvPr/>
        </p:nvSpPr>
        <p:spPr>
          <a:xfrm>
            <a:off x="7127134" y="1135255"/>
            <a:ext cx="11552885" cy="3827926"/>
          </a:xfrm>
          <a:prstGeom prst="rect">
            <a:avLst/>
          </a:prstGeom>
        </p:spPr>
        <p:txBody>
          <a:bodyPr lIns="0" tIns="0" rIns="0" bIns="0" rtlCol="0" anchor="t">
            <a:spAutoFit/>
          </a:bodyPr>
          <a:lstStyle/>
          <a:p>
            <a:pPr algn="l">
              <a:lnSpc>
                <a:spcPts val="4333"/>
              </a:lnSpc>
            </a:pPr>
            <a:r>
              <a:rPr lang="en-US" sz="3095" spc="-61">
                <a:solidFill>
                  <a:srgbClr val="FFFFFF"/>
                </a:solidFill>
                <a:latin typeface="Times New Roman"/>
              </a:rPr>
              <a:t>With a fleet of well-maintained vehicles and a dedicated team of drivers, we provide reliable and efficient transportation solutions for the mining industry. Our transportation services cover the entire supply chain, from transporting raw materials from mines to processing plants, to delivering finished products to customers. We prioritize safety and timely delivery to meet the specific requirements of our clients.</a:t>
            </a:r>
          </a:p>
          <a:p>
            <a:pPr algn="l">
              <a:lnSpc>
                <a:spcPts val="4190"/>
              </a:lnSpc>
              <a:spcBef>
                <a:spcPct val="0"/>
              </a:spcBef>
            </a:pPr>
            <a:endParaRPr lang="en-US" sz="3095" spc="-61">
              <a:solidFill>
                <a:srgbClr val="FFFFFF"/>
              </a:solidFill>
              <a:latin typeface="Times New Roman"/>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grpSp>
        <p:nvGrpSpPr>
          <p:cNvPr id="2" name="Group 2"/>
          <p:cNvGrpSpPr/>
          <p:nvPr/>
        </p:nvGrpSpPr>
        <p:grpSpPr>
          <a:xfrm>
            <a:off x="-6656283" y="-2445901"/>
            <a:ext cx="15178802" cy="15178802"/>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145DA0"/>
              </a:solidFill>
              <a:prstDash val="solid"/>
              <a:miter/>
            </a:ln>
          </p:spPr>
        </p:sp>
        <p:sp>
          <p:nvSpPr>
            <p:cNvPr id="4" name="TextBox 4"/>
            <p:cNvSpPr txBox="1"/>
            <p:nvPr/>
          </p:nvSpPr>
          <p:spPr>
            <a:xfrm>
              <a:off x="76200" y="0"/>
              <a:ext cx="6604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6007842" y="-1797460"/>
            <a:ext cx="13881919" cy="13881919"/>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45DA0"/>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8618101" y="1767991"/>
            <a:ext cx="1424256" cy="1424256"/>
          </a:xfrm>
          <a:custGeom>
            <a:avLst/>
            <a:gdLst/>
            <a:ahLst/>
            <a:cxnLst/>
            <a:rect l="l" t="t" r="r" b="b"/>
            <a:pathLst>
              <a:path w="1424256" h="1424256">
                <a:moveTo>
                  <a:pt x="0" y="0"/>
                </a:moveTo>
                <a:lnTo>
                  <a:pt x="1424255" y="0"/>
                </a:lnTo>
                <a:lnTo>
                  <a:pt x="1424255" y="1424256"/>
                </a:lnTo>
                <a:lnTo>
                  <a:pt x="0" y="1424256"/>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9" name="Freeform 9"/>
          <p:cNvSpPr/>
          <p:nvPr/>
        </p:nvSpPr>
        <p:spPr>
          <a:xfrm>
            <a:off x="9144000" y="3541391"/>
            <a:ext cx="1424256" cy="1424256"/>
          </a:xfrm>
          <a:custGeom>
            <a:avLst/>
            <a:gdLst/>
            <a:ahLst/>
            <a:cxnLst/>
            <a:rect l="l" t="t" r="r" b="b"/>
            <a:pathLst>
              <a:path w="1424256" h="1424256">
                <a:moveTo>
                  <a:pt x="0" y="0"/>
                </a:moveTo>
                <a:lnTo>
                  <a:pt x="1424256" y="0"/>
                </a:lnTo>
                <a:lnTo>
                  <a:pt x="1424256" y="1424256"/>
                </a:lnTo>
                <a:lnTo>
                  <a:pt x="0" y="1424256"/>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10" name="Freeform 10"/>
          <p:cNvSpPr/>
          <p:nvPr/>
        </p:nvSpPr>
        <p:spPr>
          <a:xfrm>
            <a:off x="9144000" y="5318072"/>
            <a:ext cx="1424256" cy="1424256"/>
          </a:xfrm>
          <a:custGeom>
            <a:avLst/>
            <a:gdLst/>
            <a:ahLst/>
            <a:cxnLst/>
            <a:rect l="l" t="t" r="r" b="b"/>
            <a:pathLst>
              <a:path w="1424256" h="1424256">
                <a:moveTo>
                  <a:pt x="0" y="0"/>
                </a:moveTo>
                <a:lnTo>
                  <a:pt x="1424256" y="0"/>
                </a:lnTo>
                <a:lnTo>
                  <a:pt x="1424256" y="1424256"/>
                </a:lnTo>
                <a:lnTo>
                  <a:pt x="0" y="1424256"/>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11" name="Freeform 11"/>
          <p:cNvSpPr/>
          <p:nvPr/>
        </p:nvSpPr>
        <p:spPr>
          <a:xfrm>
            <a:off x="8618101" y="7094753"/>
            <a:ext cx="1424256" cy="1424256"/>
          </a:xfrm>
          <a:custGeom>
            <a:avLst/>
            <a:gdLst/>
            <a:ahLst/>
            <a:cxnLst/>
            <a:rect l="l" t="t" r="r" b="b"/>
            <a:pathLst>
              <a:path w="1424256" h="1424256">
                <a:moveTo>
                  <a:pt x="0" y="0"/>
                </a:moveTo>
                <a:lnTo>
                  <a:pt x="1424255" y="0"/>
                </a:lnTo>
                <a:lnTo>
                  <a:pt x="1424255" y="1424256"/>
                </a:lnTo>
                <a:lnTo>
                  <a:pt x="0" y="1424256"/>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grpSp>
        <p:nvGrpSpPr>
          <p:cNvPr id="12" name="Group 12"/>
          <p:cNvGrpSpPr/>
          <p:nvPr/>
        </p:nvGrpSpPr>
        <p:grpSpPr>
          <a:xfrm>
            <a:off x="7905455" y="2656032"/>
            <a:ext cx="373607" cy="373607"/>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DFD"/>
            </a:solidFill>
            <a:ln w="38100" cap="sq">
              <a:solidFill>
                <a:srgbClr val="00569E"/>
              </a:solidFill>
              <a:prstDash val="solid"/>
              <a:miter/>
            </a:ln>
          </p:spPr>
        </p:sp>
        <p:sp>
          <p:nvSpPr>
            <p:cNvPr id="14" name="TextBox 14"/>
            <p:cNvSpPr txBox="1"/>
            <p:nvPr/>
          </p:nvSpPr>
          <p:spPr>
            <a:xfrm>
              <a:off x="76200" y="28575"/>
              <a:ext cx="660400" cy="708025"/>
            </a:xfrm>
            <a:prstGeom prst="rect">
              <a:avLst/>
            </a:prstGeom>
          </p:spPr>
          <p:txBody>
            <a:bodyPr lIns="0" tIns="0" rIns="0" bIns="0" rtlCol="0" anchor="ctr"/>
            <a:lstStyle/>
            <a:p>
              <a:pPr algn="ctr">
                <a:lnSpc>
                  <a:spcPts val="3640"/>
                </a:lnSpc>
              </a:pPr>
              <a:endParaRPr/>
            </a:p>
          </p:txBody>
        </p:sp>
      </p:grpSp>
      <p:grpSp>
        <p:nvGrpSpPr>
          <p:cNvPr id="15" name="Group 15"/>
          <p:cNvGrpSpPr/>
          <p:nvPr/>
        </p:nvGrpSpPr>
        <p:grpSpPr>
          <a:xfrm>
            <a:off x="8315313" y="4180490"/>
            <a:ext cx="373607" cy="373607"/>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DFD"/>
            </a:solidFill>
            <a:ln w="38100" cap="sq">
              <a:solidFill>
                <a:srgbClr val="00569E"/>
              </a:solidFill>
              <a:prstDash val="solid"/>
              <a:miter/>
            </a:ln>
          </p:spPr>
        </p:sp>
        <p:sp>
          <p:nvSpPr>
            <p:cNvPr id="17" name="TextBox 17"/>
            <p:cNvSpPr txBox="1"/>
            <p:nvPr/>
          </p:nvSpPr>
          <p:spPr>
            <a:xfrm>
              <a:off x="76200" y="28575"/>
              <a:ext cx="660400" cy="708025"/>
            </a:xfrm>
            <a:prstGeom prst="rect">
              <a:avLst/>
            </a:prstGeom>
          </p:spPr>
          <p:txBody>
            <a:bodyPr lIns="0" tIns="0" rIns="0" bIns="0" rtlCol="0" anchor="ctr"/>
            <a:lstStyle/>
            <a:p>
              <a:pPr algn="ctr">
                <a:lnSpc>
                  <a:spcPts val="3640"/>
                </a:lnSpc>
              </a:pPr>
              <a:endParaRPr/>
            </a:p>
          </p:txBody>
        </p:sp>
      </p:grpSp>
      <p:grpSp>
        <p:nvGrpSpPr>
          <p:cNvPr id="18" name="Group 18"/>
          <p:cNvGrpSpPr/>
          <p:nvPr/>
        </p:nvGrpSpPr>
        <p:grpSpPr>
          <a:xfrm>
            <a:off x="7944228" y="7402839"/>
            <a:ext cx="373607" cy="373607"/>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DFD"/>
            </a:solidFill>
            <a:ln w="38100" cap="sq">
              <a:solidFill>
                <a:srgbClr val="00569E"/>
              </a:solidFill>
              <a:prstDash val="solid"/>
              <a:miter/>
            </a:ln>
          </p:spPr>
        </p:sp>
        <p:sp>
          <p:nvSpPr>
            <p:cNvPr id="20" name="TextBox 20"/>
            <p:cNvSpPr txBox="1"/>
            <p:nvPr/>
          </p:nvSpPr>
          <p:spPr>
            <a:xfrm>
              <a:off x="76200" y="28575"/>
              <a:ext cx="660400" cy="708025"/>
            </a:xfrm>
            <a:prstGeom prst="rect">
              <a:avLst/>
            </a:prstGeom>
          </p:spPr>
          <p:txBody>
            <a:bodyPr lIns="0" tIns="0" rIns="0" bIns="0" rtlCol="0" anchor="ctr"/>
            <a:lstStyle/>
            <a:p>
              <a:pPr algn="ctr">
                <a:lnSpc>
                  <a:spcPts val="3640"/>
                </a:lnSpc>
              </a:pPr>
              <a:endParaRPr/>
            </a:p>
          </p:txBody>
        </p:sp>
      </p:grpSp>
      <p:grpSp>
        <p:nvGrpSpPr>
          <p:cNvPr id="21" name="Group 21"/>
          <p:cNvGrpSpPr/>
          <p:nvPr/>
        </p:nvGrpSpPr>
        <p:grpSpPr>
          <a:xfrm>
            <a:off x="8309460" y="5760481"/>
            <a:ext cx="373607" cy="373607"/>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DFD"/>
            </a:solidFill>
            <a:ln w="38100" cap="sq">
              <a:solidFill>
                <a:srgbClr val="00569E"/>
              </a:solidFill>
              <a:prstDash val="solid"/>
              <a:miter/>
            </a:ln>
          </p:spPr>
        </p:sp>
        <p:sp>
          <p:nvSpPr>
            <p:cNvPr id="23" name="TextBox 23"/>
            <p:cNvSpPr txBox="1"/>
            <p:nvPr/>
          </p:nvSpPr>
          <p:spPr>
            <a:xfrm>
              <a:off x="76200" y="28575"/>
              <a:ext cx="660400" cy="708025"/>
            </a:xfrm>
            <a:prstGeom prst="rect">
              <a:avLst/>
            </a:prstGeom>
          </p:spPr>
          <p:txBody>
            <a:bodyPr lIns="0" tIns="0" rIns="0" bIns="0" rtlCol="0" anchor="ctr"/>
            <a:lstStyle/>
            <a:p>
              <a:pPr algn="ctr">
                <a:lnSpc>
                  <a:spcPts val="3640"/>
                </a:lnSpc>
              </a:pPr>
              <a:endParaRPr/>
            </a:p>
          </p:txBody>
        </p:sp>
      </p:grpSp>
      <p:sp>
        <p:nvSpPr>
          <p:cNvPr id="24" name="Freeform 24"/>
          <p:cNvSpPr/>
          <p:nvPr/>
        </p:nvSpPr>
        <p:spPr>
          <a:xfrm flipH="1">
            <a:off x="13682931" y="23434"/>
            <a:ext cx="5872235" cy="10589277"/>
          </a:xfrm>
          <a:custGeom>
            <a:avLst/>
            <a:gdLst/>
            <a:ahLst/>
            <a:cxnLst/>
            <a:rect l="l" t="t" r="r" b="b"/>
            <a:pathLst>
              <a:path w="5872235" h="10589277">
                <a:moveTo>
                  <a:pt x="5872235" y="0"/>
                </a:moveTo>
                <a:lnTo>
                  <a:pt x="0" y="0"/>
                </a:lnTo>
                <a:lnTo>
                  <a:pt x="0" y="10589276"/>
                </a:lnTo>
                <a:lnTo>
                  <a:pt x="5872235" y="10589276"/>
                </a:lnTo>
                <a:lnTo>
                  <a:pt x="5872235"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5" name="Freeform 25"/>
          <p:cNvSpPr/>
          <p:nvPr/>
        </p:nvSpPr>
        <p:spPr>
          <a:xfrm rot="123373">
            <a:off x="13334134" y="174738"/>
            <a:ext cx="8529573" cy="5330983"/>
          </a:xfrm>
          <a:custGeom>
            <a:avLst/>
            <a:gdLst/>
            <a:ahLst/>
            <a:cxnLst/>
            <a:rect l="l" t="t" r="r" b="b"/>
            <a:pathLst>
              <a:path w="8529573" h="5330983">
                <a:moveTo>
                  <a:pt x="0" y="0"/>
                </a:moveTo>
                <a:lnTo>
                  <a:pt x="8529573" y="0"/>
                </a:lnTo>
                <a:lnTo>
                  <a:pt x="8529573" y="5330984"/>
                </a:lnTo>
                <a:lnTo>
                  <a:pt x="0" y="533098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6" name="TextBox 26"/>
          <p:cNvSpPr txBox="1"/>
          <p:nvPr/>
        </p:nvSpPr>
        <p:spPr>
          <a:xfrm>
            <a:off x="0" y="134372"/>
            <a:ext cx="6033363" cy="894328"/>
          </a:xfrm>
          <a:prstGeom prst="rect">
            <a:avLst/>
          </a:prstGeom>
        </p:spPr>
        <p:txBody>
          <a:bodyPr lIns="0" tIns="0" rIns="0" bIns="0" rtlCol="0" anchor="t">
            <a:spAutoFit/>
          </a:bodyPr>
          <a:lstStyle/>
          <a:p>
            <a:pPr marL="0" lvl="0" indent="0" algn="l">
              <a:lnSpc>
                <a:spcPts val="6553"/>
              </a:lnSpc>
              <a:spcBef>
                <a:spcPct val="0"/>
              </a:spcBef>
            </a:pPr>
            <a:r>
              <a:rPr lang="en-US" sz="4680">
                <a:solidFill>
                  <a:srgbClr val="FDFDFD"/>
                </a:solidFill>
                <a:latin typeface="Times New Roman"/>
              </a:rPr>
              <a:t>Equipment HIRING</a:t>
            </a:r>
          </a:p>
        </p:txBody>
      </p:sp>
      <p:sp>
        <p:nvSpPr>
          <p:cNvPr id="27" name="TextBox 27"/>
          <p:cNvSpPr txBox="1"/>
          <p:nvPr/>
        </p:nvSpPr>
        <p:spPr>
          <a:xfrm>
            <a:off x="10162447" y="1845230"/>
            <a:ext cx="5768345" cy="1469204"/>
          </a:xfrm>
          <a:prstGeom prst="rect">
            <a:avLst/>
          </a:prstGeom>
        </p:spPr>
        <p:txBody>
          <a:bodyPr lIns="0" tIns="0" rIns="0" bIns="0" rtlCol="0" anchor="t">
            <a:spAutoFit/>
          </a:bodyPr>
          <a:lstStyle/>
          <a:p>
            <a:pPr algn="l">
              <a:lnSpc>
                <a:spcPts val="5295"/>
              </a:lnSpc>
            </a:pPr>
            <a:r>
              <a:rPr lang="en-US" sz="3782" u="none" strike="noStrike" spc="-75">
                <a:solidFill>
                  <a:srgbClr val="145DA0"/>
                </a:solidFill>
                <a:latin typeface="Times New Roman"/>
              </a:rPr>
              <a:t>Contract mining</a:t>
            </a:r>
          </a:p>
          <a:p>
            <a:pPr algn="l">
              <a:lnSpc>
                <a:spcPts val="5995"/>
              </a:lnSpc>
            </a:pPr>
            <a:endParaRPr lang="en-US" sz="3782" u="none" strike="noStrike" spc="-75">
              <a:solidFill>
                <a:srgbClr val="145DA0"/>
              </a:solidFill>
              <a:latin typeface="Times New Roman"/>
            </a:endParaRPr>
          </a:p>
        </p:txBody>
      </p:sp>
      <p:sp>
        <p:nvSpPr>
          <p:cNvPr id="28" name="TextBox 28"/>
          <p:cNvSpPr txBox="1"/>
          <p:nvPr/>
        </p:nvSpPr>
        <p:spPr>
          <a:xfrm>
            <a:off x="8763159" y="1936428"/>
            <a:ext cx="1134140" cy="906407"/>
          </a:xfrm>
          <a:prstGeom prst="rect">
            <a:avLst/>
          </a:prstGeom>
        </p:spPr>
        <p:txBody>
          <a:bodyPr lIns="0" tIns="0" rIns="0" bIns="0" rtlCol="0" anchor="t">
            <a:spAutoFit/>
          </a:bodyPr>
          <a:lstStyle/>
          <a:p>
            <a:pPr marL="0" lvl="0" indent="0" algn="ctr">
              <a:lnSpc>
                <a:spcPts val="6697"/>
              </a:lnSpc>
              <a:spcBef>
                <a:spcPct val="0"/>
              </a:spcBef>
            </a:pPr>
            <a:r>
              <a:rPr lang="en-US" sz="4784">
                <a:solidFill>
                  <a:srgbClr val="FDFDFD"/>
                </a:solidFill>
                <a:latin typeface="Times New Roman"/>
              </a:rPr>
              <a:t>01</a:t>
            </a:r>
          </a:p>
        </p:txBody>
      </p:sp>
      <p:sp>
        <p:nvSpPr>
          <p:cNvPr id="29" name="TextBox 29"/>
          <p:cNvSpPr txBox="1"/>
          <p:nvPr/>
        </p:nvSpPr>
        <p:spPr>
          <a:xfrm>
            <a:off x="10688346" y="3767400"/>
            <a:ext cx="5768345" cy="954853"/>
          </a:xfrm>
          <a:prstGeom prst="rect">
            <a:avLst/>
          </a:prstGeom>
        </p:spPr>
        <p:txBody>
          <a:bodyPr lIns="0" tIns="0" rIns="0" bIns="0" rtlCol="0" anchor="t">
            <a:spAutoFit/>
          </a:bodyPr>
          <a:lstStyle/>
          <a:p>
            <a:pPr algn="l">
              <a:lnSpc>
                <a:spcPts val="4595"/>
              </a:lnSpc>
            </a:pPr>
            <a:r>
              <a:rPr lang="en-US" sz="3282" spc="-65">
                <a:solidFill>
                  <a:srgbClr val="145DA0"/>
                </a:solidFill>
                <a:latin typeface="Times New Roman"/>
              </a:rPr>
              <a:t>Equipment selection</a:t>
            </a:r>
          </a:p>
          <a:p>
            <a:pPr algn="l">
              <a:lnSpc>
                <a:spcPts val="2495"/>
              </a:lnSpc>
            </a:pPr>
            <a:r>
              <a:rPr lang="en-US" sz="1782" u="none" strike="noStrike" spc="-35">
                <a:solidFill>
                  <a:srgbClr val="145DA0"/>
                </a:solidFill>
                <a:latin typeface="Times New Roman"/>
              </a:rPr>
              <a:t> </a:t>
            </a:r>
          </a:p>
        </p:txBody>
      </p:sp>
      <p:sp>
        <p:nvSpPr>
          <p:cNvPr id="30" name="TextBox 30"/>
          <p:cNvSpPr txBox="1"/>
          <p:nvPr/>
        </p:nvSpPr>
        <p:spPr>
          <a:xfrm>
            <a:off x="9289058" y="3709828"/>
            <a:ext cx="1134140" cy="906407"/>
          </a:xfrm>
          <a:prstGeom prst="rect">
            <a:avLst/>
          </a:prstGeom>
        </p:spPr>
        <p:txBody>
          <a:bodyPr lIns="0" tIns="0" rIns="0" bIns="0" rtlCol="0" anchor="t">
            <a:spAutoFit/>
          </a:bodyPr>
          <a:lstStyle/>
          <a:p>
            <a:pPr marL="0" lvl="0" indent="0" algn="ctr">
              <a:lnSpc>
                <a:spcPts val="6697"/>
              </a:lnSpc>
              <a:spcBef>
                <a:spcPct val="0"/>
              </a:spcBef>
            </a:pPr>
            <a:r>
              <a:rPr lang="en-US" sz="4784">
                <a:solidFill>
                  <a:srgbClr val="FDFDFD"/>
                </a:solidFill>
                <a:latin typeface="Times New Roman"/>
              </a:rPr>
              <a:t>02</a:t>
            </a:r>
          </a:p>
        </p:txBody>
      </p:sp>
      <p:sp>
        <p:nvSpPr>
          <p:cNvPr id="31" name="TextBox 31"/>
          <p:cNvSpPr txBox="1"/>
          <p:nvPr/>
        </p:nvSpPr>
        <p:spPr>
          <a:xfrm>
            <a:off x="10688346" y="5309077"/>
            <a:ext cx="5768345" cy="1086298"/>
          </a:xfrm>
          <a:prstGeom prst="rect">
            <a:avLst/>
          </a:prstGeom>
        </p:spPr>
        <p:txBody>
          <a:bodyPr lIns="0" tIns="0" rIns="0" bIns="0" rtlCol="0" anchor="t">
            <a:spAutoFit/>
          </a:bodyPr>
          <a:lstStyle/>
          <a:p>
            <a:pPr algn="l">
              <a:lnSpc>
                <a:spcPts val="4175"/>
              </a:lnSpc>
            </a:pPr>
            <a:r>
              <a:rPr lang="en-US" sz="2982" spc="-59">
                <a:solidFill>
                  <a:srgbClr val="145DA0"/>
                </a:solidFill>
                <a:latin typeface="Times New Roman"/>
              </a:rPr>
              <a:t>Material handling </a:t>
            </a:r>
          </a:p>
          <a:p>
            <a:pPr algn="l">
              <a:lnSpc>
                <a:spcPts val="4175"/>
              </a:lnSpc>
            </a:pPr>
            <a:endParaRPr lang="en-US" sz="2982" spc="-59">
              <a:solidFill>
                <a:srgbClr val="145DA0"/>
              </a:solidFill>
              <a:latin typeface="Times New Roman"/>
            </a:endParaRPr>
          </a:p>
        </p:txBody>
      </p:sp>
      <p:sp>
        <p:nvSpPr>
          <p:cNvPr id="32" name="TextBox 32"/>
          <p:cNvSpPr txBox="1"/>
          <p:nvPr/>
        </p:nvSpPr>
        <p:spPr>
          <a:xfrm>
            <a:off x="9289058" y="5486509"/>
            <a:ext cx="1134140" cy="906407"/>
          </a:xfrm>
          <a:prstGeom prst="rect">
            <a:avLst/>
          </a:prstGeom>
        </p:spPr>
        <p:txBody>
          <a:bodyPr lIns="0" tIns="0" rIns="0" bIns="0" rtlCol="0" anchor="t">
            <a:spAutoFit/>
          </a:bodyPr>
          <a:lstStyle/>
          <a:p>
            <a:pPr marL="0" lvl="0" indent="0" algn="ctr">
              <a:lnSpc>
                <a:spcPts val="6697"/>
              </a:lnSpc>
              <a:spcBef>
                <a:spcPct val="0"/>
              </a:spcBef>
            </a:pPr>
            <a:r>
              <a:rPr lang="en-US" sz="4784">
                <a:solidFill>
                  <a:srgbClr val="FDFDFD"/>
                </a:solidFill>
                <a:latin typeface="Times New Roman"/>
              </a:rPr>
              <a:t>03</a:t>
            </a:r>
          </a:p>
        </p:txBody>
      </p:sp>
      <p:sp>
        <p:nvSpPr>
          <p:cNvPr id="33" name="TextBox 33"/>
          <p:cNvSpPr txBox="1"/>
          <p:nvPr/>
        </p:nvSpPr>
        <p:spPr>
          <a:xfrm>
            <a:off x="10280481" y="7277247"/>
            <a:ext cx="5768345" cy="1314898"/>
          </a:xfrm>
          <a:prstGeom prst="rect">
            <a:avLst/>
          </a:prstGeom>
        </p:spPr>
        <p:txBody>
          <a:bodyPr lIns="0" tIns="0" rIns="0" bIns="0" rtlCol="0" anchor="t">
            <a:spAutoFit/>
          </a:bodyPr>
          <a:lstStyle/>
          <a:p>
            <a:pPr algn="l">
              <a:lnSpc>
                <a:spcPts val="3755"/>
              </a:lnSpc>
            </a:pPr>
            <a:r>
              <a:rPr lang="en-US" sz="2682" spc="-53">
                <a:solidFill>
                  <a:srgbClr val="145DA0"/>
                </a:solidFill>
                <a:latin typeface="Times New Roman"/>
              </a:rPr>
              <a:t>Infrastructure development and Civil work</a:t>
            </a:r>
          </a:p>
          <a:p>
            <a:pPr algn="l">
              <a:lnSpc>
                <a:spcPts val="2495"/>
              </a:lnSpc>
            </a:pPr>
            <a:endParaRPr lang="en-US" sz="2682" spc="-53">
              <a:solidFill>
                <a:srgbClr val="145DA0"/>
              </a:solidFill>
              <a:latin typeface="Times New Roman"/>
            </a:endParaRPr>
          </a:p>
        </p:txBody>
      </p:sp>
      <p:sp>
        <p:nvSpPr>
          <p:cNvPr id="34" name="TextBox 34"/>
          <p:cNvSpPr txBox="1"/>
          <p:nvPr/>
        </p:nvSpPr>
        <p:spPr>
          <a:xfrm>
            <a:off x="8763159" y="7263190"/>
            <a:ext cx="1134140" cy="906407"/>
          </a:xfrm>
          <a:prstGeom prst="rect">
            <a:avLst/>
          </a:prstGeom>
        </p:spPr>
        <p:txBody>
          <a:bodyPr lIns="0" tIns="0" rIns="0" bIns="0" rtlCol="0" anchor="t">
            <a:spAutoFit/>
          </a:bodyPr>
          <a:lstStyle/>
          <a:p>
            <a:pPr marL="0" lvl="0" indent="0" algn="ctr">
              <a:lnSpc>
                <a:spcPts val="6697"/>
              </a:lnSpc>
              <a:spcBef>
                <a:spcPct val="0"/>
              </a:spcBef>
            </a:pPr>
            <a:r>
              <a:rPr lang="en-US" sz="4784">
                <a:solidFill>
                  <a:srgbClr val="FDFDFD"/>
                </a:solidFill>
                <a:latin typeface="Times New Roman"/>
              </a:rPr>
              <a:t>04</a:t>
            </a:r>
          </a:p>
        </p:txBody>
      </p:sp>
      <p:sp>
        <p:nvSpPr>
          <p:cNvPr id="35" name="TextBox 35"/>
          <p:cNvSpPr txBox="1"/>
          <p:nvPr/>
        </p:nvSpPr>
        <p:spPr>
          <a:xfrm>
            <a:off x="-257175" y="6111363"/>
            <a:ext cx="7553703" cy="2889885"/>
          </a:xfrm>
          <a:prstGeom prst="rect">
            <a:avLst/>
          </a:prstGeom>
        </p:spPr>
        <p:txBody>
          <a:bodyPr lIns="0" tIns="0" rIns="0" bIns="0" rtlCol="0" anchor="t">
            <a:spAutoFit/>
          </a:bodyPr>
          <a:lstStyle/>
          <a:p>
            <a:pPr marL="647702" lvl="1" indent="-323851" algn="just">
              <a:lnSpc>
                <a:spcPts val="3690"/>
              </a:lnSpc>
              <a:buFont typeface="Arial"/>
              <a:buChar char="•"/>
            </a:pPr>
            <a:r>
              <a:rPr lang="en-US" sz="3000">
                <a:solidFill>
                  <a:srgbClr val="FDFDFD"/>
                </a:solidFill>
                <a:latin typeface="Times New Roman"/>
              </a:rPr>
              <a:t>The company is a custodian of more than 950 strong workforce comprising mostly of skilled personnel led by a group of competent, qualified experienced engineers and managers.</a:t>
            </a:r>
          </a:p>
          <a:p>
            <a:pPr algn="just">
              <a:lnSpc>
                <a:spcPts val="4200"/>
              </a:lnSpc>
            </a:pPr>
            <a:endParaRPr lang="en-US" sz="3000">
              <a:solidFill>
                <a:srgbClr val="FDFDFD"/>
              </a:solidFill>
              <a:latin typeface="Times New Roman"/>
            </a:endParaRPr>
          </a:p>
        </p:txBody>
      </p:sp>
      <p:sp>
        <p:nvSpPr>
          <p:cNvPr id="36" name="TextBox 36"/>
          <p:cNvSpPr txBox="1"/>
          <p:nvPr/>
        </p:nvSpPr>
        <p:spPr>
          <a:xfrm>
            <a:off x="76200" y="1496728"/>
            <a:ext cx="7038680" cy="4322371"/>
          </a:xfrm>
          <a:prstGeom prst="rect">
            <a:avLst/>
          </a:prstGeom>
        </p:spPr>
        <p:txBody>
          <a:bodyPr lIns="0" tIns="0" rIns="0" bIns="0" rtlCol="0" anchor="t">
            <a:spAutoFit/>
          </a:bodyPr>
          <a:lstStyle/>
          <a:p>
            <a:pPr marL="583555" lvl="1" indent="-291778" algn="l">
              <a:lnSpc>
                <a:spcPts val="3784"/>
              </a:lnSpc>
              <a:buFont typeface="Arial"/>
              <a:buChar char="•"/>
            </a:pPr>
            <a:r>
              <a:rPr lang="en-US" sz="2702">
                <a:solidFill>
                  <a:srgbClr val="FFFFFF"/>
                </a:solidFill>
                <a:latin typeface="Times New Roman"/>
              </a:rPr>
              <a:t>We understand the importance of having the right equipment for mining operations. Therefore, we offer a comprehensive range of mining equipment for hire. Our fleet includes excavators, bulldozers, dump trucks, loaders, and other specialized machinery. All our equipment is regularly serviced and maintained to ensure optimal performance and reliability.</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6770594" cy="10287000"/>
            <a:chOff x="0" y="0"/>
            <a:chExt cx="1783202" cy="2709333"/>
          </a:xfrm>
        </p:grpSpPr>
        <p:sp>
          <p:nvSpPr>
            <p:cNvPr id="3" name="Freeform 3"/>
            <p:cNvSpPr/>
            <p:nvPr/>
          </p:nvSpPr>
          <p:spPr>
            <a:xfrm>
              <a:off x="0" y="0"/>
              <a:ext cx="1783202" cy="2709333"/>
            </a:xfrm>
            <a:custGeom>
              <a:avLst/>
              <a:gdLst/>
              <a:ahLst/>
              <a:cxnLst/>
              <a:rect l="l" t="t" r="r" b="b"/>
              <a:pathLst>
                <a:path w="1783202" h="2709333">
                  <a:moveTo>
                    <a:pt x="0" y="0"/>
                  </a:moveTo>
                  <a:lnTo>
                    <a:pt x="1783202" y="0"/>
                  </a:lnTo>
                  <a:lnTo>
                    <a:pt x="1783202" y="2709333"/>
                  </a:lnTo>
                  <a:lnTo>
                    <a:pt x="0" y="2709333"/>
                  </a:lnTo>
                  <a:close/>
                </a:path>
              </a:pathLst>
            </a:custGeom>
            <a:solidFill>
              <a:srgbClr val="0345E4"/>
            </a:solidFill>
          </p:spPr>
        </p:sp>
        <p:sp>
          <p:nvSpPr>
            <p:cNvPr id="4" name="TextBox 4"/>
            <p:cNvSpPr txBox="1"/>
            <p:nvPr/>
          </p:nvSpPr>
          <p:spPr>
            <a:xfrm>
              <a:off x="0" y="-38100"/>
              <a:ext cx="1783202" cy="2747433"/>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7206834" y="1377496"/>
            <a:ext cx="5101850" cy="394924"/>
          </a:xfrm>
          <a:prstGeom prst="rect">
            <a:avLst/>
          </a:prstGeom>
        </p:spPr>
        <p:txBody>
          <a:bodyPr lIns="0" tIns="0" rIns="0" bIns="0" rtlCol="0" anchor="t">
            <a:spAutoFit/>
          </a:bodyPr>
          <a:lstStyle/>
          <a:p>
            <a:pPr algn="l">
              <a:lnSpc>
                <a:spcPts val="3244"/>
              </a:lnSpc>
            </a:pPr>
            <a:r>
              <a:rPr lang="en-US" sz="2317">
                <a:solidFill>
                  <a:srgbClr val="000000"/>
                </a:solidFill>
                <a:latin typeface="Garet Bold"/>
              </a:rPr>
              <a:t>MISSION:</a:t>
            </a:r>
          </a:p>
        </p:txBody>
      </p:sp>
      <p:grpSp>
        <p:nvGrpSpPr>
          <p:cNvPr id="6" name="Group 6"/>
          <p:cNvGrpSpPr/>
          <p:nvPr/>
        </p:nvGrpSpPr>
        <p:grpSpPr>
          <a:xfrm>
            <a:off x="15740861" y="6749958"/>
            <a:ext cx="4596322" cy="4596322"/>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62000" cap="sq">
              <a:solidFill>
                <a:srgbClr val="F6F6F6"/>
              </a:solidFill>
              <a:prstDash val="solid"/>
              <a:miter/>
            </a:ln>
          </p:spPr>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rot="5400000">
            <a:off x="8278430" y="340111"/>
            <a:ext cx="1479329" cy="1479329"/>
            <a:chOff x="0" y="0"/>
            <a:chExt cx="812800" cy="812800"/>
          </a:xfrm>
        </p:grpSpPr>
        <p:sp>
          <p:nvSpPr>
            <p:cNvPr id="10" name="Freeform 10"/>
            <p:cNvSpPr/>
            <p:nvPr/>
          </p:nvSpPr>
          <p:spPr>
            <a:xfrm>
              <a:off x="0" y="0"/>
              <a:ext cx="812800" cy="812800"/>
            </a:xfrm>
            <a:custGeom>
              <a:avLst/>
              <a:gdLst/>
              <a:ahLst/>
              <a:cxnLst/>
              <a:rect l="l" t="t" r="r" b="b"/>
              <a:pathLst>
                <a:path w="812800" h="812800">
                  <a:moveTo>
                    <a:pt x="266903" y="0"/>
                  </a:moveTo>
                  <a:lnTo>
                    <a:pt x="545897" y="0"/>
                  </a:lnTo>
                  <a:cubicBezTo>
                    <a:pt x="693303" y="0"/>
                    <a:pt x="812800" y="119497"/>
                    <a:pt x="812800" y="266903"/>
                  </a:cubicBezTo>
                  <a:lnTo>
                    <a:pt x="812800" y="545897"/>
                  </a:lnTo>
                  <a:cubicBezTo>
                    <a:pt x="812800" y="693303"/>
                    <a:pt x="693303" y="812800"/>
                    <a:pt x="545897" y="812800"/>
                  </a:cubicBezTo>
                  <a:lnTo>
                    <a:pt x="266903" y="812800"/>
                  </a:lnTo>
                  <a:cubicBezTo>
                    <a:pt x="119497" y="812800"/>
                    <a:pt x="0" y="693303"/>
                    <a:pt x="0" y="545897"/>
                  </a:cubicBezTo>
                  <a:lnTo>
                    <a:pt x="0" y="266903"/>
                  </a:lnTo>
                  <a:cubicBezTo>
                    <a:pt x="0" y="119497"/>
                    <a:pt x="119497" y="0"/>
                    <a:pt x="266903" y="0"/>
                  </a:cubicBezTo>
                  <a:close/>
                </a:path>
              </a:pathLst>
            </a:custGeom>
            <a:solidFill>
              <a:srgbClr val="0345E4">
                <a:alpha val="29804"/>
              </a:srgbClr>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rot="5400000">
            <a:off x="9293368" y="1219358"/>
            <a:ext cx="771724" cy="771724"/>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solidFill>
                <a:srgbClr val="0345E4">
                  <a:alpha val="40000"/>
                </a:srgbClr>
              </a:solidFill>
              <a:prstDash val="solid"/>
              <a:miter/>
            </a:ln>
          </p:spPr>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a:off x="16215341" y="231567"/>
            <a:ext cx="1216756" cy="1216756"/>
          </a:xfrm>
          <a:custGeom>
            <a:avLst/>
            <a:gdLst/>
            <a:ahLst/>
            <a:cxnLst/>
            <a:rect l="l" t="t" r="r" b="b"/>
            <a:pathLst>
              <a:path w="1216756" h="1216756">
                <a:moveTo>
                  <a:pt x="0" y="0"/>
                </a:moveTo>
                <a:lnTo>
                  <a:pt x="1216756" y="0"/>
                </a:lnTo>
                <a:lnTo>
                  <a:pt x="1216756" y="1216756"/>
                </a:lnTo>
                <a:lnTo>
                  <a:pt x="0" y="1216756"/>
                </a:lnTo>
                <a:lnTo>
                  <a:pt x="0" y="0"/>
                </a:lnTo>
                <a:close/>
              </a:path>
            </a:pathLst>
          </a:custGeom>
          <a:blipFill>
            <a:blip r:embed="rId2"/>
            <a:stretch>
              <a:fillRect/>
            </a:stretch>
          </a:blipFill>
        </p:spPr>
      </p:sp>
      <p:sp>
        <p:nvSpPr>
          <p:cNvPr id="16" name="Freeform 16"/>
          <p:cNvSpPr/>
          <p:nvPr/>
        </p:nvSpPr>
        <p:spPr>
          <a:xfrm>
            <a:off x="0" y="5753090"/>
            <a:ext cx="6770594" cy="4718184"/>
          </a:xfrm>
          <a:custGeom>
            <a:avLst/>
            <a:gdLst/>
            <a:ahLst/>
            <a:cxnLst/>
            <a:rect l="l" t="t" r="r" b="b"/>
            <a:pathLst>
              <a:path w="6770594" h="4718184">
                <a:moveTo>
                  <a:pt x="0" y="0"/>
                </a:moveTo>
                <a:lnTo>
                  <a:pt x="6770594" y="0"/>
                </a:lnTo>
                <a:lnTo>
                  <a:pt x="6770594" y="4718184"/>
                </a:lnTo>
                <a:lnTo>
                  <a:pt x="0" y="4718184"/>
                </a:lnTo>
                <a:lnTo>
                  <a:pt x="0" y="0"/>
                </a:lnTo>
                <a:close/>
              </a:path>
            </a:pathLst>
          </a:custGeom>
          <a:blipFill>
            <a:blip r:embed="rId3"/>
            <a:stretch>
              <a:fillRect/>
            </a:stretch>
          </a:blipFill>
        </p:spPr>
      </p:sp>
      <p:sp>
        <p:nvSpPr>
          <p:cNvPr id="17" name="Freeform 17"/>
          <p:cNvSpPr/>
          <p:nvPr/>
        </p:nvSpPr>
        <p:spPr>
          <a:xfrm>
            <a:off x="0" y="-1358503"/>
            <a:ext cx="6770594" cy="7486343"/>
          </a:xfrm>
          <a:custGeom>
            <a:avLst/>
            <a:gdLst/>
            <a:ahLst/>
            <a:cxnLst/>
            <a:rect l="l" t="t" r="r" b="b"/>
            <a:pathLst>
              <a:path w="6770594" h="7486343">
                <a:moveTo>
                  <a:pt x="0" y="0"/>
                </a:moveTo>
                <a:lnTo>
                  <a:pt x="6770594" y="0"/>
                </a:lnTo>
                <a:lnTo>
                  <a:pt x="6770594" y="7486343"/>
                </a:lnTo>
                <a:lnTo>
                  <a:pt x="0" y="7486343"/>
                </a:lnTo>
                <a:lnTo>
                  <a:pt x="0" y="0"/>
                </a:lnTo>
                <a:close/>
              </a:path>
            </a:pathLst>
          </a:custGeom>
          <a:blipFill>
            <a:blip r:embed="rId4"/>
            <a:stretch>
              <a:fillRect/>
            </a:stretch>
          </a:blipFill>
        </p:spPr>
      </p:sp>
      <p:sp>
        <p:nvSpPr>
          <p:cNvPr id="18" name="TextBox 18"/>
          <p:cNvSpPr txBox="1"/>
          <p:nvPr/>
        </p:nvSpPr>
        <p:spPr>
          <a:xfrm>
            <a:off x="7587676" y="1914882"/>
            <a:ext cx="9328172" cy="2769870"/>
          </a:xfrm>
          <a:prstGeom prst="rect">
            <a:avLst/>
          </a:prstGeom>
        </p:spPr>
        <p:txBody>
          <a:bodyPr lIns="0" tIns="0" rIns="0" bIns="0" rtlCol="0" anchor="t">
            <a:spAutoFit/>
          </a:bodyPr>
          <a:lstStyle/>
          <a:p>
            <a:pPr marL="518160" lvl="1" indent="-259080" algn="just">
              <a:lnSpc>
                <a:spcPts val="3720"/>
              </a:lnSpc>
              <a:buFont typeface="Arial"/>
              <a:buChar char="•"/>
            </a:pPr>
            <a:r>
              <a:rPr lang="en-US" sz="2400">
                <a:solidFill>
                  <a:srgbClr val="000000"/>
                </a:solidFill>
                <a:latin typeface="Open Sans Bold"/>
              </a:rPr>
              <a:t>Our mission is to provide exceptional mining, transportation, and equipment hiring services to our clients. We strive to achieve operational excellence, promote sustainable practices, and contribute to the growth and development of the mining industry</a:t>
            </a:r>
            <a:r>
              <a:rPr lang="en-US" sz="2400">
                <a:solidFill>
                  <a:srgbClr val="000000"/>
                </a:solidFill>
                <a:latin typeface="Open Sans"/>
              </a:rPr>
              <a:t>.</a:t>
            </a:r>
          </a:p>
          <a:p>
            <a:pPr marL="0" lvl="0" indent="0" algn="just">
              <a:lnSpc>
                <a:spcPts val="3720"/>
              </a:lnSpc>
            </a:pPr>
            <a:endParaRPr lang="en-US" sz="2400">
              <a:solidFill>
                <a:srgbClr val="000000"/>
              </a:solidFill>
              <a:latin typeface="Open Sans"/>
            </a:endParaRPr>
          </a:p>
        </p:txBody>
      </p:sp>
      <p:sp>
        <p:nvSpPr>
          <p:cNvPr id="19" name="TextBox 19"/>
          <p:cNvSpPr txBox="1"/>
          <p:nvPr/>
        </p:nvSpPr>
        <p:spPr>
          <a:xfrm>
            <a:off x="7587676" y="5505099"/>
            <a:ext cx="9671624" cy="2889767"/>
          </a:xfrm>
          <a:prstGeom prst="rect">
            <a:avLst/>
          </a:prstGeom>
        </p:spPr>
        <p:txBody>
          <a:bodyPr lIns="0" tIns="0" rIns="0" bIns="0" rtlCol="0" anchor="t">
            <a:spAutoFit/>
          </a:bodyPr>
          <a:lstStyle/>
          <a:p>
            <a:pPr marL="537238" lvl="1" indent="-268619" algn="just">
              <a:lnSpc>
                <a:spcPts val="3856"/>
              </a:lnSpc>
              <a:buFont typeface="Arial"/>
              <a:buChar char="•"/>
            </a:pPr>
            <a:r>
              <a:rPr lang="en-US" sz="2488">
                <a:solidFill>
                  <a:srgbClr val="000000"/>
                </a:solidFill>
                <a:latin typeface="Open Sans Bold"/>
              </a:rPr>
              <a:t>Our vision is to become a leading player in the mining and transportation sector, recognized for our professionalism, reliability, and commitment to delivering superior services. We aim to expand our operations, diversify our client base, and continuously innovate to stay ahead in the industry.</a:t>
            </a:r>
          </a:p>
        </p:txBody>
      </p:sp>
      <p:sp>
        <p:nvSpPr>
          <p:cNvPr id="20" name="TextBox 20"/>
          <p:cNvSpPr txBox="1"/>
          <p:nvPr/>
        </p:nvSpPr>
        <p:spPr>
          <a:xfrm>
            <a:off x="7438872" y="4856202"/>
            <a:ext cx="5503645" cy="422275"/>
          </a:xfrm>
          <a:prstGeom prst="rect">
            <a:avLst/>
          </a:prstGeom>
        </p:spPr>
        <p:txBody>
          <a:bodyPr lIns="0" tIns="0" rIns="0" bIns="0" rtlCol="0" anchor="t">
            <a:spAutoFit/>
          </a:bodyPr>
          <a:lstStyle/>
          <a:p>
            <a:pPr algn="l">
              <a:lnSpc>
                <a:spcPts val="3499"/>
              </a:lnSpc>
            </a:pPr>
            <a:r>
              <a:rPr lang="en-US" sz="2499">
                <a:solidFill>
                  <a:srgbClr val="000000"/>
                </a:solidFill>
                <a:latin typeface="Garet Bold"/>
              </a:rPr>
              <a:t>VISSION: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6770594" cy="10287000"/>
            <a:chOff x="0" y="0"/>
            <a:chExt cx="1783202" cy="2709333"/>
          </a:xfrm>
        </p:grpSpPr>
        <p:sp>
          <p:nvSpPr>
            <p:cNvPr id="3" name="Freeform 3"/>
            <p:cNvSpPr/>
            <p:nvPr/>
          </p:nvSpPr>
          <p:spPr>
            <a:xfrm>
              <a:off x="0" y="0"/>
              <a:ext cx="1783202" cy="2709333"/>
            </a:xfrm>
            <a:custGeom>
              <a:avLst/>
              <a:gdLst/>
              <a:ahLst/>
              <a:cxnLst/>
              <a:rect l="l" t="t" r="r" b="b"/>
              <a:pathLst>
                <a:path w="1783202" h="2709333">
                  <a:moveTo>
                    <a:pt x="0" y="0"/>
                  </a:moveTo>
                  <a:lnTo>
                    <a:pt x="1783202" y="0"/>
                  </a:lnTo>
                  <a:lnTo>
                    <a:pt x="1783202" y="2709333"/>
                  </a:lnTo>
                  <a:lnTo>
                    <a:pt x="0" y="2709333"/>
                  </a:lnTo>
                  <a:close/>
                </a:path>
              </a:pathLst>
            </a:custGeom>
            <a:solidFill>
              <a:srgbClr val="0345E4"/>
            </a:solidFill>
          </p:spPr>
        </p:sp>
        <p:sp>
          <p:nvSpPr>
            <p:cNvPr id="4" name="TextBox 4"/>
            <p:cNvSpPr txBox="1"/>
            <p:nvPr/>
          </p:nvSpPr>
          <p:spPr>
            <a:xfrm>
              <a:off x="0" y="-38100"/>
              <a:ext cx="1783202" cy="2747433"/>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10623114" y="963406"/>
            <a:ext cx="5503645" cy="422275"/>
          </a:xfrm>
          <a:prstGeom prst="rect">
            <a:avLst/>
          </a:prstGeom>
        </p:spPr>
        <p:txBody>
          <a:bodyPr lIns="0" tIns="0" rIns="0" bIns="0" rtlCol="0" anchor="t">
            <a:spAutoFit/>
          </a:bodyPr>
          <a:lstStyle/>
          <a:p>
            <a:pPr algn="l">
              <a:lnSpc>
                <a:spcPts val="3499"/>
              </a:lnSpc>
            </a:pPr>
            <a:r>
              <a:rPr lang="en-US" sz="2499">
                <a:solidFill>
                  <a:srgbClr val="000000"/>
                </a:solidFill>
                <a:latin typeface="Garet Bold"/>
              </a:rPr>
              <a:t>CORE VALUES</a:t>
            </a:r>
          </a:p>
        </p:txBody>
      </p:sp>
      <p:grpSp>
        <p:nvGrpSpPr>
          <p:cNvPr id="6" name="Group 6"/>
          <p:cNvGrpSpPr/>
          <p:nvPr/>
        </p:nvGrpSpPr>
        <p:grpSpPr>
          <a:xfrm>
            <a:off x="15740861" y="6749958"/>
            <a:ext cx="4596322" cy="4596322"/>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62000" cap="sq">
              <a:solidFill>
                <a:srgbClr val="F6F6F6"/>
              </a:solidFill>
              <a:prstDash val="solid"/>
              <a:miter/>
            </a:ln>
          </p:spPr>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rot="5400000">
            <a:off x="8278430" y="340111"/>
            <a:ext cx="1479329" cy="1479329"/>
            <a:chOff x="0" y="0"/>
            <a:chExt cx="812800" cy="812800"/>
          </a:xfrm>
        </p:grpSpPr>
        <p:sp>
          <p:nvSpPr>
            <p:cNvPr id="10" name="Freeform 10"/>
            <p:cNvSpPr/>
            <p:nvPr/>
          </p:nvSpPr>
          <p:spPr>
            <a:xfrm>
              <a:off x="0" y="0"/>
              <a:ext cx="812800" cy="812800"/>
            </a:xfrm>
            <a:custGeom>
              <a:avLst/>
              <a:gdLst/>
              <a:ahLst/>
              <a:cxnLst/>
              <a:rect l="l" t="t" r="r" b="b"/>
              <a:pathLst>
                <a:path w="812800" h="812800">
                  <a:moveTo>
                    <a:pt x="266903" y="0"/>
                  </a:moveTo>
                  <a:lnTo>
                    <a:pt x="545897" y="0"/>
                  </a:lnTo>
                  <a:cubicBezTo>
                    <a:pt x="693303" y="0"/>
                    <a:pt x="812800" y="119497"/>
                    <a:pt x="812800" y="266903"/>
                  </a:cubicBezTo>
                  <a:lnTo>
                    <a:pt x="812800" y="545897"/>
                  </a:lnTo>
                  <a:cubicBezTo>
                    <a:pt x="812800" y="693303"/>
                    <a:pt x="693303" y="812800"/>
                    <a:pt x="545897" y="812800"/>
                  </a:cubicBezTo>
                  <a:lnTo>
                    <a:pt x="266903" y="812800"/>
                  </a:lnTo>
                  <a:cubicBezTo>
                    <a:pt x="119497" y="812800"/>
                    <a:pt x="0" y="693303"/>
                    <a:pt x="0" y="545897"/>
                  </a:cubicBezTo>
                  <a:lnTo>
                    <a:pt x="0" y="266903"/>
                  </a:lnTo>
                  <a:cubicBezTo>
                    <a:pt x="0" y="119497"/>
                    <a:pt x="119497" y="0"/>
                    <a:pt x="266903" y="0"/>
                  </a:cubicBezTo>
                  <a:close/>
                </a:path>
              </a:pathLst>
            </a:custGeom>
            <a:solidFill>
              <a:srgbClr val="0345E4">
                <a:alpha val="29804"/>
              </a:srgbClr>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rot="5400000">
            <a:off x="9293368" y="1219358"/>
            <a:ext cx="771724" cy="771724"/>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solidFill>
                <a:srgbClr val="0345E4">
                  <a:alpha val="40000"/>
                </a:srgbClr>
              </a:solidFill>
              <a:prstDash val="solid"/>
              <a:miter/>
            </a:ln>
          </p:spPr>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rot="5400000">
            <a:off x="5324660" y="9048119"/>
            <a:ext cx="596043" cy="596043"/>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solidFill>
                <a:srgbClr val="FFFFFF"/>
              </a:solidFill>
              <a:prstDash val="solid"/>
              <a:miter/>
            </a:ln>
          </p:spPr>
        </p:sp>
        <p:sp>
          <p:nvSpPr>
            <p:cNvPr id="17" name="TextBox 1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8" name="Freeform 18"/>
          <p:cNvSpPr/>
          <p:nvPr/>
        </p:nvSpPr>
        <p:spPr>
          <a:xfrm>
            <a:off x="0" y="-1062310"/>
            <a:ext cx="6711592" cy="7296028"/>
          </a:xfrm>
          <a:custGeom>
            <a:avLst/>
            <a:gdLst/>
            <a:ahLst/>
            <a:cxnLst/>
            <a:rect l="l" t="t" r="r" b="b"/>
            <a:pathLst>
              <a:path w="6711592" h="7296028">
                <a:moveTo>
                  <a:pt x="0" y="0"/>
                </a:moveTo>
                <a:lnTo>
                  <a:pt x="6711592" y="0"/>
                </a:lnTo>
                <a:lnTo>
                  <a:pt x="6711592" y="7296028"/>
                </a:lnTo>
                <a:lnTo>
                  <a:pt x="0" y="7296028"/>
                </a:lnTo>
                <a:lnTo>
                  <a:pt x="0" y="0"/>
                </a:lnTo>
                <a:close/>
              </a:path>
            </a:pathLst>
          </a:custGeom>
          <a:blipFill>
            <a:blip r:embed="rId2"/>
            <a:stretch>
              <a:fillRect/>
            </a:stretch>
          </a:blipFill>
        </p:spPr>
      </p:sp>
      <p:sp>
        <p:nvSpPr>
          <p:cNvPr id="19" name="Freeform 19"/>
          <p:cNvSpPr/>
          <p:nvPr/>
        </p:nvSpPr>
        <p:spPr>
          <a:xfrm>
            <a:off x="-462164" y="6176568"/>
            <a:ext cx="7173756" cy="4424674"/>
          </a:xfrm>
          <a:custGeom>
            <a:avLst/>
            <a:gdLst/>
            <a:ahLst/>
            <a:cxnLst/>
            <a:rect l="l" t="t" r="r" b="b"/>
            <a:pathLst>
              <a:path w="7173756" h="4424674">
                <a:moveTo>
                  <a:pt x="0" y="0"/>
                </a:moveTo>
                <a:lnTo>
                  <a:pt x="7173756" y="0"/>
                </a:lnTo>
                <a:lnTo>
                  <a:pt x="7173756" y="4424674"/>
                </a:lnTo>
                <a:lnTo>
                  <a:pt x="0" y="4424674"/>
                </a:lnTo>
                <a:lnTo>
                  <a:pt x="0" y="0"/>
                </a:lnTo>
                <a:close/>
              </a:path>
            </a:pathLst>
          </a:custGeom>
          <a:blipFill>
            <a:blip r:embed="rId3"/>
            <a:stretch>
              <a:fillRect t="-5617" r="-5296" b="-5617"/>
            </a:stretch>
          </a:blipFill>
        </p:spPr>
      </p:sp>
      <p:sp>
        <p:nvSpPr>
          <p:cNvPr id="20" name="TextBox 20"/>
          <p:cNvSpPr txBox="1"/>
          <p:nvPr/>
        </p:nvSpPr>
        <p:spPr>
          <a:xfrm>
            <a:off x="8794398" y="2157207"/>
            <a:ext cx="8330233" cy="1292036"/>
          </a:xfrm>
          <a:prstGeom prst="rect">
            <a:avLst/>
          </a:prstGeom>
        </p:spPr>
        <p:txBody>
          <a:bodyPr lIns="0" tIns="0" rIns="0" bIns="0" rtlCol="0" anchor="t">
            <a:spAutoFit/>
          </a:bodyPr>
          <a:lstStyle/>
          <a:p>
            <a:pPr algn="just">
              <a:lnSpc>
                <a:spcPts val="3671"/>
              </a:lnSpc>
            </a:pPr>
            <a:r>
              <a:rPr lang="en-US" sz="2368">
                <a:solidFill>
                  <a:srgbClr val="000000"/>
                </a:solidFill>
                <a:latin typeface="Open Sans Bold"/>
              </a:rPr>
              <a:t>We conduct our business with honesty, transparency, and ethical practices.</a:t>
            </a:r>
          </a:p>
          <a:p>
            <a:pPr marL="0" lvl="0" indent="0" algn="just">
              <a:lnSpc>
                <a:spcPts val="3206"/>
              </a:lnSpc>
            </a:pPr>
            <a:endParaRPr lang="en-US" sz="2368">
              <a:solidFill>
                <a:srgbClr val="000000"/>
              </a:solidFill>
              <a:latin typeface="Open Sans Bold"/>
            </a:endParaRPr>
          </a:p>
        </p:txBody>
      </p:sp>
      <p:sp>
        <p:nvSpPr>
          <p:cNvPr id="21" name="TextBox 21"/>
          <p:cNvSpPr txBox="1"/>
          <p:nvPr/>
        </p:nvSpPr>
        <p:spPr>
          <a:xfrm>
            <a:off x="8710850" y="3371301"/>
            <a:ext cx="9328172" cy="1369695"/>
          </a:xfrm>
          <a:prstGeom prst="rect">
            <a:avLst/>
          </a:prstGeom>
        </p:spPr>
        <p:txBody>
          <a:bodyPr lIns="0" tIns="0" rIns="0" bIns="0" rtlCol="0" anchor="t">
            <a:spAutoFit/>
          </a:bodyPr>
          <a:lstStyle/>
          <a:p>
            <a:pPr algn="just">
              <a:lnSpc>
                <a:spcPts val="3720"/>
              </a:lnSpc>
            </a:pPr>
            <a:r>
              <a:rPr lang="en-US" sz="2400">
                <a:solidFill>
                  <a:srgbClr val="000000"/>
                </a:solidFill>
                <a:latin typeface="Open Sans Bold"/>
              </a:rPr>
              <a:t>We prioritize the safety of our employees, clients, and the environment in all our operations.</a:t>
            </a:r>
          </a:p>
          <a:p>
            <a:pPr marL="0" lvl="0" indent="0" algn="just">
              <a:lnSpc>
                <a:spcPts val="3720"/>
              </a:lnSpc>
            </a:pPr>
            <a:endParaRPr lang="en-US" sz="2400">
              <a:solidFill>
                <a:srgbClr val="000000"/>
              </a:solidFill>
              <a:latin typeface="Open Sans Bold"/>
            </a:endParaRPr>
          </a:p>
        </p:txBody>
      </p:sp>
      <p:sp>
        <p:nvSpPr>
          <p:cNvPr id="22" name="TextBox 22"/>
          <p:cNvSpPr txBox="1"/>
          <p:nvPr/>
        </p:nvSpPr>
        <p:spPr>
          <a:xfrm>
            <a:off x="7091569" y="3458768"/>
            <a:ext cx="5503645" cy="422275"/>
          </a:xfrm>
          <a:prstGeom prst="rect">
            <a:avLst/>
          </a:prstGeom>
        </p:spPr>
        <p:txBody>
          <a:bodyPr lIns="0" tIns="0" rIns="0" bIns="0" rtlCol="0" anchor="t">
            <a:spAutoFit/>
          </a:bodyPr>
          <a:lstStyle/>
          <a:p>
            <a:pPr algn="l">
              <a:lnSpc>
                <a:spcPts val="3499"/>
              </a:lnSpc>
            </a:pPr>
            <a:r>
              <a:rPr lang="en-US" sz="2499" u="sng">
                <a:solidFill>
                  <a:srgbClr val="000000"/>
                </a:solidFill>
                <a:latin typeface="Garet Bold"/>
              </a:rPr>
              <a:t>Safety:</a:t>
            </a:r>
          </a:p>
        </p:txBody>
      </p:sp>
      <p:sp>
        <p:nvSpPr>
          <p:cNvPr id="23" name="TextBox 23"/>
          <p:cNvSpPr txBox="1"/>
          <p:nvPr/>
        </p:nvSpPr>
        <p:spPr>
          <a:xfrm>
            <a:off x="7931128" y="7451013"/>
            <a:ext cx="9328172" cy="2769870"/>
          </a:xfrm>
          <a:prstGeom prst="rect">
            <a:avLst/>
          </a:prstGeom>
        </p:spPr>
        <p:txBody>
          <a:bodyPr lIns="0" tIns="0" rIns="0" bIns="0" rtlCol="0" anchor="t">
            <a:spAutoFit/>
          </a:bodyPr>
          <a:lstStyle/>
          <a:p>
            <a:pPr marL="0" lvl="0" indent="0" algn="just">
              <a:lnSpc>
                <a:spcPts val="3720"/>
              </a:lnSpc>
            </a:pPr>
            <a:r>
              <a:rPr lang="en-US" sz="2400">
                <a:solidFill>
                  <a:srgbClr val="000000"/>
                </a:solidFill>
                <a:latin typeface="Open Sans Bold"/>
              </a:rPr>
              <a:t>We foster a collaborative and inclusive work environment, encouraging teamwork and mutual respect. Wit our extensive experience, strong client relationships, and commitment to excellence, Mangala associates Pvt. Ltd. is the ideal partner for all mining, transportation, and equipment hiring needs</a:t>
            </a:r>
          </a:p>
        </p:txBody>
      </p:sp>
      <p:sp>
        <p:nvSpPr>
          <p:cNvPr id="24" name="TextBox 24"/>
          <p:cNvSpPr txBox="1"/>
          <p:nvPr/>
        </p:nvSpPr>
        <p:spPr>
          <a:xfrm>
            <a:off x="7091569" y="4608118"/>
            <a:ext cx="5503645" cy="422275"/>
          </a:xfrm>
          <a:prstGeom prst="rect">
            <a:avLst/>
          </a:prstGeom>
        </p:spPr>
        <p:txBody>
          <a:bodyPr lIns="0" tIns="0" rIns="0" bIns="0" rtlCol="0" anchor="t">
            <a:spAutoFit/>
          </a:bodyPr>
          <a:lstStyle/>
          <a:p>
            <a:pPr algn="l">
              <a:lnSpc>
                <a:spcPts val="3499"/>
              </a:lnSpc>
            </a:pPr>
            <a:r>
              <a:rPr lang="en-US" sz="2499" u="sng">
                <a:solidFill>
                  <a:srgbClr val="000000"/>
                </a:solidFill>
                <a:latin typeface="Garet Bold"/>
              </a:rPr>
              <a:t>Quality:</a:t>
            </a:r>
          </a:p>
        </p:txBody>
      </p:sp>
      <p:sp>
        <p:nvSpPr>
          <p:cNvPr id="25" name="TextBox 25"/>
          <p:cNvSpPr txBox="1"/>
          <p:nvPr/>
        </p:nvSpPr>
        <p:spPr>
          <a:xfrm>
            <a:off x="7091569" y="2263225"/>
            <a:ext cx="5503645" cy="860425"/>
          </a:xfrm>
          <a:prstGeom prst="rect">
            <a:avLst/>
          </a:prstGeom>
        </p:spPr>
        <p:txBody>
          <a:bodyPr lIns="0" tIns="0" rIns="0" bIns="0" rtlCol="0" anchor="t">
            <a:spAutoFit/>
          </a:bodyPr>
          <a:lstStyle/>
          <a:p>
            <a:pPr algn="l">
              <a:lnSpc>
                <a:spcPts val="3499"/>
              </a:lnSpc>
            </a:pPr>
            <a:r>
              <a:rPr lang="en-US" sz="2499" u="sng">
                <a:solidFill>
                  <a:srgbClr val="000000"/>
                </a:solidFill>
                <a:latin typeface="Garet Bold"/>
              </a:rPr>
              <a:t>Integrity:</a:t>
            </a:r>
          </a:p>
          <a:p>
            <a:pPr algn="l">
              <a:lnSpc>
                <a:spcPts val="3499"/>
              </a:lnSpc>
            </a:pPr>
            <a:endParaRPr lang="en-US" sz="2499" u="sng">
              <a:solidFill>
                <a:srgbClr val="000000"/>
              </a:solidFill>
              <a:latin typeface="Garet Bold"/>
            </a:endParaRPr>
          </a:p>
        </p:txBody>
      </p:sp>
      <p:sp>
        <p:nvSpPr>
          <p:cNvPr id="26" name="TextBox 26"/>
          <p:cNvSpPr txBox="1"/>
          <p:nvPr/>
        </p:nvSpPr>
        <p:spPr>
          <a:xfrm>
            <a:off x="7091569" y="5754293"/>
            <a:ext cx="5503645" cy="422275"/>
          </a:xfrm>
          <a:prstGeom prst="rect">
            <a:avLst/>
          </a:prstGeom>
        </p:spPr>
        <p:txBody>
          <a:bodyPr lIns="0" tIns="0" rIns="0" bIns="0" rtlCol="0" anchor="t">
            <a:spAutoFit/>
          </a:bodyPr>
          <a:lstStyle/>
          <a:p>
            <a:pPr algn="l">
              <a:lnSpc>
                <a:spcPts val="3499"/>
              </a:lnSpc>
            </a:pPr>
            <a:r>
              <a:rPr lang="en-US" sz="2499" u="sng">
                <a:solidFill>
                  <a:srgbClr val="000000"/>
                </a:solidFill>
                <a:latin typeface="Garet Bold"/>
              </a:rPr>
              <a:t>Customer Focus:</a:t>
            </a:r>
          </a:p>
        </p:txBody>
      </p:sp>
      <p:sp>
        <p:nvSpPr>
          <p:cNvPr id="27" name="TextBox 27"/>
          <p:cNvSpPr txBox="1"/>
          <p:nvPr/>
        </p:nvSpPr>
        <p:spPr>
          <a:xfrm>
            <a:off x="8710850" y="4656101"/>
            <a:ext cx="9328172" cy="1369695"/>
          </a:xfrm>
          <a:prstGeom prst="rect">
            <a:avLst/>
          </a:prstGeom>
        </p:spPr>
        <p:txBody>
          <a:bodyPr lIns="0" tIns="0" rIns="0" bIns="0" rtlCol="0" anchor="t">
            <a:spAutoFit/>
          </a:bodyPr>
          <a:lstStyle/>
          <a:p>
            <a:pPr algn="just">
              <a:lnSpc>
                <a:spcPts val="3720"/>
              </a:lnSpc>
            </a:pPr>
            <a:r>
              <a:rPr lang="en-US" sz="2400">
                <a:solidFill>
                  <a:srgbClr val="000000"/>
                </a:solidFill>
                <a:latin typeface="Open Sans Bold"/>
              </a:rPr>
              <a:t>We strive for excellence in all aspects of our services, ensuring the highest standards of quality.</a:t>
            </a:r>
          </a:p>
          <a:p>
            <a:pPr marL="0" lvl="0" indent="0" algn="just">
              <a:lnSpc>
                <a:spcPts val="3720"/>
              </a:lnSpc>
            </a:pPr>
            <a:endParaRPr lang="en-US" sz="2400">
              <a:solidFill>
                <a:srgbClr val="000000"/>
              </a:solidFill>
              <a:latin typeface="Open Sans Bold"/>
            </a:endParaRPr>
          </a:p>
        </p:txBody>
      </p:sp>
      <p:sp>
        <p:nvSpPr>
          <p:cNvPr id="28" name="TextBox 28"/>
          <p:cNvSpPr txBox="1"/>
          <p:nvPr/>
        </p:nvSpPr>
        <p:spPr>
          <a:xfrm>
            <a:off x="7091569" y="6976668"/>
            <a:ext cx="5503645" cy="422275"/>
          </a:xfrm>
          <a:prstGeom prst="rect">
            <a:avLst/>
          </a:prstGeom>
        </p:spPr>
        <p:txBody>
          <a:bodyPr lIns="0" tIns="0" rIns="0" bIns="0" rtlCol="0" anchor="t">
            <a:spAutoFit/>
          </a:bodyPr>
          <a:lstStyle/>
          <a:p>
            <a:pPr algn="l">
              <a:lnSpc>
                <a:spcPts val="3499"/>
              </a:lnSpc>
            </a:pPr>
            <a:r>
              <a:rPr lang="en-US" sz="2499" u="sng">
                <a:solidFill>
                  <a:srgbClr val="000000"/>
                </a:solidFill>
                <a:latin typeface="Garet Bold"/>
              </a:rPr>
              <a:t>Team Work:</a:t>
            </a:r>
          </a:p>
        </p:txBody>
      </p:sp>
      <p:sp>
        <p:nvSpPr>
          <p:cNvPr id="29" name="TextBox 29"/>
          <p:cNvSpPr txBox="1"/>
          <p:nvPr/>
        </p:nvSpPr>
        <p:spPr>
          <a:xfrm>
            <a:off x="8710850" y="6157518"/>
            <a:ext cx="9328172" cy="1369695"/>
          </a:xfrm>
          <a:prstGeom prst="rect">
            <a:avLst/>
          </a:prstGeom>
        </p:spPr>
        <p:txBody>
          <a:bodyPr lIns="0" tIns="0" rIns="0" bIns="0" rtlCol="0" anchor="t">
            <a:spAutoFit/>
          </a:bodyPr>
          <a:lstStyle/>
          <a:p>
            <a:pPr algn="just">
              <a:lnSpc>
                <a:spcPts val="3720"/>
              </a:lnSpc>
            </a:pPr>
            <a:r>
              <a:rPr lang="en-US" sz="2400">
                <a:solidFill>
                  <a:srgbClr val="000000"/>
                </a:solidFill>
                <a:latin typeface="Open Sans Bold"/>
              </a:rPr>
              <a:t>We are dedicated to understanding and meeting the unique needs of our clients.</a:t>
            </a:r>
          </a:p>
          <a:p>
            <a:pPr marL="0" lvl="0" indent="0" algn="just">
              <a:lnSpc>
                <a:spcPts val="3720"/>
              </a:lnSpc>
            </a:pPr>
            <a:endParaRPr lang="en-US" sz="2400">
              <a:solidFill>
                <a:srgbClr val="000000"/>
              </a:solidFill>
              <a:latin typeface="Open Sans Bold"/>
            </a:endParaRPr>
          </a:p>
        </p:txBody>
      </p:sp>
      <p:sp>
        <p:nvSpPr>
          <p:cNvPr id="30" name="Freeform 30"/>
          <p:cNvSpPr/>
          <p:nvPr/>
        </p:nvSpPr>
        <p:spPr>
          <a:xfrm>
            <a:off x="16215341" y="231567"/>
            <a:ext cx="1216756" cy="1216756"/>
          </a:xfrm>
          <a:custGeom>
            <a:avLst/>
            <a:gdLst/>
            <a:ahLst/>
            <a:cxnLst/>
            <a:rect l="l" t="t" r="r" b="b"/>
            <a:pathLst>
              <a:path w="1216756" h="1216756">
                <a:moveTo>
                  <a:pt x="0" y="0"/>
                </a:moveTo>
                <a:lnTo>
                  <a:pt x="1216756" y="0"/>
                </a:lnTo>
                <a:lnTo>
                  <a:pt x="1216756" y="1216756"/>
                </a:lnTo>
                <a:lnTo>
                  <a:pt x="0" y="1216756"/>
                </a:lnTo>
                <a:lnTo>
                  <a:pt x="0" y="0"/>
                </a:lnTo>
                <a:close/>
              </a:path>
            </a:pathLst>
          </a:custGeom>
          <a:blipFill>
            <a:blip r:embed="rId4"/>
            <a:stretch>
              <a:fillRect/>
            </a:stretch>
          </a:blipFill>
        </p:spPr>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grpSp>
        <p:nvGrpSpPr>
          <p:cNvPr id="2" name="Group 2"/>
          <p:cNvGrpSpPr/>
          <p:nvPr/>
        </p:nvGrpSpPr>
        <p:grpSpPr>
          <a:xfrm>
            <a:off x="13266830" y="0"/>
            <a:ext cx="5021170" cy="10287000"/>
            <a:chOff x="0" y="0"/>
            <a:chExt cx="1322448" cy="2709333"/>
          </a:xfrm>
        </p:grpSpPr>
        <p:sp>
          <p:nvSpPr>
            <p:cNvPr id="3" name="Freeform 3"/>
            <p:cNvSpPr/>
            <p:nvPr/>
          </p:nvSpPr>
          <p:spPr>
            <a:xfrm>
              <a:off x="0" y="0"/>
              <a:ext cx="1322448" cy="2709333"/>
            </a:xfrm>
            <a:custGeom>
              <a:avLst/>
              <a:gdLst/>
              <a:ahLst/>
              <a:cxnLst/>
              <a:rect l="l" t="t" r="r" b="b"/>
              <a:pathLst>
                <a:path w="1322448" h="2709333">
                  <a:moveTo>
                    <a:pt x="0" y="0"/>
                  </a:moveTo>
                  <a:lnTo>
                    <a:pt x="1322448" y="0"/>
                  </a:lnTo>
                  <a:lnTo>
                    <a:pt x="1322448" y="2709333"/>
                  </a:lnTo>
                  <a:lnTo>
                    <a:pt x="0" y="2709333"/>
                  </a:lnTo>
                  <a:close/>
                </a:path>
              </a:pathLst>
            </a:custGeom>
            <a:solidFill>
              <a:srgbClr val="051D40"/>
            </a:solidFill>
          </p:spPr>
        </p:sp>
        <p:sp>
          <p:nvSpPr>
            <p:cNvPr id="4" name="TextBox 4"/>
            <p:cNvSpPr txBox="1"/>
            <p:nvPr/>
          </p:nvSpPr>
          <p:spPr>
            <a:xfrm>
              <a:off x="0" y="-76200"/>
              <a:ext cx="1322448" cy="2785533"/>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595820" y="-1782102"/>
            <a:ext cx="3564204" cy="3564204"/>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051D40">
                  <a:alpha val="15686"/>
                </a:srgbClr>
              </a:solidFill>
              <a:prstDash val="solid"/>
              <a:miter/>
            </a:ln>
          </p:spPr>
        </p:sp>
        <p:sp>
          <p:nvSpPr>
            <p:cNvPr id="7" name="TextBox 7"/>
            <p:cNvSpPr txBox="1"/>
            <p:nvPr/>
          </p:nvSpPr>
          <p:spPr>
            <a:xfrm>
              <a:off x="76200" y="0"/>
              <a:ext cx="6604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9966307" y="212837"/>
            <a:ext cx="8101042" cy="9686141"/>
            <a:chOff x="0" y="0"/>
            <a:chExt cx="8603361" cy="10286746"/>
          </a:xfrm>
        </p:grpSpPr>
        <p:sp>
          <p:nvSpPr>
            <p:cNvPr id="9" name="Freeform 9"/>
            <p:cNvSpPr/>
            <p:nvPr/>
          </p:nvSpPr>
          <p:spPr>
            <a:xfrm>
              <a:off x="-2794" y="-127"/>
              <a:ext cx="8606155" cy="10286873"/>
            </a:xfrm>
            <a:custGeom>
              <a:avLst/>
              <a:gdLst/>
              <a:ahLst/>
              <a:cxnLst/>
              <a:rect l="l" t="t" r="r" b="b"/>
              <a:pathLst>
                <a:path w="8606155" h="10286873">
                  <a:moveTo>
                    <a:pt x="8606155" y="10251440"/>
                  </a:moveTo>
                  <a:cubicBezTo>
                    <a:pt x="8606155" y="10284587"/>
                    <a:pt x="8595487" y="10286873"/>
                    <a:pt x="8567674" y="10286873"/>
                  </a:cubicBezTo>
                  <a:cubicBezTo>
                    <a:pt x="5713095" y="10286238"/>
                    <a:pt x="2858643" y="10286238"/>
                    <a:pt x="4064" y="10286238"/>
                  </a:cubicBezTo>
                  <a:cubicBezTo>
                    <a:pt x="0" y="10272395"/>
                    <a:pt x="6350" y="10259822"/>
                    <a:pt x="9271" y="10246995"/>
                  </a:cubicBezTo>
                  <a:cubicBezTo>
                    <a:pt x="134747" y="9685401"/>
                    <a:pt x="260350" y="9123934"/>
                    <a:pt x="386207" y="8562467"/>
                  </a:cubicBezTo>
                  <a:cubicBezTo>
                    <a:pt x="565658" y="7761986"/>
                    <a:pt x="745490" y="6961632"/>
                    <a:pt x="924814" y="6161151"/>
                  </a:cubicBezTo>
                  <a:cubicBezTo>
                    <a:pt x="1146302" y="5172583"/>
                    <a:pt x="1367282" y="4184015"/>
                    <a:pt x="1588643" y="3195574"/>
                  </a:cubicBezTo>
                  <a:cubicBezTo>
                    <a:pt x="1813560" y="2191385"/>
                    <a:pt x="2038604" y="1187323"/>
                    <a:pt x="2264156" y="183261"/>
                  </a:cubicBezTo>
                  <a:cubicBezTo>
                    <a:pt x="2277872" y="122174"/>
                    <a:pt x="2286635" y="59690"/>
                    <a:pt x="2308860" y="635"/>
                  </a:cubicBezTo>
                  <a:cubicBezTo>
                    <a:pt x="4395216" y="635"/>
                    <a:pt x="6481572" y="635"/>
                    <a:pt x="8567928" y="0"/>
                  </a:cubicBezTo>
                  <a:cubicBezTo>
                    <a:pt x="8596249" y="0"/>
                    <a:pt x="8605901" y="3429"/>
                    <a:pt x="8605901" y="35814"/>
                  </a:cubicBezTo>
                  <a:cubicBezTo>
                    <a:pt x="8605139" y="3441065"/>
                    <a:pt x="8605139" y="6846316"/>
                    <a:pt x="8606155" y="10251440"/>
                  </a:cubicBezTo>
                  <a:close/>
                </a:path>
              </a:pathLst>
            </a:custGeom>
            <a:blipFill>
              <a:blip r:embed="rId2"/>
              <a:stretch>
                <a:fillRect l="-53670" r="-53670"/>
              </a:stretch>
            </a:blipFill>
          </p:spPr>
        </p:sp>
      </p:grpSp>
      <p:grpSp>
        <p:nvGrpSpPr>
          <p:cNvPr id="10" name="Group 10"/>
          <p:cNvGrpSpPr/>
          <p:nvPr/>
        </p:nvGrpSpPr>
        <p:grpSpPr>
          <a:xfrm>
            <a:off x="14700679" y="7074186"/>
            <a:ext cx="5946973" cy="5946973"/>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FFFFFF">
                  <a:alpha val="15686"/>
                </a:srgbClr>
              </a:solidFill>
              <a:prstDash val="solid"/>
              <a:miter/>
            </a:ln>
          </p:spPr>
        </p:sp>
        <p:sp>
          <p:nvSpPr>
            <p:cNvPr id="12" name="TextBox 12"/>
            <p:cNvSpPr txBox="1"/>
            <p:nvPr/>
          </p:nvSpPr>
          <p:spPr>
            <a:xfrm>
              <a:off x="76200" y="0"/>
              <a:ext cx="660400" cy="736600"/>
            </a:xfrm>
            <a:prstGeom prst="rect">
              <a:avLst/>
            </a:prstGeom>
          </p:spPr>
          <p:txBody>
            <a:bodyPr lIns="50800" tIns="50800" rIns="50800" bIns="50800" rtlCol="0" anchor="ctr"/>
            <a:lstStyle/>
            <a:p>
              <a:pPr algn="ctr">
                <a:lnSpc>
                  <a:spcPts val="2659"/>
                </a:lnSpc>
                <a:spcBef>
                  <a:spcPct val="0"/>
                </a:spcBef>
              </a:pPr>
              <a:endParaRPr/>
            </a:p>
          </p:txBody>
        </p:sp>
      </p:grpSp>
      <p:sp>
        <p:nvSpPr>
          <p:cNvPr id="13" name="Freeform 13"/>
          <p:cNvSpPr/>
          <p:nvPr/>
        </p:nvSpPr>
        <p:spPr>
          <a:xfrm>
            <a:off x="-325710" y="4414060"/>
            <a:ext cx="11402164" cy="711357"/>
          </a:xfrm>
          <a:custGeom>
            <a:avLst/>
            <a:gdLst/>
            <a:ahLst/>
            <a:cxnLst/>
            <a:rect l="l" t="t" r="r" b="b"/>
            <a:pathLst>
              <a:path w="11402164" h="711357">
                <a:moveTo>
                  <a:pt x="0" y="0"/>
                </a:moveTo>
                <a:lnTo>
                  <a:pt x="11402164" y="0"/>
                </a:lnTo>
                <a:lnTo>
                  <a:pt x="11402164" y="711357"/>
                </a:lnTo>
                <a:lnTo>
                  <a:pt x="0" y="711357"/>
                </a:lnTo>
                <a:lnTo>
                  <a:pt x="0" y="0"/>
                </a:lnTo>
                <a:close/>
              </a:path>
            </a:pathLst>
          </a:custGeom>
          <a:blipFill>
            <a:blip r:embed="rId3"/>
            <a:stretch>
              <a:fillRect t="-216567"/>
            </a:stretch>
          </a:blipFill>
        </p:spPr>
      </p:sp>
      <p:grpSp>
        <p:nvGrpSpPr>
          <p:cNvPr id="14" name="Group 14"/>
          <p:cNvGrpSpPr/>
          <p:nvPr/>
        </p:nvGrpSpPr>
        <p:grpSpPr>
          <a:xfrm>
            <a:off x="186282" y="1028700"/>
            <a:ext cx="10378180" cy="3298724"/>
            <a:chOff x="0" y="0"/>
            <a:chExt cx="2733348" cy="868800"/>
          </a:xfrm>
        </p:grpSpPr>
        <p:sp>
          <p:nvSpPr>
            <p:cNvPr id="15" name="Freeform 15"/>
            <p:cNvSpPr/>
            <p:nvPr/>
          </p:nvSpPr>
          <p:spPr>
            <a:xfrm>
              <a:off x="0" y="0"/>
              <a:ext cx="2733348" cy="868800"/>
            </a:xfrm>
            <a:custGeom>
              <a:avLst/>
              <a:gdLst/>
              <a:ahLst/>
              <a:cxnLst/>
              <a:rect l="l" t="t" r="r" b="b"/>
              <a:pathLst>
                <a:path w="2733348" h="868800">
                  <a:moveTo>
                    <a:pt x="10444" y="0"/>
                  </a:moveTo>
                  <a:lnTo>
                    <a:pt x="2722904" y="0"/>
                  </a:lnTo>
                  <a:cubicBezTo>
                    <a:pt x="2728672" y="0"/>
                    <a:pt x="2733348" y="4676"/>
                    <a:pt x="2733348" y="10444"/>
                  </a:cubicBezTo>
                  <a:lnTo>
                    <a:pt x="2733348" y="858356"/>
                  </a:lnTo>
                  <a:cubicBezTo>
                    <a:pt x="2733348" y="864124"/>
                    <a:pt x="2728672" y="868800"/>
                    <a:pt x="2722904" y="868800"/>
                  </a:cubicBezTo>
                  <a:lnTo>
                    <a:pt x="10444" y="868800"/>
                  </a:lnTo>
                  <a:cubicBezTo>
                    <a:pt x="4676" y="868800"/>
                    <a:pt x="0" y="864124"/>
                    <a:pt x="0" y="858356"/>
                  </a:cubicBezTo>
                  <a:lnTo>
                    <a:pt x="0" y="10444"/>
                  </a:lnTo>
                  <a:cubicBezTo>
                    <a:pt x="0" y="4676"/>
                    <a:pt x="4676" y="0"/>
                    <a:pt x="10444" y="0"/>
                  </a:cubicBezTo>
                  <a:close/>
                </a:path>
              </a:pathLst>
            </a:custGeom>
            <a:solidFill>
              <a:srgbClr val="00569E"/>
            </a:solidFill>
          </p:spPr>
        </p:sp>
        <p:sp>
          <p:nvSpPr>
            <p:cNvPr id="16" name="TextBox 16"/>
            <p:cNvSpPr txBox="1"/>
            <p:nvPr/>
          </p:nvSpPr>
          <p:spPr>
            <a:xfrm>
              <a:off x="0" y="-85725"/>
              <a:ext cx="2733348" cy="954525"/>
            </a:xfrm>
            <a:prstGeom prst="rect">
              <a:avLst/>
            </a:prstGeom>
          </p:spPr>
          <p:txBody>
            <a:bodyPr lIns="50800" tIns="50800" rIns="50800" bIns="50800" rtlCol="0" anchor="ctr"/>
            <a:lstStyle/>
            <a:p>
              <a:pPr algn="ctr">
                <a:lnSpc>
                  <a:spcPts val="3079"/>
                </a:lnSpc>
              </a:pPr>
              <a:r>
                <a:rPr lang="en-US" sz="2199">
                  <a:solidFill>
                    <a:srgbClr val="FFFFFF"/>
                  </a:solidFill>
                  <a:latin typeface="Times New Roman"/>
                </a:rPr>
                <a:t>Mangala Associates Pvt Ltd. places a high priority on environmental awareness and safety in all facets of business operations, including equipment rental, transportation, and mining. To protect the environment, the communities in which we work, and the welfare of our employees, we scrupulously abide by the regulations established by the government and the Directorate General of Mines Safety (DGMS). </a:t>
              </a:r>
            </a:p>
            <a:p>
              <a:pPr algn="ctr">
                <a:lnSpc>
                  <a:spcPts val="2659"/>
                </a:lnSpc>
              </a:pPr>
              <a:endParaRPr lang="en-US" sz="2199">
                <a:solidFill>
                  <a:srgbClr val="FFFFFF"/>
                </a:solidFill>
                <a:latin typeface="Times New Roman"/>
              </a:endParaRPr>
            </a:p>
          </p:txBody>
        </p:sp>
      </p:grpSp>
      <p:grpSp>
        <p:nvGrpSpPr>
          <p:cNvPr id="17" name="Group 17"/>
          <p:cNvGrpSpPr/>
          <p:nvPr/>
        </p:nvGrpSpPr>
        <p:grpSpPr>
          <a:xfrm>
            <a:off x="305622" y="342777"/>
            <a:ext cx="6864330" cy="589415"/>
            <a:chOff x="0" y="0"/>
            <a:chExt cx="2509069" cy="215445"/>
          </a:xfrm>
        </p:grpSpPr>
        <p:sp>
          <p:nvSpPr>
            <p:cNvPr id="18" name="Freeform 18"/>
            <p:cNvSpPr/>
            <p:nvPr/>
          </p:nvSpPr>
          <p:spPr>
            <a:xfrm>
              <a:off x="0" y="0"/>
              <a:ext cx="2509069" cy="215445"/>
            </a:xfrm>
            <a:custGeom>
              <a:avLst/>
              <a:gdLst/>
              <a:ahLst/>
              <a:cxnLst/>
              <a:rect l="l" t="t" r="r" b="b"/>
              <a:pathLst>
                <a:path w="2509069" h="215445">
                  <a:moveTo>
                    <a:pt x="51881" y="0"/>
                  </a:moveTo>
                  <a:lnTo>
                    <a:pt x="2457188" y="0"/>
                  </a:lnTo>
                  <a:cubicBezTo>
                    <a:pt x="2470948" y="0"/>
                    <a:pt x="2484144" y="5466"/>
                    <a:pt x="2493874" y="15196"/>
                  </a:cubicBezTo>
                  <a:cubicBezTo>
                    <a:pt x="2503603" y="24925"/>
                    <a:pt x="2509069" y="38121"/>
                    <a:pt x="2509069" y="51881"/>
                  </a:cubicBezTo>
                  <a:lnTo>
                    <a:pt x="2509069" y="163564"/>
                  </a:lnTo>
                  <a:cubicBezTo>
                    <a:pt x="2509069" y="177323"/>
                    <a:pt x="2503603" y="190519"/>
                    <a:pt x="2493874" y="200249"/>
                  </a:cubicBezTo>
                  <a:cubicBezTo>
                    <a:pt x="2484144" y="209979"/>
                    <a:pt x="2470948" y="215445"/>
                    <a:pt x="2457188" y="215445"/>
                  </a:cubicBezTo>
                  <a:lnTo>
                    <a:pt x="51881" y="215445"/>
                  </a:lnTo>
                  <a:cubicBezTo>
                    <a:pt x="38121" y="215445"/>
                    <a:pt x="24925" y="209979"/>
                    <a:pt x="15196" y="200249"/>
                  </a:cubicBezTo>
                  <a:cubicBezTo>
                    <a:pt x="5466" y="190519"/>
                    <a:pt x="0" y="177323"/>
                    <a:pt x="0" y="163564"/>
                  </a:cubicBezTo>
                  <a:lnTo>
                    <a:pt x="0" y="51881"/>
                  </a:lnTo>
                  <a:cubicBezTo>
                    <a:pt x="0" y="38121"/>
                    <a:pt x="5466" y="24925"/>
                    <a:pt x="15196" y="15196"/>
                  </a:cubicBezTo>
                  <a:cubicBezTo>
                    <a:pt x="24925" y="5466"/>
                    <a:pt x="38121" y="0"/>
                    <a:pt x="51881" y="0"/>
                  </a:cubicBezTo>
                  <a:close/>
                </a:path>
              </a:pathLst>
            </a:custGeom>
            <a:gradFill rotWithShape="1">
              <a:gsLst>
                <a:gs pos="0">
                  <a:srgbClr val="00569E">
                    <a:alpha val="100000"/>
                  </a:srgbClr>
                </a:gs>
                <a:gs pos="100000">
                  <a:srgbClr val="014074">
                    <a:alpha val="100000"/>
                  </a:srgbClr>
                </a:gs>
              </a:gsLst>
              <a:path path="circle">
                <a:fillToRect r="100000" b="100000"/>
              </a:path>
              <a:tileRect l="-100000" t="-100000"/>
            </a:gradFill>
            <a:ln cap="rnd">
              <a:noFill/>
              <a:prstDash val="solid"/>
              <a:round/>
            </a:ln>
          </p:spPr>
        </p:sp>
        <p:sp>
          <p:nvSpPr>
            <p:cNvPr id="19" name="TextBox 19"/>
            <p:cNvSpPr txBox="1"/>
            <p:nvPr/>
          </p:nvSpPr>
          <p:spPr>
            <a:xfrm>
              <a:off x="0" y="-104775"/>
              <a:ext cx="2509069" cy="320220"/>
            </a:xfrm>
            <a:prstGeom prst="rect">
              <a:avLst/>
            </a:prstGeom>
          </p:spPr>
          <p:txBody>
            <a:bodyPr lIns="0" tIns="0" rIns="0" bIns="0" rtlCol="0" anchor="ctr"/>
            <a:lstStyle/>
            <a:p>
              <a:pPr marL="0" lvl="0" indent="0" algn="ctr">
                <a:lnSpc>
                  <a:spcPts val="3340"/>
                </a:lnSpc>
                <a:spcBef>
                  <a:spcPct val="0"/>
                </a:spcBef>
              </a:pPr>
              <a:r>
                <a:rPr lang="en-US" sz="2386">
                  <a:solidFill>
                    <a:srgbClr val="FFFFFF"/>
                  </a:solidFill>
                  <a:latin typeface="Times New Roman Bold"/>
                </a:rPr>
                <a:t>Safety and environmental consciousness</a:t>
              </a:r>
            </a:p>
          </p:txBody>
        </p:sp>
      </p:grpSp>
      <p:grpSp>
        <p:nvGrpSpPr>
          <p:cNvPr id="20" name="Group 20"/>
          <p:cNvGrpSpPr/>
          <p:nvPr/>
        </p:nvGrpSpPr>
        <p:grpSpPr>
          <a:xfrm>
            <a:off x="8107123" y="4604760"/>
            <a:ext cx="2772169" cy="685553"/>
            <a:chOff x="0" y="0"/>
            <a:chExt cx="1013291" cy="250585"/>
          </a:xfrm>
        </p:grpSpPr>
        <p:sp>
          <p:nvSpPr>
            <p:cNvPr id="21" name="Freeform 21"/>
            <p:cNvSpPr/>
            <p:nvPr/>
          </p:nvSpPr>
          <p:spPr>
            <a:xfrm>
              <a:off x="0" y="0"/>
              <a:ext cx="1013291" cy="250585"/>
            </a:xfrm>
            <a:custGeom>
              <a:avLst/>
              <a:gdLst/>
              <a:ahLst/>
              <a:cxnLst/>
              <a:rect l="l" t="t" r="r" b="b"/>
              <a:pathLst>
                <a:path w="1013291" h="250585">
                  <a:moveTo>
                    <a:pt x="125293" y="0"/>
                  </a:moveTo>
                  <a:lnTo>
                    <a:pt x="887999" y="0"/>
                  </a:lnTo>
                  <a:cubicBezTo>
                    <a:pt x="921228" y="0"/>
                    <a:pt x="953097" y="13200"/>
                    <a:pt x="976594" y="36697"/>
                  </a:cubicBezTo>
                  <a:cubicBezTo>
                    <a:pt x="1000091" y="60194"/>
                    <a:pt x="1013291" y="92063"/>
                    <a:pt x="1013291" y="125293"/>
                  </a:cubicBezTo>
                  <a:lnTo>
                    <a:pt x="1013291" y="125293"/>
                  </a:lnTo>
                  <a:cubicBezTo>
                    <a:pt x="1013291" y="158522"/>
                    <a:pt x="1000091" y="190391"/>
                    <a:pt x="976594" y="213888"/>
                  </a:cubicBezTo>
                  <a:cubicBezTo>
                    <a:pt x="953097" y="237385"/>
                    <a:pt x="921228" y="250585"/>
                    <a:pt x="887999" y="250585"/>
                  </a:cubicBezTo>
                  <a:lnTo>
                    <a:pt x="125293" y="250585"/>
                  </a:lnTo>
                  <a:cubicBezTo>
                    <a:pt x="92063" y="250585"/>
                    <a:pt x="60194" y="237385"/>
                    <a:pt x="36697" y="213888"/>
                  </a:cubicBezTo>
                  <a:cubicBezTo>
                    <a:pt x="13200" y="190391"/>
                    <a:pt x="0" y="158522"/>
                    <a:pt x="0" y="125293"/>
                  </a:cubicBezTo>
                  <a:lnTo>
                    <a:pt x="0" y="125293"/>
                  </a:lnTo>
                  <a:cubicBezTo>
                    <a:pt x="0" y="92063"/>
                    <a:pt x="13200" y="60194"/>
                    <a:pt x="36697" y="36697"/>
                  </a:cubicBezTo>
                  <a:cubicBezTo>
                    <a:pt x="60194" y="13200"/>
                    <a:pt x="92063" y="0"/>
                    <a:pt x="125293" y="0"/>
                  </a:cubicBezTo>
                  <a:close/>
                </a:path>
              </a:pathLst>
            </a:custGeom>
            <a:gradFill rotWithShape="1">
              <a:gsLst>
                <a:gs pos="0">
                  <a:srgbClr val="00569E">
                    <a:alpha val="100000"/>
                  </a:srgbClr>
                </a:gs>
                <a:gs pos="100000">
                  <a:srgbClr val="014074">
                    <a:alpha val="100000"/>
                  </a:srgbClr>
                </a:gs>
              </a:gsLst>
              <a:path path="circle">
                <a:fillToRect r="100000" b="100000"/>
              </a:path>
              <a:tileRect l="-100000" t="-100000"/>
            </a:gradFill>
            <a:ln cap="rnd">
              <a:noFill/>
              <a:prstDash val="solid"/>
              <a:round/>
            </a:ln>
          </p:spPr>
        </p:sp>
        <p:sp>
          <p:nvSpPr>
            <p:cNvPr id="22" name="TextBox 22"/>
            <p:cNvSpPr txBox="1"/>
            <p:nvPr/>
          </p:nvSpPr>
          <p:spPr>
            <a:xfrm>
              <a:off x="0" y="-95250"/>
              <a:ext cx="1013291" cy="345835"/>
            </a:xfrm>
            <a:prstGeom prst="rect">
              <a:avLst/>
            </a:prstGeom>
          </p:spPr>
          <p:txBody>
            <a:bodyPr lIns="0" tIns="0" rIns="0" bIns="0" rtlCol="0" anchor="ctr"/>
            <a:lstStyle/>
            <a:p>
              <a:pPr marL="0" lvl="0" indent="0" algn="ctr">
                <a:lnSpc>
                  <a:spcPts val="3480"/>
                </a:lnSpc>
                <a:spcBef>
                  <a:spcPct val="0"/>
                </a:spcBef>
              </a:pPr>
              <a:r>
                <a:rPr lang="en-US" sz="2486">
                  <a:solidFill>
                    <a:srgbClr val="FFFFFF"/>
                  </a:solidFill>
                  <a:latin typeface="Times New Roman Bold"/>
                </a:rPr>
                <a:t>Mining</a:t>
              </a:r>
            </a:p>
          </p:txBody>
        </p:sp>
      </p:grpSp>
      <p:grpSp>
        <p:nvGrpSpPr>
          <p:cNvPr id="23" name="Group 23"/>
          <p:cNvGrpSpPr/>
          <p:nvPr/>
        </p:nvGrpSpPr>
        <p:grpSpPr>
          <a:xfrm>
            <a:off x="186282" y="5567648"/>
            <a:ext cx="10378180" cy="6683597"/>
            <a:chOff x="0" y="0"/>
            <a:chExt cx="2733348" cy="1760289"/>
          </a:xfrm>
        </p:grpSpPr>
        <p:sp>
          <p:nvSpPr>
            <p:cNvPr id="24" name="Freeform 24"/>
            <p:cNvSpPr/>
            <p:nvPr/>
          </p:nvSpPr>
          <p:spPr>
            <a:xfrm>
              <a:off x="0" y="0"/>
              <a:ext cx="2733348" cy="1760289"/>
            </a:xfrm>
            <a:custGeom>
              <a:avLst/>
              <a:gdLst/>
              <a:ahLst/>
              <a:cxnLst/>
              <a:rect l="l" t="t" r="r" b="b"/>
              <a:pathLst>
                <a:path w="2733348" h="1760289">
                  <a:moveTo>
                    <a:pt x="10444" y="0"/>
                  </a:moveTo>
                  <a:lnTo>
                    <a:pt x="2722904" y="0"/>
                  </a:lnTo>
                  <a:cubicBezTo>
                    <a:pt x="2728672" y="0"/>
                    <a:pt x="2733348" y="4676"/>
                    <a:pt x="2733348" y="10444"/>
                  </a:cubicBezTo>
                  <a:lnTo>
                    <a:pt x="2733348" y="1749845"/>
                  </a:lnTo>
                  <a:cubicBezTo>
                    <a:pt x="2733348" y="1755613"/>
                    <a:pt x="2728672" y="1760289"/>
                    <a:pt x="2722904" y="1760289"/>
                  </a:cubicBezTo>
                  <a:lnTo>
                    <a:pt x="10444" y="1760289"/>
                  </a:lnTo>
                  <a:cubicBezTo>
                    <a:pt x="4676" y="1760289"/>
                    <a:pt x="0" y="1755613"/>
                    <a:pt x="0" y="1749845"/>
                  </a:cubicBezTo>
                  <a:lnTo>
                    <a:pt x="0" y="10444"/>
                  </a:lnTo>
                  <a:cubicBezTo>
                    <a:pt x="0" y="4676"/>
                    <a:pt x="4676" y="0"/>
                    <a:pt x="10444" y="0"/>
                  </a:cubicBezTo>
                  <a:close/>
                </a:path>
              </a:pathLst>
            </a:custGeom>
            <a:solidFill>
              <a:srgbClr val="00569E"/>
            </a:solidFill>
          </p:spPr>
        </p:sp>
        <p:sp>
          <p:nvSpPr>
            <p:cNvPr id="25" name="TextBox 25"/>
            <p:cNvSpPr txBox="1"/>
            <p:nvPr/>
          </p:nvSpPr>
          <p:spPr>
            <a:xfrm>
              <a:off x="0" y="-85725"/>
              <a:ext cx="2733348" cy="1846014"/>
            </a:xfrm>
            <a:prstGeom prst="rect">
              <a:avLst/>
            </a:prstGeom>
          </p:spPr>
          <p:txBody>
            <a:bodyPr lIns="50800" tIns="50800" rIns="50800" bIns="50800" rtlCol="0" anchor="ctr"/>
            <a:lstStyle/>
            <a:p>
              <a:pPr marL="474978" lvl="1" indent="-237489" algn="l">
                <a:lnSpc>
                  <a:spcPts val="3079"/>
                </a:lnSpc>
                <a:buFont typeface="Arial"/>
                <a:buChar char="•"/>
              </a:pPr>
              <a:r>
                <a:rPr lang="en-US" sz="2199">
                  <a:solidFill>
                    <a:srgbClr val="FFFFFF"/>
                  </a:solidFill>
                  <a:latin typeface="Times New Roman"/>
                </a:rPr>
                <a:t>Mangala Associates Pvt Ltd. places a high priority on environmental awareness and safety in all facets of business operations, including equipment rental, transportation, and mining. To protect the environment, the communities in which we work, and the welfare of our employees, we scrupulously abide by the regulations established by the government and the Directorate General of Mines Safety (DGMS).</a:t>
              </a:r>
            </a:p>
            <a:p>
              <a:pPr marL="474978" lvl="1" indent="-237489" algn="l">
                <a:lnSpc>
                  <a:spcPts val="3079"/>
                </a:lnSpc>
                <a:buFont typeface="Arial"/>
                <a:buChar char="•"/>
              </a:pPr>
              <a:r>
                <a:rPr lang="en-US" sz="2199">
                  <a:solidFill>
                    <a:srgbClr val="FFFFFF"/>
                  </a:solidFill>
                  <a:latin typeface="Times New Roman"/>
                </a:rPr>
                <a:t>Environmental Protection: Committed to environmental stewardship, we adhere strictly to regulations, manage waste responsibly, and practice sustainable mining. Our efforts include proper reclamation of mined areas, ensuring minimal environmental impact.</a:t>
              </a:r>
            </a:p>
            <a:p>
              <a:pPr algn="ctr">
                <a:lnSpc>
                  <a:spcPts val="2659"/>
                </a:lnSpc>
              </a:pPr>
              <a:endParaRPr lang="en-US" sz="2199">
                <a:solidFill>
                  <a:srgbClr val="FFFFFF"/>
                </a:solidFill>
                <a:latin typeface="Times New Roman"/>
              </a:endParaRPr>
            </a:p>
            <a:p>
              <a:pPr algn="ctr">
                <a:lnSpc>
                  <a:spcPts val="2659"/>
                </a:lnSpc>
              </a:pPr>
              <a:endParaRPr lang="en-US" sz="2199">
                <a:solidFill>
                  <a:srgbClr val="FFFFFF"/>
                </a:solidFill>
                <a:latin typeface="Times New Roman"/>
              </a:endParaRPr>
            </a:p>
            <a:p>
              <a:pPr algn="ctr">
                <a:lnSpc>
                  <a:spcPts val="2659"/>
                </a:lnSpc>
              </a:pPr>
              <a:endParaRPr lang="en-US" sz="2199">
                <a:solidFill>
                  <a:srgbClr val="FFFFFF"/>
                </a:solidFill>
                <a:latin typeface="Times New Roman"/>
              </a:endParaRPr>
            </a:p>
            <a:p>
              <a:pPr algn="ctr">
                <a:lnSpc>
                  <a:spcPts val="2659"/>
                </a:lnSpc>
              </a:pPr>
              <a:endParaRPr lang="en-US" sz="2199">
                <a:solidFill>
                  <a:srgbClr val="FFFFFF"/>
                </a:solidFill>
                <a:latin typeface="Times New Roman"/>
              </a:endParaRPr>
            </a:p>
            <a:p>
              <a:pPr algn="ctr">
                <a:lnSpc>
                  <a:spcPts val="2659"/>
                </a:lnSpc>
              </a:pPr>
              <a:endParaRPr lang="en-US" sz="2199">
                <a:solidFill>
                  <a:srgbClr val="FFFFFF"/>
                </a:solidFill>
                <a:latin typeface="Times New Roman"/>
              </a:endParaRPr>
            </a:p>
            <a:p>
              <a:pPr algn="ctr">
                <a:lnSpc>
                  <a:spcPts val="2659"/>
                </a:lnSpc>
              </a:pPr>
              <a:endParaRPr lang="en-US" sz="2199">
                <a:solidFill>
                  <a:srgbClr val="FFFFFF"/>
                </a:solidFill>
                <a:latin typeface="Times New Roman"/>
              </a:endParaRPr>
            </a:p>
            <a:p>
              <a:pPr algn="ctr">
                <a:lnSpc>
                  <a:spcPts val="2659"/>
                </a:lnSpc>
              </a:pPr>
              <a:endParaRPr lang="en-US" sz="2199">
                <a:solidFill>
                  <a:srgbClr val="FFFFFF"/>
                </a:solidFill>
                <a:latin typeface="Times New Roman"/>
              </a:endParaRPr>
            </a:p>
            <a:p>
              <a:pPr algn="ctr">
                <a:lnSpc>
                  <a:spcPts val="2659"/>
                </a:lnSpc>
              </a:pPr>
              <a:endParaRPr lang="en-US" sz="2199">
                <a:solidFill>
                  <a:srgbClr val="FFFFFF"/>
                </a:solidFill>
                <a:latin typeface="Times New Roman"/>
              </a:endParaRPr>
            </a:p>
          </p:txBody>
        </p:sp>
      </p:grpSp>
      <p:sp>
        <p:nvSpPr>
          <p:cNvPr id="26" name="AutoShape 26"/>
          <p:cNvSpPr/>
          <p:nvPr/>
        </p:nvSpPr>
        <p:spPr>
          <a:xfrm flipV="1">
            <a:off x="10564462" y="190966"/>
            <a:ext cx="1577322" cy="6883220"/>
          </a:xfrm>
          <a:prstGeom prst="line">
            <a:avLst/>
          </a:prstGeom>
          <a:ln w="38100" cap="flat">
            <a:solidFill>
              <a:srgbClr val="000000"/>
            </a:solidFill>
            <a:prstDash val="sysDot"/>
            <a:headEnd type="none" w="sm" len="sm"/>
            <a:tailEnd type="none" w="sm" len="sm"/>
          </a:ln>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45DA0"/>
        </a:solidFill>
        <a:effectLst/>
      </p:bgPr>
    </p:bg>
    <p:spTree>
      <p:nvGrpSpPr>
        <p:cNvPr id="1" name=""/>
        <p:cNvGrpSpPr/>
        <p:nvPr/>
      </p:nvGrpSpPr>
      <p:grpSpPr>
        <a:xfrm>
          <a:off x="0" y="0"/>
          <a:ext cx="0" cy="0"/>
          <a:chOff x="0" y="0"/>
          <a:chExt cx="0" cy="0"/>
        </a:xfrm>
      </p:grpSpPr>
      <p:sp>
        <p:nvSpPr>
          <p:cNvPr id="2" name="Freeform 2"/>
          <p:cNvSpPr/>
          <p:nvPr/>
        </p:nvSpPr>
        <p:spPr>
          <a:xfrm>
            <a:off x="232204" y="7686324"/>
            <a:ext cx="5841799" cy="1153755"/>
          </a:xfrm>
          <a:custGeom>
            <a:avLst/>
            <a:gdLst/>
            <a:ahLst/>
            <a:cxnLst/>
            <a:rect l="l" t="t" r="r" b="b"/>
            <a:pathLst>
              <a:path w="5841799" h="1153755">
                <a:moveTo>
                  <a:pt x="0" y="0"/>
                </a:moveTo>
                <a:lnTo>
                  <a:pt x="5841799" y="0"/>
                </a:lnTo>
                <a:lnTo>
                  <a:pt x="5841799" y="1153755"/>
                </a:lnTo>
                <a:lnTo>
                  <a:pt x="0" y="1153755"/>
                </a:lnTo>
                <a:lnTo>
                  <a:pt x="0" y="0"/>
                </a:lnTo>
                <a:close/>
              </a:path>
            </a:pathLst>
          </a:custGeom>
          <a:blipFill>
            <a:blip r:embed="rId2"/>
            <a:stretch>
              <a:fillRect/>
            </a:stretch>
          </a:blipFill>
        </p:spPr>
      </p:sp>
      <p:sp>
        <p:nvSpPr>
          <p:cNvPr id="3" name="Freeform 3"/>
          <p:cNvSpPr/>
          <p:nvPr/>
        </p:nvSpPr>
        <p:spPr>
          <a:xfrm>
            <a:off x="12213997" y="7686324"/>
            <a:ext cx="5841799" cy="1153755"/>
          </a:xfrm>
          <a:custGeom>
            <a:avLst/>
            <a:gdLst/>
            <a:ahLst/>
            <a:cxnLst/>
            <a:rect l="l" t="t" r="r" b="b"/>
            <a:pathLst>
              <a:path w="5841799" h="1153755">
                <a:moveTo>
                  <a:pt x="0" y="0"/>
                </a:moveTo>
                <a:lnTo>
                  <a:pt x="5841799" y="0"/>
                </a:lnTo>
                <a:lnTo>
                  <a:pt x="5841799" y="1153755"/>
                </a:lnTo>
                <a:lnTo>
                  <a:pt x="0" y="1153755"/>
                </a:lnTo>
                <a:lnTo>
                  <a:pt x="0" y="0"/>
                </a:lnTo>
                <a:close/>
              </a:path>
            </a:pathLst>
          </a:custGeom>
          <a:blipFill>
            <a:blip r:embed="rId2"/>
            <a:stretch>
              <a:fillRect/>
            </a:stretch>
          </a:blipFill>
        </p:spPr>
      </p:sp>
      <p:grpSp>
        <p:nvGrpSpPr>
          <p:cNvPr id="4" name="Group 4"/>
          <p:cNvGrpSpPr/>
          <p:nvPr/>
        </p:nvGrpSpPr>
        <p:grpSpPr>
          <a:xfrm>
            <a:off x="11304806" y="0"/>
            <a:ext cx="6184950" cy="10287000"/>
            <a:chOff x="0" y="0"/>
            <a:chExt cx="1645622" cy="2737050"/>
          </a:xfrm>
        </p:grpSpPr>
        <p:sp>
          <p:nvSpPr>
            <p:cNvPr id="5" name="Freeform 5"/>
            <p:cNvSpPr/>
            <p:nvPr/>
          </p:nvSpPr>
          <p:spPr>
            <a:xfrm>
              <a:off x="0" y="0"/>
              <a:ext cx="1645622" cy="2737050"/>
            </a:xfrm>
            <a:custGeom>
              <a:avLst/>
              <a:gdLst/>
              <a:ahLst/>
              <a:cxnLst/>
              <a:rect l="l" t="t" r="r" b="b"/>
              <a:pathLst>
                <a:path w="1645622" h="2737050">
                  <a:moveTo>
                    <a:pt x="55076" y="0"/>
                  </a:moveTo>
                  <a:lnTo>
                    <a:pt x="1590546" y="0"/>
                  </a:lnTo>
                  <a:cubicBezTo>
                    <a:pt x="1620964" y="0"/>
                    <a:pt x="1645622" y="24659"/>
                    <a:pt x="1645622" y="55076"/>
                  </a:cubicBezTo>
                  <a:lnTo>
                    <a:pt x="1645622" y="2681974"/>
                  </a:lnTo>
                  <a:cubicBezTo>
                    <a:pt x="1645622" y="2712391"/>
                    <a:pt x="1620964" y="2737050"/>
                    <a:pt x="1590546" y="2737050"/>
                  </a:cubicBezTo>
                  <a:lnTo>
                    <a:pt x="55076" y="2737050"/>
                  </a:lnTo>
                  <a:cubicBezTo>
                    <a:pt x="24659" y="2737050"/>
                    <a:pt x="0" y="2712391"/>
                    <a:pt x="0" y="2681974"/>
                  </a:cubicBezTo>
                  <a:lnTo>
                    <a:pt x="0" y="55076"/>
                  </a:lnTo>
                  <a:cubicBezTo>
                    <a:pt x="0" y="24659"/>
                    <a:pt x="24659" y="0"/>
                    <a:pt x="55076" y="0"/>
                  </a:cubicBezTo>
                  <a:close/>
                </a:path>
              </a:pathLst>
            </a:custGeom>
            <a:solidFill>
              <a:srgbClr val="FDFDFD"/>
            </a:solidFill>
          </p:spPr>
        </p:sp>
        <p:sp>
          <p:nvSpPr>
            <p:cNvPr id="6" name="TextBox 6"/>
            <p:cNvSpPr txBox="1"/>
            <p:nvPr/>
          </p:nvSpPr>
          <p:spPr>
            <a:xfrm>
              <a:off x="0" y="-38100"/>
              <a:ext cx="1645622" cy="2775150"/>
            </a:xfrm>
            <a:prstGeom prst="rect">
              <a:avLst/>
            </a:prstGeom>
          </p:spPr>
          <p:txBody>
            <a:bodyPr lIns="50800" tIns="50800" rIns="50800" bIns="50800" rtlCol="0" anchor="ctr"/>
            <a:lstStyle/>
            <a:p>
              <a:pPr algn="ctr">
                <a:lnSpc>
                  <a:spcPts val="2659"/>
                </a:lnSpc>
              </a:pPr>
              <a:endParaRPr/>
            </a:p>
            <a:p>
              <a:pPr algn="ctr">
                <a:lnSpc>
                  <a:spcPts val="2659"/>
                </a:lnSpc>
              </a:pPr>
              <a:endParaRPr/>
            </a:p>
          </p:txBody>
        </p:sp>
      </p:grpSp>
      <p:grpSp>
        <p:nvGrpSpPr>
          <p:cNvPr id="7" name="Group 7"/>
          <p:cNvGrpSpPr/>
          <p:nvPr/>
        </p:nvGrpSpPr>
        <p:grpSpPr>
          <a:xfrm>
            <a:off x="1028700" y="0"/>
            <a:ext cx="7299721" cy="10287000"/>
            <a:chOff x="0" y="0"/>
            <a:chExt cx="1942228" cy="2737050"/>
          </a:xfrm>
        </p:grpSpPr>
        <p:sp>
          <p:nvSpPr>
            <p:cNvPr id="8" name="Freeform 8"/>
            <p:cNvSpPr/>
            <p:nvPr/>
          </p:nvSpPr>
          <p:spPr>
            <a:xfrm>
              <a:off x="0" y="0"/>
              <a:ext cx="1942228" cy="2737050"/>
            </a:xfrm>
            <a:custGeom>
              <a:avLst/>
              <a:gdLst/>
              <a:ahLst/>
              <a:cxnLst/>
              <a:rect l="l" t="t" r="r" b="b"/>
              <a:pathLst>
                <a:path w="1942228" h="2737050">
                  <a:moveTo>
                    <a:pt x="46665" y="0"/>
                  </a:moveTo>
                  <a:lnTo>
                    <a:pt x="1895563" y="0"/>
                  </a:lnTo>
                  <a:cubicBezTo>
                    <a:pt x="1907939" y="0"/>
                    <a:pt x="1919809" y="4917"/>
                    <a:pt x="1928560" y="13668"/>
                  </a:cubicBezTo>
                  <a:cubicBezTo>
                    <a:pt x="1937312" y="22419"/>
                    <a:pt x="1942228" y="34289"/>
                    <a:pt x="1942228" y="46665"/>
                  </a:cubicBezTo>
                  <a:lnTo>
                    <a:pt x="1942228" y="2690385"/>
                  </a:lnTo>
                  <a:cubicBezTo>
                    <a:pt x="1942228" y="2716157"/>
                    <a:pt x="1921335" y="2737050"/>
                    <a:pt x="1895563" y="2737050"/>
                  </a:cubicBezTo>
                  <a:lnTo>
                    <a:pt x="46665" y="2737050"/>
                  </a:lnTo>
                  <a:cubicBezTo>
                    <a:pt x="34289" y="2737050"/>
                    <a:pt x="22419" y="2732133"/>
                    <a:pt x="13668" y="2723382"/>
                  </a:cubicBezTo>
                  <a:cubicBezTo>
                    <a:pt x="4917" y="2714631"/>
                    <a:pt x="0" y="2702761"/>
                    <a:pt x="0" y="2690385"/>
                  </a:cubicBezTo>
                  <a:lnTo>
                    <a:pt x="0" y="46665"/>
                  </a:lnTo>
                  <a:cubicBezTo>
                    <a:pt x="0" y="34289"/>
                    <a:pt x="4917" y="22419"/>
                    <a:pt x="13668" y="13668"/>
                  </a:cubicBezTo>
                  <a:cubicBezTo>
                    <a:pt x="22419" y="4917"/>
                    <a:pt x="34289" y="0"/>
                    <a:pt x="46665" y="0"/>
                  </a:cubicBezTo>
                  <a:close/>
                </a:path>
              </a:pathLst>
            </a:custGeom>
            <a:solidFill>
              <a:srgbClr val="FDFDFD"/>
            </a:solidFill>
          </p:spPr>
        </p:sp>
        <p:sp>
          <p:nvSpPr>
            <p:cNvPr id="9" name="TextBox 9"/>
            <p:cNvSpPr txBox="1"/>
            <p:nvPr/>
          </p:nvSpPr>
          <p:spPr>
            <a:xfrm>
              <a:off x="0" y="-38100"/>
              <a:ext cx="1942228" cy="2775150"/>
            </a:xfrm>
            <a:prstGeom prst="rect">
              <a:avLst/>
            </a:prstGeom>
          </p:spPr>
          <p:txBody>
            <a:bodyPr lIns="50800" tIns="50800" rIns="50800" bIns="50800" rtlCol="0" anchor="ctr"/>
            <a:lstStyle/>
            <a:p>
              <a:pPr algn="ctr">
                <a:lnSpc>
                  <a:spcPts val="2659"/>
                </a:lnSpc>
              </a:pPr>
              <a:endParaRPr/>
            </a:p>
            <a:p>
              <a:pPr algn="ctr">
                <a:lnSpc>
                  <a:spcPts val="2659"/>
                </a:lnSpc>
              </a:pPr>
              <a:endParaRPr/>
            </a:p>
          </p:txBody>
        </p:sp>
      </p:grpSp>
      <p:grpSp>
        <p:nvGrpSpPr>
          <p:cNvPr id="10" name="Group 10"/>
          <p:cNvGrpSpPr/>
          <p:nvPr/>
        </p:nvGrpSpPr>
        <p:grpSpPr>
          <a:xfrm>
            <a:off x="-2123887" y="-2346523"/>
            <a:ext cx="4693046" cy="4693046"/>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FFFFFF">
                  <a:alpha val="15686"/>
                </a:srgbClr>
              </a:solidFill>
              <a:prstDash val="solid"/>
              <a:miter/>
            </a:ln>
          </p:spPr>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3"/>
          <p:cNvGrpSpPr/>
          <p:nvPr/>
        </p:nvGrpSpPr>
        <p:grpSpPr>
          <a:xfrm>
            <a:off x="15573718" y="7940477"/>
            <a:ext cx="4693046" cy="4693046"/>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FFFFFF">
                  <a:alpha val="15686"/>
                </a:srgbClr>
              </a:solidFill>
              <a:prstDash val="solid"/>
              <a:miter/>
            </a:ln>
          </p:spPr>
        </p:sp>
        <p:sp>
          <p:nvSpPr>
            <p:cNvPr id="15" name="TextBox 15"/>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16" name="Group 16"/>
          <p:cNvGrpSpPr/>
          <p:nvPr/>
        </p:nvGrpSpPr>
        <p:grpSpPr>
          <a:xfrm>
            <a:off x="1286456" y="301782"/>
            <a:ext cx="6827064" cy="4129349"/>
            <a:chOff x="0" y="0"/>
            <a:chExt cx="11454192" cy="6928066"/>
          </a:xfrm>
        </p:grpSpPr>
        <p:sp>
          <p:nvSpPr>
            <p:cNvPr id="17" name="Freeform 17"/>
            <p:cNvSpPr/>
            <p:nvPr/>
          </p:nvSpPr>
          <p:spPr>
            <a:xfrm>
              <a:off x="0" y="0"/>
              <a:ext cx="11452903" cy="6928066"/>
            </a:xfrm>
            <a:custGeom>
              <a:avLst/>
              <a:gdLst/>
              <a:ahLst/>
              <a:cxnLst/>
              <a:rect l="l" t="t" r="r" b="b"/>
              <a:pathLst>
                <a:path w="11452903" h="6928066">
                  <a:moveTo>
                    <a:pt x="0" y="6354422"/>
                  </a:moveTo>
                  <a:lnTo>
                    <a:pt x="0" y="573644"/>
                  </a:lnTo>
                  <a:cubicBezTo>
                    <a:pt x="0" y="256338"/>
                    <a:pt x="238387" y="0"/>
                    <a:pt x="533472" y="0"/>
                  </a:cubicBezTo>
                  <a:lnTo>
                    <a:pt x="10919431" y="0"/>
                  </a:lnTo>
                  <a:cubicBezTo>
                    <a:pt x="11214515" y="0"/>
                    <a:pt x="11452903" y="256338"/>
                    <a:pt x="11452903" y="573644"/>
                  </a:cubicBezTo>
                  <a:lnTo>
                    <a:pt x="11452903" y="6353037"/>
                  </a:lnTo>
                  <a:cubicBezTo>
                    <a:pt x="11452903" y="6670342"/>
                    <a:pt x="11214515" y="6926681"/>
                    <a:pt x="10919431" y="6926681"/>
                  </a:cubicBezTo>
                  <a:lnTo>
                    <a:pt x="533472" y="6926681"/>
                  </a:lnTo>
                  <a:cubicBezTo>
                    <a:pt x="239676" y="6928066"/>
                    <a:pt x="0" y="6671728"/>
                    <a:pt x="0" y="6354422"/>
                  </a:cubicBezTo>
                  <a:close/>
                </a:path>
              </a:pathLst>
            </a:custGeom>
            <a:blipFill>
              <a:blip r:embed="rId3"/>
              <a:stretch>
                <a:fillRect l="-41878" r="-41878"/>
              </a:stretch>
            </a:blipFill>
          </p:spPr>
        </p:sp>
      </p:grpSp>
      <p:grpSp>
        <p:nvGrpSpPr>
          <p:cNvPr id="18" name="Group 18"/>
          <p:cNvGrpSpPr/>
          <p:nvPr/>
        </p:nvGrpSpPr>
        <p:grpSpPr>
          <a:xfrm>
            <a:off x="11611937" y="301782"/>
            <a:ext cx="5647363" cy="3870111"/>
            <a:chOff x="0" y="0"/>
            <a:chExt cx="11289030" cy="7736319"/>
          </a:xfrm>
        </p:grpSpPr>
        <p:sp>
          <p:nvSpPr>
            <p:cNvPr id="19" name="Freeform 19"/>
            <p:cNvSpPr/>
            <p:nvPr/>
          </p:nvSpPr>
          <p:spPr>
            <a:xfrm>
              <a:off x="0" y="0"/>
              <a:ext cx="11287760" cy="7736318"/>
            </a:xfrm>
            <a:custGeom>
              <a:avLst/>
              <a:gdLst/>
              <a:ahLst/>
              <a:cxnLst/>
              <a:rect l="l" t="t" r="r" b="b"/>
              <a:pathLst>
                <a:path w="11287760" h="7736318">
                  <a:moveTo>
                    <a:pt x="0" y="7095751"/>
                  </a:moveTo>
                  <a:lnTo>
                    <a:pt x="0" y="640567"/>
                  </a:lnTo>
                  <a:cubicBezTo>
                    <a:pt x="0" y="286244"/>
                    <a:pt x="234950" y="0"/>
                    <a:pt x="525780" y="0"/>
                  </a:cubicBezTo>
                  <a:lnTo>
                    <a:pt x="10761980" y="0"/>
                  </a:lnTo>
                  <a:cubicBezTo>
                    <a:pt x="11052810" y="0"/>
                    <a:pt x="11287760" y="286244"/>
                    <a:pt x="11287760" y="640567"/>
                  </a:cubicBezTo>
                  <a:lnTo>
                    <a:pt x="11287760" y="7094204"/>
                  </a:lnTo>
                  <a:cubicBezTo>
                    <a:pt x="11287760" y="7448528"/>
                    <a:pt x="11052810" y="7734772"/>
                    <a:pt x="10761980" y="7734772"/>
                  </a:cubicBezTo>
                  <a:lnTo>
                    <a:pt x="525780" y="7734772"/>
                  </a:lnTo>
                  <a:cubicBezTo>
                    <a:pt x="236220" y="7736318"/>
                    <a:pt x="0" y="7450075"/>
                    <a:pt x="0" y="7095751"/>
                  </a:cubicBezTo>
                  <a:close/>
                </a:path>
              </a:pathLst>
            </a:custGeom>
            <a:blipFill>
              <a:blip r:embed="rId4"/>
              <a:stretch>
                <a:fillRect l="-103" r="-103"/>
              </a:stretch>
            </a:blipFill>
          </p:spPr>
        </p:sp>
      </p:grpSp>
      <p:sp>
        <p:nvSpPr>
          <p:cNvPr id="20" name="Freeform 20"/>
          <p:cNvSpPr/>
          <p:nvPr/>
        </p:nvSpPr>
        <p:spPr>
          <a:xfrm rot="5625200">
            <a:off x="-4164941" y="9600068"/>
            <a:ext cx="6149520" cy="3843450"/>
          </a:xfrm>
          <a:custGeom>
            <a:avLst/>
            <a:gdLst/>
            <a:ahLst/>
            <a:cxnLst/>
            <a:rect l="l" t="t" r="r" b="b"/>
            <a:pathLst>
              <a:path w="6149520" h="3843450">
                <a:moveTo>
                  <a:pt x="0" y="0"/>
                </a:moveTo>
                <a:lnTo>
                  <a:pt x="6149520" y="0"/>
                </a:lnTo>
                <a:lnTo>
                  <a:pt x="6149520" y="3843450"/>
                </a:lnTo>
                <a:lnTo>
                  <a:pt x="0" y="38434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1" name="Freeform 21"/>
          <p:cNvSpPr/>
          <p:nvPr/>
        </p:nvSpPr>
        <p:spPr>
          <a:xfrm rot="-5475471">
            <a:off x="4273569" y="2136626"/>
            <a:ext cx="11411805" cy="4786618"/>
          </a:xfrm>
          <a:custGeom>
            <a:avLst/>
            <a:gdLst/>
            <a:ahLst/>
            <a:cxnLst/>
            <a:rect l="l" t="t" r="r" b="b"/>
            <a:pathLst>
              <a:path w="11411805" h="4786618">
                <a:moveTo>
                  <a:pt x="0" y="0"/>
                </a:moveTo>
                <a:lnTo>
                  <a:pt x="11411805" y="0"/>
                </a:lnTo>
                <a:lnTo>
                  <a:pt x="11411805" y="4786618"/>
                </a:lnTo>
                <a:lnTo>
                  <a:pt x="0" y="478661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2" name="TextBox 22"/>
          <p:cNvSpPr txBox="1"/>
          <p:nvPr/>
        </p:nvSpPr>
        <p:spPr>
          <a:xfrm>
            <a:off x="11304806" y="4850576"/>
            <a:ext cx="6036739" cy="5758202"/>
          </a:xfrm>
          <a:prstGeom prst="rect">
            <a:avLst/>
          </a:prstGeom>
        </p:spPr>
        <p:txBody>
          <a:bodyPr lIns="0" tIns="0" rIns="0" bIns="0" rtlCol="0" anchor="t">
            <a:spAutoFit/>
          </a:bodyPr>
          <a:lstStyle/>
          <a:p>
            <a:pPr marL="395563" lvl="1" indent="-197782" algn="l">
              <a:lnSpc>
                <a:spcPts val="2473"/>
              </a:lnSpc>
              <a:buFont typeface="Arial"/>
              <a:buChar char="•"/>
            </a:pPr>
            <a:r>
              <a:rPr lang="en-US" sz="1832" spc="-36">
                <a:solidFill>
                  <a:srgbClr val="051D40"/>
                </a:solidFill>
                <a:latin typeface="Times New Roman"/>
              </a:rPr>
              <a:t>Safety Standards: We rent out well-maintained, secure equipment to our clients. We perform routine maintenance and inspections on our equipment to guarantee peak performance and reduce the possibility of mishaps. </a:t>
            </a:r>
          </a:p>
          <a:p>
            <a:pPr marL="395563" lvl="1" indent="-197782" algn="l">
              <a:lnSpc>
                <a:spcPts val="2473"/>
              </a:lnSpc>
              <a:buFont typeface="Arial"/>
              <a:buChar char="•"/>
            </a:pPr>
            <a:r>
              <a:rPr lang="en-US" sz="1832" spc="-36">
                <a:solidFill>
                  <a:srgbClr val="051D40"/>
                </a:solidFill>
                <a:latin typeface="Times New Roman"/>
              </a:rPr>
              <a:t>Environmental Considerations: We place a high priority on using machinery and equipment that complies with environmental laws and is eco-friendly. We advise our clients on how to minimise their equipment's negative environmental effects and push them to embrace sustainable practices.</a:t>
            </a:r>
          </a:p>
          <a:p>
            <a:pPr marL="395563" lvl="1" indent="-197782" algn="l">
              <a:lnSpc>
                <a:spcPts val="2473"/>
              </a:lnSpc>
              <a:buFont typeface="Arial"/>
              <a:buChar char="•"/>
            </a:pPr>
            <a:r>
              <a:rPr lang="en-US" sz="1832" spc="-36">
                <a:solidFill>
                  <a:srgbClr val="051D40"/>
                </a:solidFill>
                <a:latin typeface="Times New Roman"/>
              </a:rPr>
              <a:t>Through the integration of these safety and environmental awareness initiatives into our corporate profile, we exhibit our dedication to conscientious mining, transportation, and equipment procurement. We constantly aim to go above and beyond DGMS and government regulations to safeguard our workers' health and welfare, preserve the environment, and promote sustainable development. </a:t>
            </a:r>
          </a:p>
          <a:p>
            <a:pPr algn="l">
              <a:lnSpc>
                <a:spcPts val="2203"/>
              </a:lnSpc>
            </a:pPr>
            <a:endParaRPr lang="en-US" sz="1832" spc="-36">
              <a:solidFill>
                <a:srgbClr val="051D40"/>
              </a:solidFill>
              <a:latin typeface="Times New Roman"/>
            </a:endParaRPr>
          </a:p>
          <a:p>
            <a:pPr marL="0" lvl="0" indent="0" algn="l">
              <a:lnSpc>
                <a:spcPts val="2203"/>
              </a:lnSpc>
            </a:pPr>
            <a:endParaRPr lang="en-US" sz="1832" spc="-36">
              <a:solidFill>
                <a:srgbClr val="051D40"/>
              </a:solidFill>
              <a:latin typeface="Times New Roman"/>
            </a:endParaRPr>
          </a:p>
        </p:txBody>
      </p:sp>
      <p:sp>
        <p:nvSpPr>
          <p:cNvPr id="23" name="TextBox 23"/>
          <p:cNvSpPr txBox="1"/>
          <p:nvPr/>
        </p:nvSpPr>
        <p:spPr>
          <a:xfrm>
            <a:off x="2807118" y="4628155"/>
            <a:ext cx="3742885" cy="501992"/>
          </a:xfrm>
          <a:prstGeom prst="rect">
            <a:avLst/>
          </a:prstGeom>
        </p:spPr>
        <p:txBody>
          <a:bodyPr lIns="0" tIns="0" rIns="0" bIns="0" rtlCol="0" anchor="t">
            <a:spAutoFit/>
          </a:bodyPr>
          <a:lstStyle/>
          <a:p>
            <a:pPr marL="0" lvl="0" indent="0" algn="ctr">
              <a:lnSpc>
                <a:spcPts val="4163"/>
              </a:lnSpc>
              <a:spcBef>
                <a:spcPct val="0"/>
              </a:spcBef>
            </a:pPr>
            <a:r>
              <a:rPr lang="en-US" sz="2973">
                <a:solidFill>
                  <a:srgbClr val="051D40"/>
                </a:solidFill>
                <a:latin typeface="Open Sans Extra Bold Bold"/>
              </a:rPr>
              <a:t>Transportation</a:t>
            </a:r>
          </a:p>
        </p:txBody>
      </p:sp>
      <p:sp>
        <p:nvSpPr>
          <p:cNvPr id="24" name="TextBox 24"/>
          <p:cNvSpPr txBox="1"/>
          <p:nvPr/>
        </p:nvSpPr>
        <p:spPr>
          <a:xfrm>
            <a:off x="12481880" y="3786326"/>
            <a:ext cx="3979014" cy="898980"/>
          </a:xfrm>
          <a:prstGeom prst="rect">
            <a:avLst/>
          </a:prstGeom>
        </p:spPr>
        <p:txBody>
          <a:bodyPr lIns="0" tIns="0" rIns="0" bIns="0" rtlCol="0" anchor="t">
            <a:spAutoFit/>
          </a:bodyPr>
          <a:lstStyle/>
          <a:p>
            <a:pPr algn="ctr">
              <a:lnSpc>
                <a:spcPts val="3672"/>
              </a:lnSpc>
            </a:pPr>
            <a:endParaRPr/>
          </a:p>
          <a:p>
            <a:pPr marL="0" lvl="0" indent="0" algn="ctr">
              <a:lnSpc>
                <a:spcPts val="3672"/>
              </a:lnSpc>
              <a:spcBef>
                <a:spcPct val="0"/>
              </a:spcBef>
            </a:pPr>
            <a:r>
              <a:rPr lang="en-US" sz="2623">
                <a:solidFill>
                  <a:srgbClr val="051D40"/>
                </a:solidFill>
                <a:latin typeface="Open Sans Extra Bold Bold"/>
              </a:rPr>
              <a:t>Equipment Hiring</a:t>
            </a:r>
          </a:p>
        </p:txBody>
      </p:sp>
      <p:sp>
        <p:nvSpPr>
          <p:cNvPr id="25" name="TextBox 25"/>
          <p:cNvSpPr txBox="1"/>
          <p:nvPr/>
        </p:nvSpPr>
        <p:spPr>
          <a:xfrm>
            <a:off x="1028700" y="5301597"/>
            <a:ext cx="7299721" cy="6126036"/>
          </a:xfrm>
          <a:prstGeom prst="rect">
            <a:avLst/>
          </a:prstGeom>
        </p:spPr>
        <p:txBody>
          <a:bodyPr lIns="0" tIns="0" rIns="0" bIns="0" rtlCol="0" anchor="t">
            <a:spAutoFit/>
          </a:bodyPr>
          <a:lstStyle/>
          <a:p>
            <a:pPr marL="473357" lvl="1" indent="-236678" algn="l">
              <a:lnSpc>
                <a:spcPts val="3069"/>
              </a:lnSpc>
              <a:buFont typeface="Arial"/>
              <a:buChar char="•"/>
            </a:pPr>
            <a:r>
              <a:rPr lang="en-US" sz="2192" spc="-43">
                <a:solidFill>
                  <a:srgbClr val="051D40"/>
                </a:solidFill>
                <a:latin typeface="Times New Roman"/>
              </a:rPr>
              <a:t>Safe and Efficient Fleet: To guarantee the safe transportation of materials and goods, our transportation fleet is continuously maintained and outfitted with the newest safety features. We place a high priority on driver education and following traffic laws in order to reduce the likelihood of collisions.  </a:t>
            </a:r>
          </a:p>
          <a:p>
            <a:pPr algn="l">
              <a:lnSpc>
                <a:spcPts val="3069"/>
              </a:lnSpc>
            </a:pPr>
            <a:endParaRPr lang="en-US" sz="2192" spc="-43">
              <a:solidFill>
                <a:srgbClr val="051D40"/>
              </a:solidFill>
              <a:latin typeface="Times New Roman"/>
            </a:endParaRPr>
          </a:p>
          <a:p>
            <a:pPr marL="473357" lvl="1" indent="-236678" algn="l">
              <a:lnSpc>
                <a:spcPts val="3069"/>
              </a:lnSpc>
              <a:buFont typeface="Arial"/>
              <a:buChar char="•"/>
            </a:pPr>
            <a:r>
              <a:rPr lang="en-US" sz="2192" spc="-43">
                <a:solidFill>
                  <a:srgbClr val="051D40"/>
                </a:solidFill>
                <a:latin typeface="Times New Roman"/>
              </a:rPr>
              <a:t>2. Emissions Control: We take proactive steps to lessen our carbon footprint by putting emission control systems in place and buying fuel-efficient cars. Regarding vehicle emissions, we abide by government laws and work hard to enhance our transportation methods on a constant basis to reduce our negative environmental effects.</a:t>
            </a:r>
          </a:p>
          <a:p>
            <a:pPr algn="ctr">
              <a:lnSpc>
                <a:spcPts val="3069"/>
              </a:lnSpc>
            </a:pPr>
            <a:endParaRPr lang="en-US" sz="2192" spc="-43">
              <a:solidFill>
                <a:srgbClr val="051D40"/>
              </a:solidFill>
              <a:latin typeface="Times New Roman"/>
            </a:endParaRPr>
          </a:p>
          <a:p>
            <a:pPr algn="ctr">
              <a:lnSpc>
                <a:spcPts val="3069"/>
              </a:lnSpc>
            </a:pPr>
            <a:endParaRPr lang="en-US" sz="2192" spc="-43">
              <a:solidFill>
                <a:srgbClr val="051D40"/>
              </a:solidFill>
              <a:latin typeface="Times New Roman"/>
            </a:endParaRPr>
          </a:p>
          <a:p>
            <a:pPr marL="0" lvl="0" indent="0" algn="ctr">
              <a:lnSpc>
                <a:spcPts val="3069"/>
              </a:lnSpc>
              <a:spcBef>
                <a:spcPct val="0"/>
              </a:spcBef>
            </a:pPr>
            <a:endParaRPr lang="en-US" sz="2192" spc="-43">
              <a:solidFill>
                <a:srgbClr val="051D40"/>
              </a:solidFill>
              <a:latin typeface="Times New Roman"/>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457766" y="7109187"/>
            <a:ext cx="11830234" cy="3177813"/>
            <a:chOff x="0" y="0"/>
            <a:chExt cx="9347345" cy="2510865"/>
          </a:xfrm>
        </p:grpSpPr>
        <p:sp>
          <p:nvSpPr>
            <p:cNvPr id="3" name="Freeform 3"/>
            <p:cNvSpPr/>
            <p:nvPr/>
          </p:nvSpPr>
          <p:spPr>
            <a:xfrm>
              <a:off x="0" y="0"/>
              <a:ext cx="9347345" cy="2510865"/>
            </a:xfrm>
            <a:custGeom>
              <a:avLst/>
              <a:gdLst/>
              <a:ahLst/>
              <a:cxnLst/>
              <a:rect l="l" t="t" r="r" b="b"/>
              <a:pathLst>
                <a:path w="9347345" h="2510865">
                  <a:moveTo>
                    <a:pt x="0" y="0"/>
                  </a:moveTo>
                  <a:lnTo>
                    <a:pt x="9347345" y="0"/>
                  </a:lnTo>
                  <a:lnTo>
                    <a:pt x="9347345" y="2510865"/>
                  </a:lnTo>
                  <a:lnTo>
                    <a:pt x="0" y="2510865"/>
                  </a:lnTo>
                  <a:close/>
                </a:path>
              </a:pathLst>
            </a:custGeom>
            <a:solidFill>
              <a:srgbClr val="F6F6F6"/>
            </a:solidFill>
          </p:spPr>
        </p:sp>
        <p:sp>
          <p:nvSpPr>
            <p:cNvPr id="4" name="TextBox 4"/>
            <p:cNvSpPr txBox="1"/>
            <p:nvPr/>
          </p:nvSpPr>
          <p:spPr>
            <a:xfrm>
              <a:off x="0" y="-38100"/>
              <a:ext cx="9347345" cy="2548965"/>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028700" y="0"/>
            <a:ext cx="5429066" cy="10287000"/>
            <a:chOff x="0" y="0"/>
            <a:chExt cx="7238755" cy="13716000"/>
          </a:xfrm>
        </p:grpSpPr>
        <p:pic>
          <p:nvPicPr>
            <p:cNvPr id="6" name="Picture 6"/>
            <p:cNvPicPr>
              <a:picLocks noChangeAspect="1"/>
            </p:cNvPicPr>
            <p:nvPr/>
          </p:nvPicPr>
          <p:blipFill>
            <a:blip r:embed="rId2"/>
            <a:srcRect l="16433" r="48446"/>
            <a:stretch>
              <a:fillRect/>
            </a:stretch>
          </p:blipFill>
          <p:spPr>
            <a:xfrm>
              <a:off x="0" y="0"/>
              <a:ext cx="7238755" cy="13716000"/>
            </a:xfrm>
            <a:prstGeom prst="rect">
              <a:avLst/>
            </a:prstGeom>
          </p:spPr>
        </p:pic>
      </p:grpSp>
      <p:grpSp>
        <p:nvGrpSpPr>
          <p:cNvPr id="7" name="Group 7"/>
          <p:cNvGrpSpPr/>
          <p:nvPr/>
        </p:nvGrpSpPr>
        <p:grpSpPr>
          <a:xfrm>
            <a:off x="17259300" y="0"/>
            <a:ext cx="1694792" cy="10287000"/>
            <a:chOff x="0" y="0"/>
            <a:chExt cx="446365" cy="2709333"/>
          </a:xfrm>
        </p:grpSpPr>
        <p:sp>
          <p:nvSpPr>
            <p:cNvPr id="8" name="Freeform 8"/>
            <p:cNvSpPr/>
            <p:nvPr/>
          </p:nvSpPr>
          <p:spPr>
            <a:xfrm>
              <a:off x="0" y="0"/>
              <a:ext cx="446365" cy="2709333"/>
            </a:xfrm>
            <a:custGeom>
              <a:avLst/>
              <a:gdLst/>
              <a:ahLst/>
              <a:cxnLst/>
              <a:rect l="l" t="t" r="r" b="b"/>
              <a:pathLst>
                <a:path w="446365" h="2709333">
                  <a:moveTo>
                    <a:pt x="223183" y="0"/>
                  </a:moveTo>
                  <a:lnTo>
                    <a:pt x="223183" y="0"/>
                  </a:lnTo>
                  <a:cubicBezTo>
                    <a:pt x="282374" y="0"/>
                    <a:pt x="339142" y="23514"/>
                    <a:pt x="380996" y="65369"/>
                  </a:cubicBezTo>
                  <a:cubicBezTo>
                    <a:pt x="422851" y="107224"/>
                    <a:pt x="446365" y="163991"/>
                    <a:pt x="446365" y="223183"/>
                  </a:cubicBezTo>
                  <a:lnTo>
                    <a:pt x="446365" y="2486151"/>
                  </a:lnTo>
                  <a:cubicBezTo>
                    <a:pt x="446365" y="2609411"/>
                    <a:pt x="346443" y="2709333"/>
                    <a:pt x="223183" y="2709333"/>
                  </a:cubicBezTo>
                  <a:lnTo>
                    <a:pt x="223183" y="2709333"/>
                  </a:lnTo>
                  <a:cubicBezTo>
                    <a:pt x="99922" y="2709333"/>
                    <a:pt x="0" y="2609411"/>
                    <a:pt x="0" y="2486151"/>
                  </a:cubicBezTo>
                  <a:lnTo>
                    <a:pt x="0" y="223183"/>
                  </a:lnTo>
                  <a:cubicBezTo>
                    <a:pt x="0" y="99922"/>
                    <a:pt x="99922" y="0"/>
                    <a:pt x="223183" y="0"/>
                  </a:cubicBezTo>
                  <a:close/>
                </a:path>
              </a:pathLst>
            </a:custGeom>
            <a:solidFill>
              <a:srgbClr val="0345E4"/>
            </a:solidFill>
          </p:spPr>
        </p:sp>
        <p:sp>
          <p:nvSpPr>
            <p:cNvPr id="9" name="TextBox 9"/>
            <p:cNvSpPr txBox="1"/>
            <p:nvPr/>
          </p:nvSpPr>
          <p:spPr>
            <a:xfrm>
              <a:off x="0" y="-38100"/>
              <a:ext cx="446365" cy="2747433"/>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0" y="7109187"/>
            <a:ext cx="1028700" cy="3177813"/>
            <a:chOff x="0" y="0"/>
            <a:chExt cx="812800" cy="2510865"/>
          </a:xfrm>
        </p:grpSpPr>
        <p:sp>
          <p:nvSpPr>
            <p:cNvPr id="11" name="Freeform 11"/>
            <p:cNvSpPr/>
            <p:nvPr/>
          </p:nvSpPr>
          <p:spPr>
            <a:xfrm>
              <a:off x="0" y="0"/>
              <a:ext cx="812800" cy="2510865"/>
            </a:xfrm>
            <a:custGeom>
              <a:avLst/>
              <a:gdLst/>
              <a:ahLst/>
              <a:cxnLst/>
              <a:rect l="l" t="t" r="r" b="b"/>
              <a:pathLst>
                <a:path w="812800" h="2510865">
                  <a:moveTo>
                    <a:pt x="0" y="0"/>
                  </a:moveTo>
                  <a:lnTo>
                    <a:pt x="812800" y="0"/>
                  </a:lnTo>
                  <a:lnTo>
                    <a:pt x="812800" y="2510865"/>
                  </a:lnTo>
                  <a:lnTo>
                    <a:pt x="0" y="2510865"/>
                  </a:lnTo>
                  <a:close/>
                </a:path>
              </a:pathLst>
            </a:custGeom>
            <a:solidFill>
              <a:srgbClr val="0345E4"/>
            </a:solidFill>
          </p:spPr>
        </p:sp>
        <p:sp>
          <p:nvSpPr>
            <p:cNvPr id="12" name="TextBox 12"/>
            <p:cNvSpPr txBox="1"/>
            <p:nvPr/>
          </p:nvSpPr>
          <p:spPr>
            <a:xfrm>
              <a:off x="0" y="-38100"/>
              <a:ext cx="812800" cy="2548965"/>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0" y="0"/>
            <a:ext cx="1028700" cy="1028700"/>
            <a:chOff x="0" y="0"/>
            <a:chExt cx="812800" cy="812800"/>
          </a:xfrm>
        </p:grpSpPr>
        <p:sp>
          <p:nvSpPr>
            <p:cNvPr id="14" name="Freeform 14"/>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0345E4"/>
            </a:solidFill>
          </p:spPr>
        </p:sp>
        <p:sp>
          <p:nvSpPr>
            <p:cNvPr id="15" name="TextBox 1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15011231" y="1028700"/>
            <a:ext cx="1652841" cy="1652841"/>
            <a:chOff x="0" y="0"/>
            <a:chExt cx="812800" cy="812800"/>
          </a:xfrm>
        </p:grpSpPr>
        <p:sp>
          <p:nvSpPr>
            <p:cNvPr id="17" name="Freeform 17"/>
            <p:cNvSpPr/>
            <p:nvPr/>
          </p:nvSpPr>
          <p:spPr>
            <a:xfrm>
              <a:off x="0" y="0"/>
              <a:ext cx="812800" cy="812800"/>
            </a:xfrm>
            <a:custGeom>
              <a:avLst/>
              <a:gdLst/>
              <a:ahLst/>
              <a:cxnLst/>
              <a:rect l="l" t="t" r="r" b="b"/>
              <a:pathLst>
                <a:path w="812800" h="812800">
                  <a:moveTo>
                    <a:pt x="238884" y="0"/>
                  </a:moveTo>
                  <a:lnTo>
                    <a:pt x="573916" y="0"/>
                  </a:lnTo>
                  <a:cubicBezTo>
                    <a:pt x="705848" y="0"/>
                    <a:pt x="812800" y="106952"/>
                    <a:pt x="812800" y="238884"/>
                  </a:cubicBezTo>
                  <a:lnTo>
                    <a:pt x="812800" y="573916"/>
                  </a:lnTo>
                  <a:cubicBezTo>
                    <a:pt x="812800" y="705848"/>
                    <a:pt x="705848" y="812800"/>
                    <a:pt x="573916" y="812800"/>
                  </a:cubicBezTo>
                  <a:lnTo>
                    <a:pt x="238884" y="812800"/>
                  </a:lnTo>
                  <a:cubicBezTo>
                    <a:pt x="106952" y="812800"/>
                    <a:pt x="0" y="705848"/>
                    <a:pt x="0" y="573916"/>
                  </a:cubicBezTo>
                  <a:lnTo>
                    <a:pt x="0" y="238884"/>
                  </a:lnTo>
                  <a:cubicBezTo>
                    <a:pt x="0" y="106952"/>
                    <a:pt x="106952" y="0"/>
                    <a:pt x="238884" y="0"/>
                  </a:cubicBezTo>
                  <a:close/>
                </a:path>
              </a:pathLst>
            </a:custGeom>
            <a:solidFill>
              <a:srgbClr val="0345E4">
                <a:alpha val="29804"/>
              </a:srgbClr>
            </a:solidFill>
          </p:spPr>
        </p:sp>
        <p:sp>
          <p:nvSpPr>
            <p:cNvPr id="18" name="TextBox 18"/>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14814124" y="816351"/>
            <a:ext cx="771724" cy="771724"/>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solidFill>
                <a:srgbClr val="0345E4">
                  <a:alpha val="40000"/>
                </a:srgbClr>
              </a:solidFill>
              <a:prstDash val="solid"/>
              <a:miter/>
            </a:ln>
          </p:spPr>
        </p:sp>
        <p:sp>
          <p:nvSpPr>
            <p:cNvPr id="21" name="TextBox 2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2" name="Group 22"/>
          <p:cNvGrpSpPr/>
          <p:nvPr/>
        </p:nvGrpSpPr>
        <p:grpSpPr>
          <a:xfrm>
            <a:off x="12919457" y="8414693"/>
            <a:ext cx="3744615" cy="3744615"/>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571500" cap="sq">
              <a:solidFill>
                <a:srgbClr val="0345E4">
                  <a:alpha val="19608"/>
                </a:srgbClr>
              </a:solidFill>
              <a:prstDash val="solid"/>
              <a:miter/>
            </a:ln>
          </p:spPr>
        </p:sp>
        <p:sp>
          <p:nvSpPr>
            <p:cNvPr id="24" name="TextBox 2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5" name="TextBox 25"/>
          <p:cNvSpPr txBox="1"/>
          <p:nvPr/>
        </p:nvSpPr>
        <p:spPr>
          <a:xfrm>
            <a:off x="7297118" y="692526"/>
            <a:ext cx="7494647" cy="1155745"/>
          </a:xfrm>
          <a:prstGeom prst="rect">
            <a:avLst/>
          </a:prstGeom>
        </p:spPr>
        <p:txBody>
          <a:bodyPr lIns="0" tIns="0" rIns="0" bIns="0" rtlCol="0" anchor="t">
            <a:spAutoFit/>
          </a:bodyPr>
          <a:lstStyle/>
          <a:p>
            <a:pPr algn="l">
              <a:lnSpc>
                <a:spcPts val="9487"/>
              </a:lnSpc>
            </a:pPr>
            <a:r>
              <a:rPr lang="en-US" sz="6776">
                <a:solidFill>
                  <a:srgbClr val="000000"/>
                </a:solidFill>
                <a:latin typeface="Garet Bold Italics"/>
              </a:rPr>
              <a:t>CLIENTELE</a:t>
            </a:r>
          </a:p>
        </p:txBody>
      </p:sp>
      <p:sp>
        <p:nvSpPr>
          <p:cNvPr id="26" name="TextBox 26"/>
          <p:cNvSpPr txBox="1"/>
          <p:nvPr/>
        </p:nvSpPr>
        <p:spPr>
          <a:xfrm>
            <a:off x="8485829" y="2259266"/>
            <a:ext cx="7351823" cy="422275"/>
          </a:xfrm>
          <a:prstGeom prst="rect">
            <a:avLst/>
          </a:prstGeom>
        </p:spPr>
        <p:txBody>
          <a:bodyPr lIns="0" tIns="0" rIns="0" bIns="0" rtlCol="0" anchor="t">
            <a:spAutoFit/>
          </a:bodyPr>
          <a:lstStyle/>
          <a:p>
            <a:pPr marL="539749" lvl="1" indent="-269875" algn="ctr">
              <a:lnSpc>
                <a:spcPts val="3499"/>
              </a:lnSpc>
              <a:buFont typeface="Arial"/>
              <a:buChar char="•"/>
            </a:pPr>
            <a:r>
              <a:rPr lang="en-US" sz="2499">
                <a:solidFill>
                  <a:srgbClr val="000000"/>
                </a:solidFill>
                <a:latin typeface="Garet"/>
              </a:rPr>
              <a:t>Steel Authority of India Limited ( SAIL)</a:t>
            </a:r>
          </a:p>
        </p:txBody>
      </p:sp>
      <p:sp>
        <p:nvSpPr>
          <p:cNvPr id="27" name="TextBox 27"/>
          <p:cNvSpPr txBox="1"/>
          <p:nvPr/>
        </p:nvSpPr>
        <p:spPr>
          <a:xfrm>
            <a:off x="8485829" y="3091116"/>
            <a:ext cx="7351823" cy="860425"/>
          </a:xfrm>
          <a:prstGeom prst="rect">
            <a:avLst/>
          </a:prstGeom>
        </p:spPr>
        <p:txBody>
          <a:bodyPr lIns="0" tIns="0" rIns="0" bIns="0" rtlCol="0" anchor="t">
            <a:spAutoFit/>
          </a:bodyPr>
          <a:lstStyle/>
          <a:p>
            <a:pPr marL="539749" lvl="1" indent="-269875" algn="l">
              <a:lnSpc>
                <a:spcPts val="3499"/>
              </a:lnSpc>
              <a:buFont typeface="Arial"/>
              <a:buChar char="•"/>
            </a:pPr>
            <a:r>
              <a:rPr lang="en-US" sz="2499">
                <a:solidFill>
                  <a:srgbClr val="000000"/>
                </a:solidFill>
                <a:latin typeface="Garet"/>
              </a:rPr>
              <a:t>Tata Steel Khondbond Iron Mines</a:t>
            </a:r>
          </a:p>
          <a:p>
            <a:pPr algn="l">
              <a:lnSpc>
                <a:spcPts val="3499"/>
              </a:lnSpc>
            </a:pPr>
            <a:endParaRPr lang="en-US" sz="2499">
              <a:solidFill>
                <a:srgbClr val="000000"/>
              </a:solidFill>
              <a:latin typeface="Garet"/>
            </a:endParaRPr>
          </a:p>
        </p:txBody>
      </p:sp>
      <p:sp>
        <p:nvSpPr>
          <p:cNvPr id="28" name="TextBox 28"/>
          <p:cNvSpPr txBox="1"/>
          <p:nvPr/>
        </p:nvSpPr>
        <p:spPr>
          <a:xfrm>
            <a:off x="8485829" y="4024704"/>
            <a:ext cx="7351823" cy="860425"/>
          </a:xfrm>
          <a:prstGeom prst="rect">
            <a:avLst/>
          </a:prstGeom>
        </p:spPr>
        <p:txBody>
          <a:bodyPr lIns="0" tIns="0" rIns="0" bIns="0" rtlCol="0" anchor="t">
            <a:spAutoFit/>
          </a:bodyPr>
          <a:lstStyle/>
          <a:p>
            <a:pPr marL="539749" lvl="1" indent="-269875" algn="l">
              <a:lnSpc>
                <a:spcPts val="3499"/>
              </a:lnSpc>
              <a:buFont typeface="Arial"/>
              <a:buChar char="•"/>
            </a:pPr>
            <a:r>
              <a:rPr lang="en-US" sz="2499">
                <a:solidFill>
                  <a:srgbClr val="000000"/>
                </a:solidFill>
                <a:latin typeface="Garet"/>
              </a:rPr>
              <a:t>Tata Steel Manganese Mines</a:t>
            </a:r>
          </a:p>
          <a:p>
            <a:pPr algn="l">
              <a:lnSpc>
                <a:spcPts val="3499"/>
              </a:lnSpc>
            </a:pPr>
            <a:endParaRPr lang="en-US" sz="2499">
              <a:solidFill>
                <a:srgbClr val="000000"/>
              </a:solidFill>
              <a:latin typeface="Garet"/>
            </a:endParaRPr>
          </a:p>
        </p:txBody>
      </p:sp>
      <p:sp>
        <p:nvSpPr>
          <p:cNvPr id="29" name="TextBox 29"/>
          <p:cNvSpPr txBox="1"/>
          <p:nvPr/>
        </p:nvSpPr>
        <p:spPr>
          <a:xfrm>
            <a:off x="8485829" y="4961329"/>
            <a:ext cx="7351823" cy="860425"/>
          </a:xfrm>
          <a:prstGeom prst="rect">
            <a:avLst/>
          </a:prstGeom>
        </p:spPr>
        <p:txBody>
          <a:bodyPr lIns="0" tIns="0" rIns="0" bIns="0" rtlCol="0" anchor="t">
            <a:spAutoFit/>
          </a:bodyPr>
          <a:lstStyle/>
          <a:p>
            <a:pPr marL="539749" lvl="1" indent="-269875" algn="l">
              <a:lnSpc>
                <a:spcPts val="3499"/>
              </a:lnSpc>
              <a:buFont typeface="Arial"/>
              <a:buChar char="•"/>
            </a:pPr>
            <a:r>
              <a:rPr lang="en-US" sz="2499">
                <a:solidFill>
                  <a:srgbClr val="000000"/>
                </a:solidFill>
                <a:latin typeface="Garet"/>
              </a:rPr>
              <a:t>Essel Mining &amp; Industries Limited (EMIL)</a:t>
            </a:r>
          </a:p>
          <a:p>
            <a:pPr algn="l">
              <a:lnSpc>
                <a:spcPts val="3499"/>
              </a:lnSpc>
            </a:pPr>
            <a:endParaRPr lang="en-US" sz="2499">
              <a:solidFill>
                <a:srgbClr val="000000"/>
              </a:solidFill>
              <a:latin typeface="Garet"/>
            </a:endParaRPr>
          </a:p>
        </p:txBody>
      </p:sp>
      <p:sp>
        <p:nvSpPr>
          <p:cNvPr id="30" name="TextBox 30"/>
          <p:cNvSpPr txBox="1"/>
          <p:nvPr/>
        </p:nvSpPr>
        <p:spPr>
          <a:xfrm>
            <a:off x="8485829" y="5897954"/>
            <a:ext cx="7351823" cy="860425"/>
          </a:xfrm>
          <a:prstGeom prst="rect">
            <a:avLst/>
          </a:prstGeom>
        </p:spPr>
        <p:txBody>
          <a:bodyPr lIns="0" tIns="0" rIns="0" bIns="0" rtlCol="0" anchor="t">
            <a:spAutoFit/>
          </a:bodyPr>
          <a:lstStyle/>
          <a:p>
            <a:pPr marL="539749" lvl="1" indent="-269875" algn="l">
              <a:lnSpc>
                <a:spcPts val="3499"/>
              </a:lnSpc>
              <a:buFont typeface="Arial"/>
              <a:buChar char="•"/>
            </a:pPr>
            <a:r>
              <a:rPr lang="en-US" sz="2499">
                <a:solidFill>
                  <a:srgbClr val="000000"/>
                </a:solidFill>
                <a:latin typeface="Garet"/>
              </a:rPr>
              <a:t>Jindal Steel &amp; Power Limited (JSPL)</a:t>
            </a:r>
          </a:p>
          <a:p>
            <a:pPr algn="l">
              <a:lnSpc>
                <a:spcPts val="3499"/>
              </a:lnSpc>
            </a:pPr>
            <a:endParaRPr lang="en-US" sz="2499">
              <a:solidFill>
                <a:srgbClr val="000000"/>
              </a:solidFill>
              <a:latin typeface="Garet"/>
            </a:endParaRPr>
          </a:p>
        </p:txBody>
      </p:sp>
      <p:sp>
        <p:nvSpPr>
          <p:cNvPr id="31" name="TextBox 31"/>
          <p:cNvSpPr txBox="1"/>
          <p:nvPr/>
        </p:nvSpPr>
        <p:spPr>
          <a:xfrm>
            <a:off x="8485829" y="6834579"/>
            <a:ext cx="7351823" cy="860425"/>
          </a:xfrm>
          <a:prstGeom prst="rect">
            <a:avLst/>
          </a:prstGeom>
        </p:spPr>
        <p:txBody>
          <a:bodyPr lIns="0" tIns="0" rIns="0" bIns="0" rtlCol="0" anchor="t">
            <a:spAutoFit/>
          </a:bodyPr>
          <a:lstStyle/>
          <a:p>
            <a:pPr marL="539749" lvl="1" indent="-269875" algn="l">
              <a:lnSpc>
                <a:spcPts val="3499"/>
              </a:lnSpc>
              <a:buFont typeface="Arial"/>
              <a:buChar char="•"/>
            </a:pPr>
            <a:r>
              <a:rPr lang="en-US" sz="2499">
                <a:solidFill>
                  <a:srgbClr val="000000"/>
                </a:solidFill>
                <a:latin typeface="Garet"/>
              </a:rPr>
              <a:t>M/s Sarda Mines Pvt. Ltd.</a:t>
            </a:r>
          </a:p>
          <a:p>
            <a:pPr algn="l">
              <a:lnSpc>
                <a:spcPts val="3499"/>
              </a:lnSpc>
            </a:pPr>
            <a:endParaRPr lang="en-US" sz="2499">
              <a:solidFill>
                <a:srgbClr val="000000"/>
              </a:solidFill>
              <a:latin typeface="Garet"/>
            </a:endParaRPr>
          </a:p>
        </p:txBody>
      </p:sp>
      <p:sp>
        <p:nvSpPr>
          <p:cNvPr id="32" name="TextBox 32"/>
          <p:cNvSpPr txBox="1"/>
          <p:nvPr/>
        </p:nvSpPr>
        <p:spPr>
          <a:xfrm>
            <a:off x="8485829" y="7647379"/>
            <a:ext cx="7351823" cy="860425"/>
          </a:xfrm>
          <a:prstGeom prst="rect">
            <a:avLst/>
          </a:prstGeom>
        </p:spPr>
        <p:txBody>
          <a:bodyPr lIns="0" tIns="0" rIns="0" bIns="0" rtlCol="0" anchor="t">
            <a:spAutoFit/>
          </a:bodyPr>
          <a:lstStyle/>
          <a:p>
            <a:pPr marL="539749" lvl="1" indent="-269875" algn="l">
              <a:lnSpc>
                <a:spcPts val="3499"/>
              </a:lnSpc>
              <a:buFont typeface="Arial"/>
              <a:buChar char="•"/>
            </a:pPr>
            <a:r>
              <a:rPr lang="en-US" sz="2499">
                <a:solidFill>
                  <a:srgbClr val="000000"/>
                </a:solidFill>
                <a:latin typeface="Garet"/>
              </a:rPr>
              <a:t>Adani Enterprises Ltd- Natural Resources</a:t>
            </a:r>
          </a:p>
          <a:p>
            <a:pPr algn="l">
              <a:lnSpc>
                <a:spcPts val="3499"/>
              </a:lnSpc>
            </a:pPr>
            <a:endParaRPr lang="en-US" sz="2499">
              <a:solidFill>
                <a:srgbClr val="000000"/>
              </a:solidFill>
              <a:latin typeface="Garet"/>
            </a:endParaRPr>
          </a:p>
        </p:txBody>
      </p:sp>
      <p:sp>
        <p:nvSpPr>
          <p:cNvPr id="33" name="TextBox 33"/>
          <p:cNvSpPr txBox="1"/>
          <p:nvPr/>
        </p:nvSpPr>
        <p:spPr>
          <a:xfrm>
            <a:off x="8485829" y="8584004"/>
            <a:ext cx="7351823" cy="860425"/>
          </a:xfrm>
          <a:prstGeom prst="rect">
            <a:avLst/>
          </a:prstGeom>
        </p:spPr>
        <p:txBody>
          <a:bodyPr lIns="0" tIns="0" rIns="0" bIns="0" rtlCol="0" anchor="t">
            <a:spAutoFit/>
          </a:bodyPr>
          <a:lstStyle/>
          <a:p>
            <a:pPr marL="539749" lvl="1" indent="-269875" algn="l">
              <a:lnSpc>
                <a:spcPts val="3499"/>
              </a:lnSpc>
              <a:buFont typeface="Arial"/>
              <a:buChar char="•"/>
            </a:pPr>
            <a:r>
              <a:rPr lang="en-US" sz="2499">
                <a:solidFill>
                  <a:srgbClr val="000000"/>
                </a:solidFill>
                <a:latin typeface="Garet"/>
              </a:rPr>
              <a:t>Metso India Pvt. Ltd.</a:t>
            </a:r>
          </a:p>
          <a:p>
            <a:pPr algn="l">
              <a:lnSpc>
                <a:spcPts val="3499"/>
              </a:lnSpc>
            </a:pPr>
            <a:endParaRPr lang="en-US" sz="2499">
              <a:solidFill>
                <a:srgbClr val="000000"/>
              </a:solidFill>
              <a:latin typeface="Garet"/>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1090</Words>
  <Application>Microsoft Office PowerPoint</Application>
  <PresentationFormat>Custom</PresentationFormat>
  <Paragraphs>77</Paragraphs>
  <Slides>15</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15</vt:i4>
      </vt:variant>
    </vt:vector>
  </HeadingPairs>
  <TitlesOfParts>
    <vt:vector size="27" baseType="lpstr">
      <vt:lpstr>Canva Sans Bold</vt:lpstr>
      <vt:lpstr>Arial</vt:lpstr>
      <vt:lpstr>Times New Roman</vt:lpstr>
      <vt:lpstr>Garet Bold Italics</vt:lpstr>
      <vt:lpstr>Garet</vt:lpstr>
      <vt:lpstr>Calibri</vt:lpstr>
      <vt:lpstr>Open Sans</vt:lpstr>
      <vt:lpstr>Open Sans Bold</vt:lpstr>
      <vt:lpstr>Garet Bold</vt:lpstr>
      <vt:lpstr>Times New Roman Bold</vt:lpstr>
      <vt:lpstr>Open Sans Extra Bold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NAPL</dc:title>
  <dc:creator>KIIT00357</dc:creator>
  <cp:lastModifiedBy>UMA SATPATHY</cp:lastModifiedBy>
  <cp:revision>1</cp:revision>
  <dcterms:created xsi:type="dcterms:W3CDTF">2006-08-16T00:00:00Z</dcterms:created>
  <dcterms:modified xsi:type="dcterms:W3CDTF">2024-05-06T06:33:14Z</dcterms:modified>
  <dc:identifier>DAGEKpPbl-k</dc:identifier>
</cp:coreProperties>
</file>