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8288000" cy="10287000"/>
  <p:notesSz cx="6858000" cy="9144000"/>
  <p:embeddedFontLst>
    <p:embeddedFont>
      <p:font typeface="Poppins" panose="00000500000000000000" pitchFamily="2" charset="0"/>
      <p:regular r:id="rId15"/>
    </p:embeddedFont>
    <p:embeddedFont>
      <p:font typeface="Poppins Bold" panose="00000800000000000000" charset="0"/>
      <p:regular r:id="rId16"/>
    </p:embeddedFont>
    <p:embeddedFont>
      <p:font typeface="Poppins Semi-Bold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38" d="100"/>
          <a:sy n="38" d="100"/>
        </p:scale>
        <p:origin x="1148" y="1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30.svg"/><Relationship Id="rId9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sv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svg"/><Relationship Id="rId4" Type="http://schemas.openxmlformats.org/officeDocument/2006/relationships/image" Target="../media/image18.jpe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493843" cy="10287000"/>
            <a:chOff x="0" y="0"/>
            <a:chExt cx="13006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0066" cy="2709333"/>
            </a:xfrm>
            <a:custGeom>
              <a:avLst/>
              <a:gdLst/>
              <a:ahLst/>
              <a:cxnLst/>
              <a:rect l="l" t="t" r="r" b="b"/>
              <a:pathLst>
                <a:path w="130066" h="2709333">
                  <a:moveTo>
                    <a:pt x="0" y="0"/>
                  </a:moveTo>
                  <a:lnTo>
                    <a:pt x="130066" y="0"/>
                  </a:lnTo>
                  <a:lnTo>
                    <a:pt x="13006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006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794157" y="0"/>
            <a:ext cx="597151" cy="10287000"/>
            <a:chOff x="0" y="0"/>
            <a:chExt cx="1572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7274" cy="2709333"/>
            </a:xfrm>
            <a:custGeom>
              <a:avLst/>
              <a:gdLst/>
              <a:ahLst/>
              <a:cxnLst/>
              <a:rect l="l" t="t" r="r" b="b"/>
              <a:pathLst>
                <a:path w="157274" h="2709333">
                  <a:moveTo>
                    <a:pt x="0" y="0"/>
                  </a:moveTo>
                  <a:lnTo>
                    <a:pt x="157274" y="0"/>
                  </a:lnTo>
                  <a:lnTo>
                    <a:pt x="1572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5727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770499" y="-9023658"/>
            <a:ext cx="747002" cy="18288000"/>
            <a:chOff x="0" y="0"/>
            <a:chExt cx="196741" cy="4816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6741" cy="4816592"/>
            </a:xfrm>
            <a:custGeom>
              <a:avLst/>
              <a:gdLst/>
              <a:ahLst/>
              <a:cxnLst/>
              <a:rect l="l" t="t" r="r" b="b"/>
              <a:pathLst>
                <a:path w="196741" h="4816592">
                  <a:moveTo>
                    <a:pt x="0" y="0"/>
                  </a:moveTo>
                  <a:lnTo>
                    <a:pt x="196741" y="0"/>
                  </a:lnTo>
                  <a:lnTo>
                    <a:pt x="196741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6741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897079" y="896079"/>
            <a:ext cx="493843" cy="18288000"/>
            <a:chOff x="0" y="0"/>
            <a:chExt cx="130066" cy="48165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0066" cy="4816592"/>
            </a:xfrm>
            <a:custGeom>
              <a:avLst/>
              <a:gdLst/>
              <a:ahLst/>
              <a:cxnLst/>
              <a:rect l="l" t="t" r="r" b="b"/>
              <a:pathLst>
                <a:path w="130066" h="4816592">
                  <a:moveTo>
                    <a:pt x="0" y="0"/>
                  </a:moveTo>
                  <a:lnTo>
                    <a:pt x="130066" y="0"/>
                  </a:lnTo>
                  <a:lnTo>
                    <a:pt x="130066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0066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3368394" y="4507110"/>
            <a:ext cx="11551213" cy="1272779"/>
          </a:xfrm>
          <a:custGeom>
            <a:avLst/>
            <a:gdLst/>
            <a:ahLst/>
            <a:cxnLst/>
            <a:rect l="l" t="t" r="r" b="b"/>
            <a:pathLst>
              <a:path w="11551213" h="1272779">
                <a:moveTo>
                  <a:pt x="0" y="0"/>
                </a:moveTo>
                <a:lnTo>
                  <a:pt x="11551212" y="0"/>
                </a:lnTo>
                <a:lnTo>
                  <a:pt x="11551212" y="1272780"/>
                </a:lnTo>
                <a:lnTo>
                  <a:pt x="0" y="1272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49037"/>
            <a:ext cx="10649415" cy="6188927"/>
            <a:chOff x="0" y="0"/>
            <a:chExt cx="14199220" cy="825190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6386" b="6386"/>
            <a:stretch>
              <a:fillRect/>
            </a:stretch>
          </p:blipFill>
          <p:spPr>
            <a:xfrm>
              <a:off x="0" y="0"/>
              <a:ext cx="14199220" cy="825190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985822" y="4751138"/>
            <a:ext cx="3059339" cy="5535862"/>
            <a:chOff x="0" y="0"/>
            <a:chExt cx="485571" cy="8786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5571" cy="878638"/>
            </a:xfrm>
            <a:custGeom>
              <a:avLst/>
              <a:gdLst/>
              <a:ahLst/>
              <a:cxnLst/>
              <a:rect l="l" t="t" r="r" b="b"/>
              <a:pathLst>
                <a:path w="485571" h="878638">
                  <a:moveTo>
                    <a:pt x="203200" y="0"/>
                  </a:moveTo>
                  <a:lnTo>
                    <a:pt x="485571" y="0"/>
                  </a:lnTo>
                  <a:lnTo>
                    <a:pt x="282371" y="878638"/>
                  </a:lnTo>
                  <a:lnTo>
                    <a:pt x="0" y="87863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9A12">
                <a:alpha val="4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282371" cy="916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88897" y="0"/>
            <a:ext cx="15267256" cy="10491116"/>
            <a:chOff x="0" y="0"/>
            <a:chExt cx="1278644" cy="8786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78644" cy="878638"/>
            </a:xfrm>
            <a:custGeom>
              <a:avLst/>
              <a:gdLst/>
              <a:ahLst/>
              <a:cxnLst/>
              <a:rect l="l" t="t" r="r" b="b"/>
              <a:pathLst>
                <a:path w="1278644" h="878638">
                  <a:moveTo>
                    <a:pt x="203200" y="0"/>
                  </a:moveTo>
                  <a:lnTo>
                    <a:pt x="1278644" y="0"/>
                  </a:lnTo>
                  <a:lnTo>
                    <a:pt x="1075444" y="878638"/>
                  </a:lnTo>
                  <a:lnTo>
                    <a:pt x="0" y="87863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1075444" cy="916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16938503" y="-108616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4" y="0"/>
                </a:lnTo>
                <a:lnTo>
                  <a:pt x="641594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8707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342756" y="1165454"/>
            <a:ext cx="5332370" cy="175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Who Are We Looking For?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214415" y="3065372"/>
            <a:ext cx="7364260" cy="40414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Action Takers</a:t>
            </a: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– Ready to take ownership.</a:t>
            </a:r>
          </a:p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Innovators </a:t>
            </a: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– Passionate about change &amp; transformation.</a:t>
            </a:r>
          </a:p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Visionaries </a:t>
            </a: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– Focused on long-term career growth.</a:t>
            </a:r>
          </a:p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Go-Getters</a:t>
            </a: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– Want to break barriers &amp; lead industries.</a:t>
            </a:r>
          </a:p>
        </p:txBody>
      </p:sp>
      <p:sp>
        <p:nvSpPr>
          <p:cNvPr id="13" name="Freeform 13"/>
          <p:cNvSpPr/>
          <p:nvPr/>
        </p:nvSpPr>
        <p:spPr>
          <a:xfrm>
            <a:off x="716215" y="669518"/>
            <a:ext cx="4033803" cy="444468"/>
          </a:xfrm>
          <a:custGeom>
            <a:avLst/>
            <a:gdLst/>
            <a:ahLst/>
            <a:cxnLst/>
            <a:rect l="l" t="t" r="r" b="b"/>
            <a:pathLst>
              <a:path w="4033803" h="444468">
                <a:moveTo>
                  <a:pt x="0" y="0"/>
                </a:moveTo>
                <a:lnTo>
                  <a:pt x="4033803" y="0"/>
                </a:lnTo>
                <a:lnTo>
                  <a:pt x="4033803" y="444468"/>
                </a:lnTo>
                <a:lnTo>
                  <a:pt x="0" y="444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342756" y="7334779"/>
            <a:ext cx="7364260" cy="90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7"/>
              </a:lnSpc>
            </a:pPr>
            <a:r>
              <a:rPr lang="en-US" sz="30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If you fit this description, SalesAmore is the place for you!</a:t>
            </a:r>
          </a:p>
        </p:txBody>
      </p:sp>
      <p:sp>
        <p:nvSpPr>
          <p:cNvPr id="15" name="Freeform 15"/>
          <p:cNvSpPr/>
          <p:nvPr/>
        </p:nvSpPr>
        <p:spPr>
          <a:xfrm rot="-5400000">
            <a:off x="11838080" y="8578729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2"/>
                </a:lnTo>
                <a:lnTo>
                  <a:pt x="0" y="1359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87079"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04544" y="0"/>
            <a:ext cx="11483456" cy="10287000"/>
            <a:chOff x="0" y="0"/>
            <a:chExt cx="1531127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4301" r="4301"/>
            <a:stretch>
              <a:fillRect/>
            </a:stretch>
          </p:blipFill>
          <p:spPr>
            <a:xfrm>
              <a:off x="0" y="0"/>
              <a:ext cx="15311275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5138777" y="-1772206"/>
            <a:ext cx="18561057" cy="9364377"/>
            <a:chOff x="0" y="0"/>
            <a:chExt cx="817230" cy="4123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7230" cy="412307"/>
            </a:xfrm>
            <a:custGeom>
              <a:avLst/>
              <a:gdLst/>
              <a:ahLst/>
              <a:cxnLst/>
              <a:rect l="l" t="t" r="r" b="b"/>
              <a:pathLst>
                <a:path w="817230" h="412307">
                  <a:moveTo>
                    <a:pt x="614030" y="0"/>
                  </a:moveTo>
                  <a:cubicBezTo>
                    <a:pt x="726254" y="0"/>
                    <a:pt x="817230" y="92298"/>
                    <a:pt x="817230" y="206153"/>
                  </a:cubicBezTo>
                  <a:cubicBezTo>
                    <a:pt x="817230" y="320009"/>
                    <a:pt x="726254" y="412307"/>
                    <a:pt x="614030" y="412307"/>
                  </a:cubicBezTo>
                  <a:lnTo>
                    <a:pt x="203200" y="412307"/>
                  </a:lnTo>
                  <a:cubicBezTo>
                    <a:pt x="90976" y="412307"/>
                    <a:pt x="0" y="320009"/>
                    <a:pt x="0" y="206153"/>
                  </a:cubicBezTo>
                  <a:cubicBezTo>
                    <a:pt x="0" y="9229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9A12">
                <a:alpha val="4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7230" cy="450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4216694" y="-1502904"/>
            <a:ext cx="17118875" cy="8559437"/>
            <a:chOff x="0" y="0"/>
            <a:chExt cx="812800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976442" y="9042573"/>
            <a:ext cx="4977707" cy="2488854"/>
            <a:chOff x="0" y="0"/>
            <a:chExt cx="812800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84591" y="617951"/>
            <a:ext cx="9992384" cy="175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 dirty="0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Limited Openings – Are You In?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18458" y="2404918"/>
            <a:ext cx="10372171" cy="304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676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We’re hiring the best minds for a future-proof career!</a:t>
            </a:r>
          </a:p>
          <a:p>
            <a:pPr algn="l">
              <a:lnSpc>
                <a:spcPts val="4014"/>
              </a:lnSpc>
            </a:pPr>
            <a:r>
              <a:rPr lang="en-US" sz="267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📌 Roles Available:</a:t>
            </a:r>
          </a:p>
          <a:p>
            <a:pPr algn="l">
              <a:lnSpc>
                <a:spcPts val="4014"/>
              </a:lnSpc>
            </a:pPr>
            <a:r>
              <a:rPr lang="en-US" sz="2676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🎯 Growth Catalyst - Marketing</a:t>
            </a:r>
          </a:p>
          <a:p>
            <a:pPr algn="l">
              <a:lnSpc>
                <a:spcPts val="4014"/>
              </a:lnSpc>
            </a:pPr>
            <a:r>
              <a:rPr lang="en-US" sz="2676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🎯 Junior Automation Engineer</a:t>
            </a:r>
          </a:p>
          <a:p>
            <a:pPr algn="l">
              <a:lnSpc>
                <a:spcPts val="4014"/>
              </a:lnSpc>
            </a:pPr>
            <a:r>
              <a:rPr lang="en-US" sz="2676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🎯  Demand Generation Associate</a:t>
            </a:r>
          </a:p>
          <a:p>
            <a:pPr algn="l">
              <a:lnSpc>
                <a:spcPts val="4014"/>
              </a:lnSpc>
            </a:pPr>
            <a:r>
              <a:rPr lang="en-US" sz="2676" b="1" dirty="0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 🎯  Prompt Engineer - Marketing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18458" y="5867960"/>
            <a:ext cx="9992384" cy="47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7"/>
              </a:lnSpc>
            </a:pPr>
            <a:r>
              <a:rPr lang="en-US" sz="30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📩 Apply Now &amp; Secure Your Spot!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18458" y="8703130"/>
            <a:ext cx="4033803" cy="444468"/>
          </a:xfrm>
          <a:custGeom>
            <a:avLst/>
            <a:gdLst/>
            <a:ahLst/>
            <a:cxnLst/>
            <a:rect l="l" t="t" r="r" b="b"/>
            <a:pathLst>
              <a:path w="4033803" h="444468">
                <a:moveTo>
                  <a:pt x="0" y="0"/>
                </a:moveTo>
                <a:lnTo>
                  <a:pt x="4033804" y="0"/>
                </a:lnTo>
                <a:lnTo>
                  <a:pt x="4033804" y="444468"/>
                </a:lnTo>
                <a:lnTo>
                  <a:pt x="0" y="444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18" b="-851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2528213" y="2953004"/>
            <a:ext cx="431866" cy="431866"/>
          </a:xfrm>
          <a:custGeom>
            <a:avLst/>
            <a:gdLst/>
            <a:ahLst/>
            <a:cxnLst/>
            <a:rect l="l" t="t" r="r" b="b"/>
            <a:pathLst>
              <a:path w="431866" h="431866">
                <a:moveTo>
                  <a:pt x="0" y="0"/>
                </a:moveTo>
                <a:lnTo>
                  <a:pt x="431867" y="0"/>
                </a:lnTo>
                <a:lnTo>
                  <a:pt x="431867" y="431867"/>
                </a:lnTo>
                <a:lnTo>
                  <a:pt x="0" y="4318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528213" y="3832092"/>
            <a:ext cx="431866" cy="431866"/>
          </a:xfrm>
          <a:custGeom>
            <a:avLst/>
            <a:gdLst/>
            <a:ahLst/>
            <a:cxnLst/>
            <a:rect l="l" t="t" r="r" b="b"/>
            <a:pathLst>
              <a:path w="431866" h="431866">
                <a:moveTo>
                  <a:pt x="0" y="0"/>
                </a:moveTo>
                <a:lnTo>
                  <a:pt x="431867" y="0"/>
                </a:lnTo>
                <a:lnTo>
                  <a:pt x="431867" y="431867"/>
                </a:lnTo>
                <a:lnTo>
                  <a:pt x="0" y="43186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528213" y="4711634"/>
            <a:ext cx="431866" cy="431866"/>
          </a:xfrm>
          <a:custGeom>
            <a:avLst/>
            <a:gdLst/>
            <a:ahLst/>
            <a:cxnLst/>
            <a:rect l="l" t="t" r="r" b="b"/>
            <a:pathLst>
              <a:path w="431866" h="431866">
                <a:moveTo>
                  <a:pt x="0" y="0"/>
                </a:moveTo>
                <a:lnTo>
                  <a:pt x="431867" y="0"/>
                </a:lnTo>
                <a:lnTo>
                  <a:pt x="431867" y="431866"/>
                </a:lnTo>
                <a:lnTo>
                  <a:pt x="0" y="4318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2528213" y="9258300"/>
            <a:ext cx="8535042" cy="1213669"/>
            <a:chOff x="0" y="0"/>
            <a:chExt cx="6195583" cy="88100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95583" cy="881002"/>
            </a:xfrm>
            <a:custGeom>
              <a:avLst/>
              <a:gdLst/>
              <a:ahLst/>
              <a:cxnLst/>
              <a:rect l="l" t="t" r="r" b="b"/>
              <a:pathLst>
                <a:path w="6195583" h="881002">
                  <a:moveTo>
                    <a:pt x="5992383" y="0"/>
                  </a:moveTo>
                  <a:lnTo>
                    <a:pt x="0" y="0"/>
                  </a:lnTo>
                  <a:lnTo>
                    <a:pt x="203200" y="881002"/>
                  </a:lnTo>
                  <a:lnTo>
                    <a:pt x="6195583" y="881002"/>
                  </a:lnTo>
                  <a:lnTo>
                    <a:pt x="5992383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101600" y="-38100"/>
              <a:ext cx="5992383" cy="9191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1247214" y="1436728"/>
            <a:ext cx="13283710" cy="8850272"/>
          </a:xfrm>
          <a:custGeom>
            <a:avLst/>
            <a:gdLst/>
            <a:ahLst/>
            <a:cxnLst/>
            <a:rect l="l" t="t" r="r" b="b"/>
            <a:pathLst>
              <a:path w="13283710" h="8850272">
                <a:moveTo>
                  <a:pt x="13283710" y="0"/>
                </a:moveTo>
                <a:lnTo>
                  <a:pt x="0" y="0"/>
                </a:lnTo>
                <a:lnTo>
                  <a:pt x="0" y="8850272"/>
                </a:lnTo>
                <a:lnTo>
                  <a:pt x="13283710" y="8850272"/>
                </a:lnTo>
                <a:lnTo>
                  <a:pt x="1328371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488212" y="1196935"/>
            <a:ext cx="6648138" cy="2037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701"/>
              </a:lnSpc>
            </a:pPr>
            <a:r>
              <a:rPr lang="en-US" sz="6815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Your Future Starts Today!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488212" y="3223336"/>
            <a:ext cx="6018432" cy="10115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8"/>
              </a:lnSpc>
            </a:pPr>
            <a:r>
              <a:rPr lang="en-US" sz="2678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Why Wait? Take the First Step Toward an Exciting Career!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3313700" y="3888852"/>
            <a:ext cx="3950362" cy="318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8"/>
              </a:lnSpc>
            </a:pPr>
            <a:r>
              <a:rPr lang="en-US" sz="2113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www.salesamore.com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3313700" y="3009764"/>
            <a:ext cx="3086143" cy="318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8"/>
              </a:lnSpc>
            </a:pPr>
            <a:r>
              <a:rPr lang="en-US" sz="2113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+91 8288007706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313700" y="4769173"/>
            <a:ext cx="4145508" cy="9174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88"/>
              </a:lnSpc>
            </a:pPr>
            <a:r>
              <a:rPr lang="en-US" sz="2113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Digisson Edtech PVT.Ltd </a:t>
            </a:r>
          </a:p>
          <a:p>
            <a:pPr algn="l">
              <a:lnSpc>
                <a:spcPts val="2388"/>
              </a:lnSpc>
            </a:pPr>
            <a:r>
              <a:rPr lang="en-US" sz="2113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2nd Floor, Sebiz Square, </a:t>
            </a:r>
          </a:p>
          <a:p>
            <a:pPr algn="l">
              <a:lnSpc>
                <a:spcPts val="2388"/>
              </a:lnSpc>
            </a:pPr>
            <a:r>
              <a:rPr lang="en-US" sz="2113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IT - C6, Sector 67, Mohali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88212" y="4349170"/>
            <a:ext cx="5114153" cy="8657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4"/>
              </a:lnSpc>
            </a:pPr>
            <a:r>
              <a:rPr lang="en-US" sz="22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Let’s Connect – Your Dream Job is Just One Step Away!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88212" y="5424487"/>
            <a:ext cx="6018432" cy="14004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64"/>
              </a:lnSpc>
            </a:pPr>
            <a:r>
              <a:rPr lang="en-US" sz="3243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Join SalesAmore &amp; Be Part of Something Bigger!</a:t>
            </a:r>
          </a:p>
          <a:p>
            <a:pPr algn="l">
              <a:lnSpc>
                <a:spcPts val="3664"/>
              </a:lnSpc>
            </a:pPr>
            <a:endParaRPr lang="en-US" sz="3243" b="1">
              <a:solidFill>
                <a:srgbClr val="FFFFFF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493843" cy="10287000"/>
            <a:chOff x="0" y="0"/>
            <a:chExt cx="130066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0066" cy="2709333"/>
            </a:xfrm>
            <a:custGeom>
              <a:avLst/>
              <a:gdLst/>
              <a:ahLst/>
              <a:cxnLst/>
              <a:rect l="l" t="t" r="r" b="b"/>
              <a:pathLst>
                <a:path w="130066" h="2709333">
                  <a:moveTo>
                    <a:pt x="0" y="0"/>
                  </a:moveTo>
                  <a:lnTo>
                    <a:pt x="130066" y="0"/>
                  </a:lnTo>
                  <a:lnTo>
                    <a:pt x="13006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30066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794157" y="0"/>
            <a:ext cx="597151" cy="10287000"/>
            <a:chOff x="0" y="0"/>
            <a:chExt cx="1572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7274" cy="2709333"/>
            </a:xfrm>
            <a:custGeom>
              <a:avLst/>
              <a:gdLst/>
              <a:ahLst/>
              <a:cxnLst/>
              <a:rect l="l" t="t" r="r" b="b"/>
              <a:pathLst>
                <a:path w="157274" h="2709333">
                  <a:moveTo>
                    <a:pt x="0" y="0"/>
                  </a:moveTo>
                  <a:lnTo>
                    <a:pt x="157274" y="0"/>
                  </a:lnTo>
                  <a:lnTo>
                    <a:pt x="1572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5727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8770499" y="-9023658"/>
            <a:ext cx="747002" cy="18288000"/>
            <a:chOff x="0" y="0"/>
            <a:chExt cx="196741" cy="481659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96741" cy="4816592"/>
            </a:xfrm>
            <a:custGeom>
              <a:avLst/>
              <a:gdLst/>
              <a:ahLst/>
              <a:cxnLst/>
              <a:rect l="l" t="t" r="r" b="b"/>
              <a:pathLst>
                <a:path w="196741" h="4816592">
                  <a:moveTo>
                    <a:pt x="0" y="0"/>
                  </a:moveTo>
                  <a:lnTo>
                    <a:pt x="196741" y="0"/>
                  </a:lnTo>
                  <a:lnTo>
                    <a:pt x="196741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96741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8897079" y="896079"/>
            <a:ext cx="493843" cy="18288000"/>
            <a:chOff x="0" y="0"/>
            <a:chExt cx="130066" cy="481659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30066" cy="4816592"/>
            </a:xfrm>
            <a:custGeom>
              <a:avLst/>
              <a:gdLst/>
              <a:ahLst/>
              <a:cxnLst/>
              <a:rect l="l" t="t" r="r" b="b"/>
              <a:pathLst>
                <a:path w="130066" h="4816592">
                  <a:moveTo>
                    <a:pt x="0" y="0"/>
                  </a:moveTo>
                  <a:lnTo>
                    <a:pt x="130066" y="0"/>
                  </a:lnTo>
                  <a:lnTo>
                    <a:pt x="130066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130066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696624" y="4299906"/>
            <a:ext cx="14894753" cy="13455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60"/>
              </a:lnSpc>
            </a:pPr>
            <a:r>
              <a:rPr lang="en-US" sz="7400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LET’S SELL MORE TOGETHER!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1" b="-111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318710" y="1430986"/>
            <a:ext cx="5096335" cy="175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Gaurav Vasishta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318710" y="990316"/>
            <a:ext cx="2548167" cy="450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47"/>
              </a:lnSpc>
            </a:pPr>
            <a:r>
              <a:rPr lang="en-US" sz="296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Hello, I'm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8710" y="3269647"/>
            <a:ext cx="3305845" cy="3232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39"/>
              </a:lnSpc>
            </a:pPr>
            <a:r>
              <a:rPr lang="en-US" sz="207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CEO ~ Salesamore</a:t>
            </a:r>
          </a:p>
        </p:txBody>
      </p:sp>
      <p:sp>
        <p:nvSpPr>
          <p:cNvPr id="6" name="Freeform 6"/>
          <p:cNvSpPr/>
          <p:nvPr/>
        </p:nvSpPr>
        <p:spPr>
          <a:xfrm rot="-5400000">
            <a:off x="16462489" y="310745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87079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0" y="1931209"/>
            <a:ext cx="6763963" cy="8808453"/>
          </a:xfrm>
          <a:custGeom>
            <a:avLst/>
            <a:gdLst/>
            <a:ahLst/>
            <a:cxnLst/>
            <a:rect l="l" t="t" r="r" b="b"/>
            <a:pathLst>
              <a:path w="6763963" h="8808453">
                <a:moveTo>
                  <a:pt x="0" y="0"/>
                </a:moveTo>
                <a:lnTo>
                  <a:pt x="6763963" y="0"/>
                </a:lnTo>
                <a:lnTo>
                  <a:pt x="6763963" y="8808453"/>
                </a:lnTo>
                <a:lnTo>
                  <a:pt x="0" y="88084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1255" t="-11867" r="-57731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7318710" y="4214596"/>
            <a:ext cx="10338002" cy="4819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649" lvl="1" indent="-271824" algn="l">
              <a:lnSpc>
                <a:spcPts val="3172"/>
              </a:lnSpc>
              <a:buFont typeface="Arial"/>
              <a:buChar char="•"/>
            </a:pPr>
            <a:r>
              <a:rPr lang="en-US" sz="25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B2B Sales Connoisseur specializing in sales strategy, process, and implementation</a:t>
            </a:r>
          </a:p>
          <a:p>
            <a:pPr algn="l">
              <a:lnSpc>
                <a:spcPts val="3172"/>
              </a:lnSpc>
            </a:pPr>
            <a:endParaRPr lang="en-US" sz="2518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43649" lvl="1" indent="-271824" algn="l">
              <a:lnSpc>
                <a:spcPts val="3172"/>
              </a:lnSpc>
              <a:buFont typeface="Arial"/>
              <a:buChar char="•"/>
            </a:pPr>
            <a:r>
              <a:rPr lang="en-US" sz="25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Expert in B2B Lead Generation, created Client Acquisition System ACTIONS </a:t>
            </a:r>
          </a:p>
          <a:p>
            <a:pPr algn="l">
              <a:lnSpc>
                <a:spcPts val="3172"/>
              </a:lnSpc>
            </a:pPr>
            <a:endParaRPr lang="en-US" sz="2518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43649" lvl="1" indent="-271824" algn="l">
              <a:lnSpc>
                <a:spcPts val="3172"/>
              </a:lnSpc>
              <a:buFont typeface="Arial"/>
              <a:buChar char="•"/>
            </a:pPr>
            <a:r>
              <a:rPr lang="en-US" sz="25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Rainmaker and Demand Generation Wizard known for building robust lead  pipelines and delivering exceptional results</a:t>
            </a:r>
          </a:p>
          <a:p>
            <a:pPr algn="l">
              <a:lnSpc>
                <a:spcPts val="3172"/>
              </a:lnSpc>
            </a:pPr>
            <a:endParaRPr lang="en-US" sz="2518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43649" lvl="1" indent="-271824" algn="l">
              <a:lnSpc>
                <a:spcPts val="3172"/>
              </a:lnSpc>
              <a:buFont typeface="Arial"/>
              <a:buChar char="•"/>
            </a:pPr>
            <a:r>
              <a:rPr lang="en-US" sz="2518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Skilled in Account-Based Marketing (ABM) and a master of Go-To-Market (GTM) strategies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2049037"/>
            <a:ext cx="10649415" cy="6188927"/>
            <a:chOff x="0" y="0"/>
            <a:chExt cx="14199220" cy="825190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9539" t="10470" r="7289" b="16981"/>
            <a:stretch>
              <a:fillRect/>
            </a:stretch>
          </p:blipFill>
          <p:spPr>
            <a:xfrm>
              <a:off x="0" y="0"/>
              <a:ext cx="14199220" cy="825190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5985822" y="4751138"/>
            <a:ext cx="3059339" cy="5535862"/>
            <a:chOff x="0" y="0"/>
            <a:chExt cx="485571" cy="8786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5571" cy="878638"/>
            </a:xfrm>
            <a:custGeom>
              <a:avLst/>
              <a:gdLst/>
              <a:ahLst/>
              <a:cxnLst/>
              <a:rect l="l" t="t" r="r" b="b"/>
              <a:pathLst>
                <a:path w="485571" h="878638">
                  <a:moveTo>
                    <a:pt x="203200" y="0"/>
                  </a:moveTo>
                  <a:lnTo>
                    <a:pt x="485571" y="0"/>
                  </a:lnTo>
                  <a:lnTo>
                    <a:pt x="282371" y="878638"/>
                  </a:lnTo>
                  <a:lnTo>
                    <a:pt x="0" y="87863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9A12">
                <a:alpha val="4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101600" y="-38100"/>
              <a:ext cx="282371" cy="916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388897" y="0"/>
            <a:ext cx="10899103" cy="10491116"/>
            <a:chOff x="0" y="0"/>
            <a:chExt cx="912808" cy="87863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12808" cy="878638"/>
            </a:xfrm>
            <a:custGeom>
              <a:avLst/>
              <a:gdLst/>
              <a:ahLst/>
              <a:cxnLst/>
              <a:rect l="l" t="t" r="r" b="b"/>
              <a:pathLst>
                <a:path w="912808" h="878638">
                  <a:moveTo>
                    <a:pt x="203200" y="0"/>
                  </a:moveTo>
                  <a:lnTo>
                    <a:pt x="912808" y="0"/>
                  </a:lnTo>
                  <a:lnTo>
                    <a:pt x="709608" y="878638"/>
                  </a:lnTo>
                  <a:lnTo>
                    <a:pt x="0" y="87863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101600" y="-38100"/>
              <a:ext cx="709608" cy="9167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5400000">
            <a:off x="16938503" y="-108616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4" y="0"/>
                </a:lnTo>
                <a:lnTo>
                  <a:pt x="641594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87079"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0342756" y="1019175"/>
            <a:ext cx="5332370" cy="175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Welcome to SalesAmore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342756" y="3121397"/>
            <a:ext cx="6425172" cy="2022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Not Just a Job, But a Launchpad for Your Success!</a:t>
            </a:r>
          </a:p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Connecting Fresh Talent with High-Growth Careers</a:t>
            </a:r>
          </a:p>
        </p:txBody>
      </p:sp>
      <p:sp>
        <p:nvSpPr>
          <p:cNvPr id="13" name="Freeform 13"/>
          <p:cNvSpPr/>
          <p:nvPr/>
        </p:nvSpPr>
        <p:spPr>
          <a:xfrm>
            <a:off x="716215" y="669518"/>
            <a:ext cx="4033803" cy="444468"/>
          </a:xfrm>
          <a:custGeom>
            <a:avLst/>
            <a:gdLst/>
            <a:ahLst/>
            <a:cxnLst/>
            <a:rect l="l" t="t" r="r" b="b"/>
            <a:pathLst>
              <a:path w="4033803" h="444468">
                <a:moveTo>
                  <a:pt x="0" y="0"/>
                </a:moveTo>
                <a:lnTo>
                  <a:pt x="4033803" y="0"/>
                </a:lnTo>
                <a:lnTo>
                  <a:pt x="4033803" y="444468"/>
                </a:lnTo>
                <a:lnTo>
                  <a:pt x="0" y="4444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342756" y="5572125"/>
            <a:ext cx="6075655" cy="90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7"/>
              </a:lnSpc>
            </a:pPr>
            <a:r>
              <a:rPr lang="en-US" sz="30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Are you ready to step into a future-proof career?</a:t>
            </a:r>
          </a:p>
        </p:txBody>
      </p:sp>
      <p:sp>
        <p:nvSpPr>
          <p:cNvPr id="15" name="Freeform 15"/>
          <p:cNvSpPr/>
          <p:nvPr/>
        </p:nvSpPr>
        <p:spPr>
          <a:xfrm rot="-5400000">
            <a:off x="12008573" y="8257932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1"/>
                </a:lnTo>
                <a:lnTo>
                  <a:pt x="0" y="135914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287079"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04544" y="0"/>
            <a:ext cx="11483456" cy="10287000"/>
            <a:chOff x="0" y="0"/>
            <a:chExt cx="1531127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3301" r="13301"/>
            <a:stretch>
              <a:fillRect/>
            </a:stretch>
          </p:blipFill>
          <p:spPr>
            <a:xfrm>
              <a:off x="0" y="0"/>
              <a:ext cx="15311275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5138777" y="-1772206"/>
            <a:ext cx="18561057" cy="9364377"/>
            <a:chOff x="0" y="0"/>
            <a:chExt cx="817230" cy="41230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7230" cy="412307"/>
            </a:xfrm>
            <a:custGeom>
              <a:avLst/>
              <a:gdLst/>
              <a:ahLst/>
              <a:cxnLst/>
              <a:rect l="l" t="t" r="r" b="b"/>
              <a:pathLst>
                <a:path w="817230" h="412307">
                  <a:moveTo>
                    <a:pt x="614030" y="0"/>
                  </a:moveTo>
                  <a:cubicBezTo>
                    <a:pt x="726254" y="0"/>
                    <a:pt x="817230" y="92298"/>
                    <a:pt x="817230" y="206153"/>
                  </a:cubicBezTo>
                  <a:cubicBezTo>
                    <a:pt x="817230" y="320009"/>
                    <a:pt x="726254" y="412307"/>
                    <a:pt x="614030" y="412307"/>
                  </a:cubicBezTo>
                  <a:lnTo>
                    <a:pt x="203200" y="412307"/>
                  </a:lnTo>
                  <a:cubicBezTo>
                    <a:pt x="90976" y="412307"/>
                    <a:pt x="0" y="320009"/>
                    <a:pt x="0" y="206153"/>
                  </a:cubicBezTo>
                  <a:cubicBezTo>
                    <a:pt x="0" y="92298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9A12">
                <a:alpha val="4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7230" cy="45040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4238535" y="-1463710"/>
            <a:ext cx="17118875" cy="8559437"/>
            <a:chOff x="0" y="0"/>
            <a:chExt cx="812800" cy="4064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976442" y="9042573"/>
            <a:ext cx="4977707" cy="2488854"/>
            <a:chOff x="0" y="0"/>
            <a:chExt cx="812800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18458" y="1019175"/>
            <a:ext cx="10372171" cy="90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Why Are You Here Today?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18458" y="2030789"/>
            <a:ext cx="10372171" cy="2022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🎓 </a:t>
            </a:r>
            <a:r>
              <a:rPr lang="en-US" sz="26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Graduating Soon? You Have Two Choices:</a:t>
            </a:r>
          </a:p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slow, outdated job with limited growth</a:t>
            </a:r>
          </a:p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A fast-growing career where you make an impact from Day 1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618458" y="4240315"/>
            <a:ext cx="9992384" cy="90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7"/>
              </a:lnSpc>
            </a:pPr>
            <a:r>
              <a:rPr lang="en-US" sz="30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SalesAmore is NOT just another company – We shape careers!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18458" y="8703130"/>
            <a:ext cx="4033803" cy="444468"/>
          </a:xfrm>
          <a:custGeom>
            <a:avLst/>
            <a:gdLst/>
            <a:ahLst/>
            <a:cxnLst/>
            <a:rect l="l" t="t" r="r" b="b"/>
            <a:pathLst>
              <a:path w="4033803" h="444468">
                <a:moveTo>
                  <a:pt x="0" y="0"/>
                </a:moveTo>
                <a:lnTo>
                  <a:pt x="4033804" y="0"/>
                </a:lnTo>
                <a:lnTo>
                  <a:pt x="4033804" y="444468"/>
                </a:lnTo>
                <a:lnTo>
                  <a:pt x="0" y="444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1977231" y="5698440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2"/>
                </a:lnTo>
                <a:lnTo>
                  <a:pt x="0" y="1359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87079"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4570274" y="5698440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2"/>
                </a:lnTo>
                <a:lnTo>
                  <a:pt x="0" y="1359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87079"/>
            </a:stretch>
          </a:blipFill>
        </p:spPr>
      </p:sp>
      <p:sp>
        <p:nvSpPr>
          <p:cNvPr id="19" name="Freeform 19"/>
          <p:cNvSpPr/>
          <p:nvPr/>
        </p:nvSpPr>
        <p:spPr>
          <a:xfrm rot="-5400000">
            <a:off x="7163317" y="5698440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2"/>
                </a:lnTo>
                <a:lnTo>
                  <a:pt x="0" y="1359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87079"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878192"/>
            <a:ext cx="12318034" cy="8408808"/>
            <a:chOff x="0" y="0"/>
            <a:chExt cx="16424045" cy="11211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1729" r="11729"/>
            <a:stretch>
              <a:fillRect/>
            </a:stretch>
          </p:blipFill>
          <p:spPr>
            <a:xfrm>
              <a:off x="0" y="0"/>
              <a:ext cx="16424045" cy="1121174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833381" y="-65501"/>
            <a:ext cx="14115224" cy="12296193"/>
            <a:chOff x="0" y="0"/>
            <a:chExt cx="18820299" cy="163949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591590"/>
              <a:ext cx="6329056" cy="13803334"/>
              <a:chOff x="0" y="0"/>
              <a:chExt cx="435786" cy="95042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35786" cy="950426"/>
              </a:xfrm>
              <a:custGeom>
                <a:avLst/>
                <a:gdLst/>
                <a:ahLst/>
                <a:cxnLst/>
                <a:rect l="l" t="t" r="r" b="b"/>
                <a:pathLst>
                  <a:path w="435786" h="950426">
                    <a:moveTo>
                      <a:pt x="232586" y="0"/>
                    </a:moveTo>
                    <a:lnTo>
                      <a:pt x="0" y="0"/>
                    </a:lnTo>
                    <a:lnTo>
                      <a:pt x="203200" y="950426"/>
                    </a:lnTo>
                    <a:lnTo>
                      <a:pt x="435786" y="950426"/>
                    </a:lnTo>
                    <a:lnTo>
                      <a:pt x="232586" y="0"/>
                    </a:lnTo>
                    <a:close/>
                  </a:path>
                </a:pathLst>
              </a:custGeom>
              <a:solidFill>
                <a:srgbClr val="FF9A12">
                  <a:alpha val="49804"/>
                </a:srgbClr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101600" y="-38100"/>
                <a:ext cx="232586" cy="9885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026829" y="0"/>
              <a:ext cx="17793470" cy="13803334"/>
              <a:chOff x="0" y="0"/>
              <a:chExt cx="1225166" cy="95042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25166" cy="950426"/>
              </a:xfrm>
              <a:custGeom>
                <a:avLst/>
                <a:gdLst/>
                <a:ahLst/>
                <a:cxnLst/>
                <a:rect l="l" t="t" r="r" b="b"/>
                <a:pathLst>
                  <a:path w="1225166" h="950426">
                    <a:moveTo>
                      <a:pt x="1021966" y="0"/>
                    </a:moveTo>
                    <a:lnTo>
                      <a:pt x="0" y="0"/>
                    </a:lnTo>
                    <a:lnTo>
                      <a:pt x="203200" y="950426"/>
                    </a:lnTo>
                    <a:lnTo>
                      <a:pt x="1225166" y="950426"/>
                    </a:lnTo>
                    <a:lnTo>
                      <a:pt x="1021966" y="0"/>
                    </a:lnTo>
                    <a:close/>
                  </a:path>
                </a:pathLst>
              </a:custGeom>
              <a:solidFill>
                <a:srgbClr val="FF9A12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01600" y="-38100"/>
                <a:ext cx="1021966" cy="9885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7794157" y="0"/>
            <a:ext cx="597151" cy="10287000"/>
            <a:chOff x="0" y="0"/>
            <a:chExt cx="157274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7274" cy="2709333"/>
            </a:xfrm>
            <a:custGeom>
              <a:avLst/>
              <a:gdLst/>
              <a:ahLst/>
              <a:cxnLst/>
              <a:rect l="l" t="t" r="r" b="b"/>
              <a:pathLst>
                <a:path w="157274" h="2709333">
                  <a:moveTo>
                    <a:pt x="0" y="0"/>
                  </a:moveTo>
                  <a:lnTo>
                    <a:pt x="157274" y="0"/>
                  </a:lnTo>
                  <a:lnTo>
                    <a:pt x="1572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727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8770499" y="-9023658"/>
            <a:ext cx="747002" cy="18288000"/>
            <a:chOff x="0" y="0"/>
            <a:chExt cx="196741" cy="48165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741" cy="4816592"/>
            </a:xfrm>
            <a:custGeom>
              <a:avLst/>
              <a:gdLst/>
              <a:ahLst/>
              <a:cxnLst/>
              <a:rect l="l" t="t" r="r" b="b"/>
              <a:pathLst>
                <a:path w="196741" h="4816592">
                  <a:moveTo>
                    <a:pt x="0" y="0"/>
                  </a:moveTo>
                  <a:lnTo>
                    <a:pt x="196741" y="0"/>
                  </a:lnTo>
                  <a:lnTo>
                    <a:pt x="196741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96741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747257" y="1104461"/>
            <a:ext cx="7353668" cy="175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The Reality – Tech is Changing Fast!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257" y="2940353"/>
            <a:ext cx="7353668" cy="314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6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🚨 Traditional tech jobs are becoming outdated!</a:t>
            </a:r>
          </a:p>
          <a:p>
            <a:pPr marL="405127" lvl="1" indent="-202563" algn="l">
              <a:lnSpc>
                <a:spcPts val="2814"/>
              </a:lnSpc>
              <a:buFont typeface="Arial"/>
              <a:buChar char="•"/>
            </a:pPr>
            <a:r>
              <a:rPr lang="en-US" sz="18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AI &amp; Automation are replacing routine coding &amp; support jobs.</a:t>
            </a:r>
          </a:p>
          <a:p>
            <a:pPr marL="405127" lvl="1" indent="-202563" algn="l">
              <a:lnSpc>
                <a:spcPts val="2814"/>
              </a:lnSpc>
              <a:buFont typeface="Arial"/>
              <a:buChar char="•"/>
            </a:pPr>
            <a:r>
              <a:rPr lang="en-US" sz="18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Companies now need professionals who can blend business, sales, and technology.</a:t>
            </a:r>
          </a:p>
          <a:p>
            <a:pPr marL="405127" lvl="1" indent="-202563" algn="l">
              <a:lnSpc>
                <a:spcPts val="2814"/>
              </a:lnSpc>
              <a:buFont typeface="Arial"/>
              <a:buChar char="•"/>
            </a:pPr>
            <a:r>
              <a:rPr lang="en-US" sz="18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The future belongs to Sales Technologists, Business Analysts, and Digital Growth Experts.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47257" y="6682671"/>
            <a:ext cx="6778735" cy="90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7"/>
              </a:lnSpc>
            </a:pPr>
            <a:r>
              <a:rPr lang="en-US" sz="30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Are you ready to future-proof your career?</a:t>
            </a:r>
          </a:p>
        </p:txBody>
      </p:sp>
      <p:sp>
        <p:nvSpPr>
          <p:cNvPr id="20" name="Freeform 20"/>
          <p:cNvSpPr/>
          <p:nvPr/>
        </p:nvSpPr>
        <p:spPr>
          <a:xfrm>
            <a:off x="716215" y="669518"/>
            <a:ext cx="4033803" cy="444468"/>
          </a:xfrm>
          <a:custGeom>
            <a:avLst/>
            <a:gdLst/>
            <a:ahLst/>
            <a:cxnLst/>
            <a:rect l="l" t="t" r="r" b="b"/>
            <a:pathLst>
              <a:path w="4033803" h="444468">
                <a:moveTo>
                  <a:pt x="0" y="0"/>
                </a:moveTo>
                <a:lnTo>
                  <a:pt x="4033803" y="0"/>
                </a:lnTo>
                <a:lnTo>
                  <a:pt x="4033803" y="444468"/>
                </a:lnTo>
                <a:lnTo>
                  <a:pt x="0" y="444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400000">
            <a:off x="10106030" y="8578729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2"/>
                </a:lnTo>
                <a:lnTo>
                  <a:pt x="0" y="1359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87079"/>
            </a:stretch>
          </a:blipFill>
        </p:spPr>
      </p:sp>
      <p:sp>
        <p:nvSpPr>
          <p:cNvPr id="22" name="Freeform 22"/>
          <p:cNvSpPr/>
          <p:nvPr/>
        </p:nvSpPr>
        <p:spPr>
          <a:xfrm rot="-5400000">
            <a:off x="13103293" y="8578729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2"/>
                </a:lnTo>
                <a:lnTo>
                  <a:pt x="0" y="1359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87079"/>
            </a:stretch>
          </a:blipFill>
        </p:spPr>
      </p:sp>
      <p:sp>
        <p:nvSpPr>
          <p:cNvPr id="23" name="Freeform 23"/>
          <p:cNvSpPr/>
          <p:nvPr/>
        </p:nvSpPr>
        <p:spPr>
          <a:xfrm rot="-5400000">
            <a:off x="16205194" y="8578729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2"/>
                </a:lnTo>
                <a:lnTo>
                  <a:pt x="0" y="1359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87079"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222" b="-11222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488624" y="10016500"/>
            <a:ext cx="13310752" cy="734301"/>
            <a:chOff x="0" y="0"/>
            <a:chExt cx="7366854" cy="406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366853" cy="406400"/>
            </a:xfrm>
            <a:custGeom>
              <a:avLst/>
              <a:gdLst/>
              <a:ahLst/>
              <a:cxnLst/>
              <a:rect l="l" t="t" r="r" b="b"/>
              <a:pathLst>
                <a:path w="7366853" h="406400">
                  <a:moveTo>
                    <a:pt x="7163653" y="0"/>
                  </a:moveTo>
                  <a:cubicBezTo>
                    <a:pt x="7275878" y="0"/>
                    <a:pt x="7366853" y="90976"/>
                    <a:pt x="7366853" y="203200"/>
                  </a:cubicBezTo>
                  <a:cubicBezTo>
                    <a:pt x="7366853" y="315424"/>
                    <a:pt x="7275878" y="406400"/>
                    <a:pt x="7163653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7366854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131384" y="10016500"/>
            <a:ext cx="10025232" cy="734301"/>
            <a:chOff x="0" y="0"/>
            <a:chExt cx="5548478" cy="4064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48478" cy="406400"/>
            </a:xfrm>
            <a:custGeom>
              <a:avLst/>
              <a:gdLst/>
              <a:ahLst/>
              <a:cxnLst/>
              <a:rect l="l" t="t" r="r" b="b"/>
              <a:pathLst>
                <a:path w="5548478" h="406400">
                  <a:moveTo>
                    <a:pt x="5345278" y="0"/>
                  </a:moveTo>
                  <a:cubicBezTo>
                    <a:pt x="5457503" y="0"/>
                    <a:pt x="5548478" y="90976"/>
                    <a:pt x="5548478" y="203200"/>
                  </a:cubicBezTo>
                  <a:cubicBezTo>
                    <a:pt x="5548478" y="315424"/>
                    <a:pt x="5457503" y="406400"/>
                    <a:pt x="53452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5548478" cy="463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8367944" y="2721651"/>
            <a:ext cx="1233851" cy="1238495"/>
          </a:xfrm>
          <a:custGeom>
            <a:avLst/>
            <a:gdLst/>
            <a:ahLst/>
            <a:cxnLst/>
            <a:rect l="l" t="t" r="r" b="b"/>
            <a:pathLst>
              <a:path w="1233851" h="1238495">
                <a:moveTo>
                  <a:pt x="0" y="0"/>
                </a:moveTo>
                <a:lnTo>
                  <a:pt x="1233851" y="0"/>
                </a:lnTo>
                <a:lnTo>
                  <a:pt x="1233851" y="1238495"/>
                </a:lnTo>
                <a:lnTo>
                  <a:pt x="0" y="1238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367944" y="4046189"/>
            <a:ext cx="1233851" cy="1238495"/>
          </a:xfrm>
          <a:custGeom>
            <a:avLst/>
            <a:gdLst/>
            <a:ahLst/>
            <a:cxnLst/>
            <a:rect l="l" t="t" r="r" b="b"/>
            <a:pathLst>
              <a:path w="1233851" h="1238495">
                <a:moveTo>
                  <a:pt x="0" y="0"/>
                </a:moveTo>
                <a:lnTo>
                  <a:pt x="1233851" y="0"/>
                </a:lnTo>
                <a:lnTo>
                  <a:pt x="1233851" y="1238495"/>
                </a:lnTo>
                <a:lnTo>
                  <a:pt x="0" y="1238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8436319" y="2809006"/>
            <a:ext cx="1110974" cy="111097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436319" y="4133545"/>
            <a:ext cx="1110974" cy="111097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81972" y="2854660"/>
            <a:ext cx="1019668" cy="101966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8481972" y="4179198"/>
            <a:ext cx="1019668" cy="1019668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8663588" y="3114798"/>
            <a:ext cx="642562" cy="452201"/>
          </a:xfrm>
          <a:custGeom>
            <a:avLst/>
            <a:gdLst/>
            <a:ahLst/>
            <a:cxnLst/>
            <a:rect l="l" t="t" r="r" b="b"/>
            <a:pathLst>
              <a:path w="642562" h="452201">
                <a:moveTo>
                  <a:pt x="0" y="0"/>
                </a:moveTo>
                <a:lnTo>
                  <a:pt x="642562" y="0"/>
                </a:lnTo>
                <a:lnTo>
                  <a:pt x="642562" y="452201"/>
                </a:lnTo>
                <a:lnTo>
                  <a:pt x="0" y="452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663588" y="4439336"/>
            <a:ext cx="642562" cy="452201"/>
          </a:xfrm>
          <a:custGeom>
            <a:avLst/>
            <a:gdLst/>
            <a:ahLst/>
            <a:cxnLst/>
            <a:rect l="l" t="t" r="r" b="b"/>
            <a:pathLst>
              <a:path w="642562" h="452201">
                <a:moveTo>
                  <a:pt x="0" y="0"/>
                </a:moveTo>
                <a:lnTo>
                  <a:pt x="642562" y="0"/>
                </a:lnTo>
                <a:lnTo>
                  <a:pt x="642562" y="452202"/>
                </a:lnTo>
                <a:lnTo>
                  <a:pt x="0" y="452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3789876" y="1009650"/>
            <a:ext cx="10708249" cy="9097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66"/>
              </a:lnSpc>
            </a:pPr>
            <a:r>
              <a:rPr lang="en-US" sz="5899" b="1" spc="-176">
                <a:solidFill>
                  <a:srgbClr val="FF6D00"/>
                </a:solidFill>
                <a:latin typeface="Poppins Bold"/>
                <a:ea typeface="Poppins Bold"/>
                <a:cs typeface="Poppins Bold"/>
                <a:sym typeface="Poppins Bold"/>
              </a:rPr>
              <a:t>Why Choose SalesAmore?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834375" y="3307352"/>
            <a:ext cx="7424925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9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Grow 2X faster than traditional roles.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834375" y="4568897"/>
            <a:ext cx="7424925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9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Work on real-world business challenges.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834375" y="5901155"/>
            <a:ext cx="7424925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9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Gain valuable experience.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9834375" y="7286107"/>
            <a:ext cx="7424925" cy="43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9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reward performance, not just experience.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9834375" y="8642902"/>
            <a:ext cx="7424925" cy="862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79"/>
              </a:lnSpc>
            </a:pPr>
            <a:r>
              <a:rPr lang="en-US" sz="2599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Work with mentors who help you succeed.</a:t>
            </a:r>
          </a:p>
          <a:p>
            <a:pPr algn="just">
              <a:lnSpc>
                <a:spcPts val="3379"/>
              </a:lnSpc>
            </a:pPr>
            <a:endParaRPr lang="en-US" sz="2599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834375" y="2855840"/>
            <a:ext cx="5887242" cy="384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3"/>
              </a:lnSpc>
            </a:pPr>
            <a:r>
              <a:rPr lang="en-US" sz="2489" b="1" spc="-7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Fast-Track Career Growth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9834375" y="4117385"/>
            <a:ext cx="7294807" cy="384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3"/>
              </a:lnSpc>
            </a:pPr>
            <a:r>
              <a:rPr lang="en-US" sz="2489" b="1" spc="-7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Hands-on Learning from Day 1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9834375" y="5449643"/>
            <a:ext cx="8218238" cy="384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3"/>
              </a:lnSpc>
            </a:pPr>
            <a:r>
              <a:rPr lang="en-US" sz="2489" b="1" spc="-7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Industry Exposure &amp; Global Clients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9834375" y="6834595"/>
            <a:ext cx="5887242" cy="384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3"/>
              </a:lnSpc>
            </a:pPr>
            <a:r>
              <a:rPr lang="en-US" sz="2489" b="1" spc="-7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High-Earning Potential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834375" y="8191390"/>
            <a:ext cx="5887242" cy="384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13"/>
              </a:lnSpc>
            </a:pPr>
            <a:r>
              <a:rPr lang="en-US" sz="2489" b="1" spc="-7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 Supportive &amp; Friendly Team</a:t>
            </a:r>
          </a:p>
        </p:txBody>
      </p:sp>
      <p:sp>
        <p:nvSpPr>
          <p:cNvPr id="36" name="Freeform 36"/>
          <p:cNvSpPr/>
          <p:nvPr/>
        </p:nvSpPr>
        <p:spPr>
          <a:xfrm>
            <a:off x="8367944" y="5370728"/>
            <a:ext cx="1233851" cy="1238495"/>
          </a:xfrm>
          <a:custGeom>
            <a:avLst/>
            <a:gdLst/>
            <a:ahLst/>
            <a:cxnLst/>
            <a:rect l="l" t="t" r="r" b="b"/>
            <a:pathLst>
              <a:path w="1233851" h="1238495">
                <a:moveTo>
                  <a:pt x="0" y="0"/>
                </a:moveTo>
                <a:lnTo>
                  <a:pt x="1233851" y="0"/>
                </a:lnTo>
                <a:lnTo>
                  <a:pt x="1233851" y="1238495"/>
                </a:lnTo>
                <a:lnTo>
                  <a:pt x="0" y="1238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</p:sp>
      <p:grpSp>
        <p:nvGrpSpPr>
          <p:cNvPr id="37" name="Group 37"/>
          <p:cNvGrpSpPr/>
          <p:nvPr/>
        </p:nvGrpSpPr>
        <p:grpSpPr>
          <a:xfrm>
            <a:off x="8436319" y="5458084"/>
            <a:ext cx="1110974" cy="1110974"/>
            <a:chOff x="0" y="0"/>
            <a:chExt cx="812800" cy="812800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481972" y="5503737"/>
            <a:ext cx="1019668" cy="1019668"/>
            <a:chOff x="0" y="0"/>
            <a:chExt cx="812800" cy="8128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43" name="Freeform 43"/>
          <p:cNvSpPr/>
          <p:nvPr/>
        </p:nvSpPr>
        <p:spPr>
          <a:xfrm>
            <a:off x="8663588" y="5763875"/>
            <a:ext cx="642562" cy="452201"/>
          </a:xfrm>
          <a:custGeom>
            <a:avLst/>
            <a:gdLst/>
            <a:ahLst/>
            <a:cxnLst/>
            <a:rect l="l" t="t" r="r" b="b"/>
            <a:pathLst>
              <a:path w="642562" h="452201">
                <a:moveTo>
                  <a:pt x="0" y="0"/>
                </a:moveTo>
                <a:lnTo>
                  <a:pt x="642562" y="0"/>
                </a:lnTo>
                <a:lnTo>
                  <a:pt x="642562" y="452201"/>
                </a:lnTo>
                <a:lnTo>
                  <a:pt x="0" y="452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4" name="Freeform 44"/>
          <p:cNvSpPr/>
          <p:nvPr/>
        </p:nvSpPr>
        <p:spPr>
          <a:xfrm>
            <a:off x="8367944" y="6695267"/>
            <a:ext cx="1233851" cy="1238495"/>
          </a:xfrm>
          <a:custGeom>
            <a:avLst/>
            <a:gdLst/>
            <a:ahLst/>
            <a:cxnLst/>
            <a:rect l="l" t="t" r="r" b="b"/>
            <a:pathLst>
              <a:path w="1233851" h="1238495">
                <a:moveTo>
                  <a:pt x="0" y="0"/>
                </a:moveTo>
                <a:lnTo>
                  <a:pt x="1233851" y="0"/>
                </a:lnTo>
                <a:lnTo>
                  <a:pt x="1233851" y="1238494"/>
                </a:lnTo>
                <a:lnTo>
                  <a:pt x="0" y="12384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</p:sp>
      <p:grpSp>
        <p:nvGrpSpPr>
          <p:cNvPr id="45" name="Group 45"/>
          <p:cNvGrpSpPr/>
          <p:nvPr/>
        </p:nvGrpSpPr>
        <p:grpSpPr>
          <a:xfrm>
            <a:off x="8436319" y="6782622"/>
            <a:ext cx="1110974" cy="1110974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8481972" y="6828275"/>
            <a:ext cx="1019668" cy="1019668"/>
            <a:chOff x="0" y="0"/>
            <a:chExt cx="812800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>
            <a:off x="8663588" y="7088413"/>
            <a:ext cx="642562" cy="452201"/>
          </a:xfrm>
          <a:custGeom>
            <a:avLst/>
            <a:gdLst/>
            <a:ahLst/>
            <a:cxnLst/>
            <a:rect l="l" t="t" r="r" b="b"/>
            <a:pathLst>
              <a:path w="642562" h="452201">
                <a:moveTo>
                  <a:pt x="0" y="0"/>
                </a:moveTo>
                <a:lnTo>
                  <a:pt x="642562" y="0"/>
                </a:lnTo>
                <a:lnTo>
                  <a:pt x="642562" y="452202"/>
                </a:lnTo>
                <a:lnTo>
                  <a:pt x="0" y="4522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2" name="Freeform 52"/>
          <p:cNvSpPr/>
          <p:nvPr/>
        </p:nvSpPr>
        <p:spPr>
          <a:xfrm>
            <a:off x="8367944" y="8019805"/>
            <a:ext cx="1233851" cy="1238495"/>
          </a:xfrm>
          <a:custGeom>
            <a:avLst/>
            <a:gdLst/>
            <a:ahLst/>
            <a:cxnLst/>
            <a:rect l="l" t="t" r="r" b="b"/>
            <a:pathLst>
              <a:path w="1233851" h="1238495">
                <a:moveTo>
                  <a:pt x="0" y="0"/>
                </a:moveTo>
                <a:lnTo>
                  <a:pt x="1233851" y="0"/>
                </a:lnTo>
                <a:lnTo>
                  <a:pt x="1233851" y="1238495"/>
                </a:lnTo>
                <a:lnTo>
                  <a:pt x="0" y="12384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8000"/>
            </a:blip>
            <a:stretch>
              <a:fillRect/>
            </a:stretch>
          </a:blipFill>
        </p:spPr>
      </p:sp>
      <p:grpSp>
        <p:nvGrpSpPr>
          <p:cNvPr id="53" name="Group 53"/>
          <p:cNvGrpSpPr/>
          <p:nvPr/>
        </p:nvGrpSpPr>
        <p:grpSpPr>
          <a:xfrm>
            <a:off x="8436319" y="8107161"/>
            <a:ext cx="1110974" cy="1110974"/>
            <a:chOff x="0" y="0"/>
            <a:chExt cx="812800" cy="8128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DB034"/>
            </a:solidFill>
          </p:spPr>
        </p:sp>
        <p:sp>
          <p:nvSpPr>
            <p:cNvPr id="55" name="TextBox 55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6" name="Group 56"/>
          <p:cNvGrpSpPr/>
          <p:nvPr/>
        </p:nvGrpSpPr>
        <p:grpSpPr>
          <a:xfrm>
            <a:off x="8481972" y="8152814"/>
            <a:ext cx="1019668" cy="1019668"/>
            <a:chOff x="0" y="0"/>
            <a:chExt cx="812800" cy="812800"/>
          </a:xfrm>
        </p:grpSpPr>
        <p:sp>
          <p:nvSpPr>
            <p:cNvPr id="57" name="Freeform 5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58" name="TextBox 58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9" name="Freeform 59"/>
          <p:cNvSpPr/>
          <p:nvPr/>
        </p:nvSpPr>
        <p:spPr>
          <a:xfrm>
            <a:off x="8663588" y="8412952"/>
            <a:ext cx="642562" cy="452201"/>
          </a:xfrm>
          <a:custGeom>
            <a:avLst/>
            <a:gdLst/>
            <a:ahLst/>
            <a:cxnLst/>
            <a:rect l="l" t="t" r="r" b="b"/>
            <a:pathLst>
              <a:path w="642562" h="452201">
                <a:moveTo>
                  <a:pt x="0" y="0"/>
                </a:moveTo>
                <a:lnTo>
                  <a:pt x="642562" y="0"/>
                </a:lnTo>
                <a:lnTo>
                  <a:pt x="642562" y="452201"/>
                </a:lnTo>
                <a:lnTo>
                  <a:pt x="0" y="4522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0" name="TextBox 60"/>
          <p:cNvSpPr txBox="1"/>
          <p:nvPr/>
        </p:nvSpPr>
        <p:spPr>
          <a:xfrm>
            <a:off x="3875928" y="1927012"/>
            <a:ext cx="10217883" cy="4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8"/>
              </a:lnSpc>
            </a:pPr>
            <a:r>
              <a:rPr lang="en-US" sz="2679" spc="-80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We Offer More Than Just a Job!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2034013" y="2903556"/>
            <a:ext cx="4479889" cy="4479889"/>
            <a:chOff x="0" y="0"/>
            <a:chExt cx="812800" cy="812800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2357953" y="3227504"/>
            <a:ext cx="3832008" cy="3831992"/>
            <a:chOff x="0" y="0"/>
            <a:chExt cx="6350000" cy="6349975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  <p:sp>
        <p:nvSpPr>
          <p:cNvPr id="66" name="TextBox 66"/>
          <p:cNvSpPr txBox="1"/>
          <p:nvPr/>
        </p:nvSpPr>
        <p:spPr>
          <a:xfrm>
            <a:off x="1330336" y="7816832"/>
            <a:ext cx="5887242" cy="7365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13"/>
              </a:lnSpc>
            </a:pPr>
            <a:r>
              <a:rPr lang="en-US" sz="2489" b="1" spc="-74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Join a company that invests in YOU!</a:t>
            </a:r>
          </a:p>
          <a:p>
            <a:pPr algn="ctr">
              <a:lnSpc>
                <a:spcPts val="2813"/>
              </a:lnSpc>
            </a:pPr>
            <a:endParaRPr lang="en-US" sz="2489" b="1" spc="-74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04544" y="0"/>
            <a:ext cx="11483456" cy="10287000"/>
            <a:chOff x="0" y="0"/>
            <a:chExt cx="15311275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78" t="1251" r="26500" b="483"/>
            <a:stretch>
              <a:fillRect/>
            </a:stretch>
          </p:blipFill>
          <p:spPr>
            <a:xfrm>
              <a:off x="0" y="0"/>
              <a:ext cx="15311275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-5138777" y="-1772206"/>
            <a:ext cx="18561057" cy="10523413"/>
            <a:chOff x="0" y="0"/>
            <a:chExt cx="817230" cy="46333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7230" cy="463338"/>
            </a:xfrm>
            <a:custGeom>
              <a:avLst/>
              <a:gdLst/>
              <a:ahLst/>
              <a:cxnLst/>
              <a:rect l="l" t="t" r="r" b="b"/>
              <a:pathLst>
                <a:path w="817230" h="463338">
                  <a:moveTo>
                    <a:pt x="614030" y="0"/>
                  </a:moveTo>
                  <a:cubicBezTo>
                    <a:pt x="726254" y="0"/>
                    <a:pt x="817230" y="103722"/>
                    <a:pt x="817230" y="231669"/>
                  </a:cubicBezTo>
                  <a:cubicBezTo>
                    <a:pt x="817230" y="359617"/>
                    <a:pt x="726254" y="463338"/>
                    <a:pt x="614030" y="463338"/>
                  </a:cubicBezTo>
                  <a:lnTo>
                    <a:pt x="203200" y="463338"/>
                  </a:lnTo>
                  <a:cubicBezTo>
                    <a:pt x="90976" y="463338"/>
                    <a:pt x="0" y="359617"/>
                    <a:pt x="0" y="231669"/>
                  </a:cubicBezTo>
                  <a:cubicBezTo>
                    <a:pt x="0" y="10372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9A12">
                <a:alpha val="49804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817230" cy="50143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4238535" y="-1425527"/>
            <a:ext cx="17118875" cy="9618845"/>
            <a:chOff x="0" y="0"/>
            <a:chExt cx="812800" cy="4567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456700"/>
            </a:xfrm>
            <a:custGeom>
              <a:avLst/>
              <a:gdLst/>
              <a:ahLst/>
              <a:cxnLst/>
              <a:rect l="l" t="t" r="r" b="b"/>
              <a:pathLst>
                <a:path w="812800" h="456700">
                  <a:moveTo>
                    <a:pt x="609600" y="0"/>
                  </a:moveTo>
                  <a:cubicBezTo>
                    <a:pt x="721824" y="0"/>
                    <a:pt x="812800" y="102236"/>
                    <a:pt x="812800" y="228350"/>
                  </a:cubicBezTo>
                  <a:cubicBezTo>
                    <a:pt x="812800" y="354465"/>
                    <a:pt x="721824" y="456700"/>
                    <a:pt x="609600" y="456700"/>
                  </a:cubicBezTo>
                  <a:lnTo>
                    <a:pt x="203200" y="456700"/>
                  </a:lnTo>
                  <a:cubicBezTo>
                    <a:pt x="90976" y="456700"/>
                    <a:pt x="0" y="354465"/>
                    <a:pt x="0" y="228350"/>
                  </a:cubicBezTo>
                  <a:cubicBezTo>
                    <a:pt x="0" y="10223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494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6976442" y="9042573"/>
            <a:ext cx="4977707" cy="2488854"/>
            <a:chOff x="0" y="0"/>
            <a:chExt cx="812800" cy="4064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cubicBezTo>
                    <a:pt x="721824" y="0"/>
                    <a:pt x="812800" y="90976"/>
                    <a:pt x="812800" y="203200"/>
                  </a:cubicBezTo>
                  <a:cubicBezTo>
                    <a:pt x="812800" y="315424"/>
                    <a:pt x="721824" y="406400"/>
                    <a:pt x="609600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8128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18458" y="1019175"/>
            <a:ext cx="9992384" cy="175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Your Career Path at SalesAmore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98499" y="3017361"/>
            <a:ext cx="10612089" cy="3536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Structured Training </a:t>
            </a: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– Learn industry-relevant skills.</a:t>
            </a:r>
          </a:p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Hands-on Projects</a:t>
            </a: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– Work on live client challenges.</a:t>
            </a:r>
          </a:p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Industry Exposure</a:t>
            </a: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– Collaborate with top business minds.</a:t>
            </a:r>
          </a:p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Growth &amp; Promotions</a:t>
            </a: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– Get fast-tracked career advancement.</a:t>
            </a:r>
          </a:p>
          <a:p>
            <a:pPr marL="577842" lvl="1" indent="-288921" algn="l">
              <a:lnSpc>
                <a:spcPts val="4014"/>
              </a:lnSpc>
              <a:buFont typeface="Arial"/>
              <a:buChar char="•"/>
            </a:pPr>
            <a:r>
              <a:rPr lang="en-US" sz="26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Leadership Opportunities</a:t>
            </a: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– Become a key driver in the company.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73499" y="6880209"/>
            <a:ext cx="9032712" cy="903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7"/>
              </a:lnSpc>
            </a:pPr>
            <a:r>
              <a:rPr lang="en-US" sz="30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We don’t hire employees, we create future leaders!</a:t>
            </a:r>
          </a:p>
        </p:txBody>
      </p:sp>
      <p:sp>
        <p:nvSpPr>
          <p:cNvPr id="16" name="Freeform 16"/>
          <p:cNvSpPr/>
          <p:nvPr/>
        </p:nvSpPr>
        <p:spPr>
          <a:xfrm>
            <a:off x="1773499" y="9258300"/>
            <a:ext cx="4033803" cy="444468"/>
          </a:xfrm>
          <a:custGeom>
            <a:avLst/>
            <a:gdLst/>
            <a:ahLst/>
            <a:cxnLst/>
            <a:rect l="l" t="t" r="r" b="b"/>
            <a:pathLst>
              <a:path w="4033803" h="444468">
                <a:moveTo>
                  <a:pt x="0" y="0"/>
                </a:moveTo>
                <a:lnTo>
                  <a:pt x="4033803" y="0"/>
                </a:lnTo>
                <a:lnTo>
                  <a:pt x="4033803" y="444468"/>
                </a:lnTo>
                <a:lnTo>
                  <a:pt x="0" y="444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90493" y="837343"/>
            <a:ext cx="218113" cy="287464"/>
          </a:xfrm>
          <a:custGeom>
            <a:avLst/>
            <a:gdLst/>
            <a:ahLst/>
            <a:cxnLst/>
            <a:rect l="l" t="t" r="r" b="b"/>
            <a:pathLst>
              <a:path w="218113" h="287464">
                <a:moveTo>
                  <a:pt x="0" y="0"/>
                </a:moveTo>
                <a:lnTo>
                  <a:pt x="218114" y="0"/>
                </a:lnTo>
                <a:lnTo>
                  <a:pt x="218114" y="287464"/>
                </a:lnTo>
                <a:lnTo>
                  <a:pt x="0" y="2874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431097" y="4545883"/>
            <a:ext cx="3330969" cy="4554154"/>
            <a:chOff x="0" y="0"/>
            <a:chExt cx="1152376" cy="15755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52376" cy="1575548"/>
            </a:xfrm>
            <a:custGeom>
              <a:avLst/>
              <a:gdLst/>
              <a:ahLst/>
              <a:cxnLst/>
              <a:rect l="l" t="t" r="r" b="b"/>
              <a:pathLst>
                <a:path w="1152376" h="1575548">
                  <a:moveTo>
                    <a:pt x="0" y="0"/>
                  </a:moveTo>
                  <a:lnTo>
                    <a:pt x="1152376" y="0"/>
                  </a:lnTo>
                  <a:lnTo>
                    <a:pt x="1152376" y="1575548"/>
                  </a:lnTo>
                  <a:lnTo>
                    <a:pt x="0" y="1575548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152376" cy="1613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11324" y="3802718"/>
            <a:ext cx="1570516" cy="1486331"/>
            <a:chOff x="0" y="0"/>
            <a:chExt cx="2094022" cy="198177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20384" r="12821" b="33206"/>
            <a:stretch>
              <a:fillRect/>
            </a:stretch>
          </p:blipFill>
          <p:spPr>
            <a:xfrm>
              <a:off x="0" y="0"/>
              <a:ext cx="2094022" cy="1981774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3918696" y="4545883"/>
            <a:ext cx="3330969" cy="4554154"/>
            <a:chOff x="0" y="0"/>
            <a:chExt cx="1152376" cy="15755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52376" cy="1575548"/>
            </a:xfrm>
            <a:custGeom>
              <a:avLst/>
              <a:gdLst/>
              <a:ahLst/>
              <a:cxnLst/>
              <a:rect l="l" t="t" r="r" b="b"/>
              <a:pathLst>
                <a:path w="1152376" h="1575548">
                  <a:moveTo>
                    <a:pt x="0" y="0"/>
                  </a:moveTo>
                  <a:lnTo>
                    <a:pt x="1152376" y="0"/>
                  </a:lnTo>
                  <a:lnTo>
                    <a:pt x="1152376" y="1575548"/>
                  </a:lnTo>
                  <a:lnTo>
                    <a:pt x="0" y="1575548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1152376" cy="1613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4798923" y="3802718"/>
            <a:ext cx="1570516" cy="1486331"/>
            <a:chOff x="0" y="0"/>
            <a:chExt cx="2094022" cy="1981774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/>
            <a:srcRect l="22780" t="34031" b="11250"/>
            <a:stretch>
              <a:fillRect/>
            </a:stretch>
          </p:blipFill>
          <p:spPr>
            <a:xfrm>
              <a:off x="0" y="0"/>
              <a:ext cx="2094022" cy="1981774"/>
            </a:xfrm>
            <a:prstGeom prst="rect">
              <a:avLst/>
            </a:prstGeom>
          </p:spPr>
        </p:pic>
      </p:grpSp>
      <p:grpSp>
        <p:nvGrpSpPr>
          <p:cNvPr id="13" name="Group 13"/>
          <p:cNvGrpSpPr/>
          <p:nvPr/>
        </p:nvGrpSpPr>
        <p:grpSpPr>
          <a:xfrm>
            <a:off x="7409193" y="4545883"/>
            <a:ext cx="3330969" cy="4554154"/>
            <a:chOff x="0" y="0"/>
            <a:chExt cx="1152376" cy="157554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52376" cy="1575548"/>
            </a:xfrm>
            <a:custGeom>
              <a:avLst/>
              <a:gdLst/>
              <a:ahLst/>
              <a:cxnLst/>
              <a:rect l="l" t="t" r="r" b="b"/>
              <a:pathLst>
                <a:path w="1152376" h="1575548">
                  <a:moveTo>
                    <a:pt x="0" y="0"/>
                  </a:moveTo>
                  <a:lnTo>
                    <a:pt x="1152376" y="0"/>
                  </a:lnTo>
                  <a:lnTo>
                    <a:pt x="1152376" y="1575548"/>
                  </a:lnTo>
                  <a:lnTo>
                    <a:pt x="0" y="1575548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152376" cy="1613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289420" y="3802718"/>
            <a:ext cx="1570516" cy="1486331"/>
            <a:chOff x="0" y="0"/>
            <a:chExt cx="2094022" cy="1981774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6"/>
            <a:srcRect l="18096" t="17245" r="33917" b="48694"/>
            <a:stretch>
              <a:fillRect/>
            </a:stretch>
          </p:blipFill>
          <p:spPr>
            <a:xfrm>
              <a:off x="0" y="0"/>
              <a:ext cx="2094022" cy="1981774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>
            <a:off x="11035437" y="4545883"/>
            <a:ext cx="3330969" cy="4554154"/>
            <a:chOff x="0" y="0"/>
            <a:chExt cx="1152376" cy="1575548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52376" cy="1575548"/>
            </a:xfrm>
            <a:custGeom>
              <a:avLst/>
              <a:gdLst/>
              <a:ahLst/>
              <a:cxnLst/>
              <a:rect l="l" t="t" r="r" b="b"/>
              <a:pathLst>
                <a:path w="1152376" h="1575548">
                  <a:moveTo>
                    <a:pt x="0" y="0"/>
                  </a:moveTo>
                  <a:lnTo>
                    <a:pt x="1152376" y="0"/>
                  </a:lnTo>
                  <a:lnTo>
                    <a:pt x="1152376" y="1575548"/>
                  </a:lnTo>
                  <a:lnTo>
                    <a:pt x="0" y="1575548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52376" cy="1613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915663" y="3802718"/>
            <a:ext cx="1570516" cy="1486331"/>
            <a:chOff x="0" y="0"/>
            <a:chExt cx="2094022" cy="1981774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7"/>
            <a:srcRect t="5519" b="5519"/>
            <a:stretch>
              <a:fillRect/>
            </a:stretch>
          </p:blipFill>
          <p:spPr>
            <a:xfrm>
              <a:off x="0" y="0"/>
              <a:ext cx="2094022" cy="1981774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14525934" y="4545883"/>
            <a:ext cx="3330969" cy="4554154"/>
            <a:chOff x="0" y="0"/>
            <a:chExt cx="1152376" cy="1575548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152376" cy="1575548"/>
            </a:xfrm>
            <a:custGeom>
              <a:avLst/>
              <a:gdLst/>
              <a:ahLst/>
              <a:cxnLst/>
              <a:rect l="l" t="t" r="r" b="b"/>
              <a:pathLst>
                <a:path w="1152376" h="1575548">
                  <a:moveTo>
                    <a:pt x="0" y="0"/>
                  </a:moveTo>
                  <a:lnTo>
                    <a:pt x="1152376" y="0"/>
                  </a:lnTo>
                  <a:lnTo>
                    <a:pt x="1152376" y="1575548"/>
                  </a:lnTo>
                  <a:lnTo>
                    <a:pt x="0" y="1575548"/>
                  </a:lnTo>
                  <a:close/>
                </a:path>
              </a:pathLst>
            </a:custGeom>
            <a:solidFill>
              <a:srgbClr val="F4F4F4"/>
            </a:solidFill>
          </p:spPr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1152376" cy="16136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5406160" y="3802718"/>
            <a:ext cx="1570516" cy="1486331"/>
            <a:chOff x="0" y="0"/>
            <a:chExt cx="2094022" cy="1981774"/>
          </a:xfrm>
        </p:grpSpPr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8"/>
            <a:srcRect l="23443" t="14245" r="20320" b="50894"/>
            <a:stretch>
              <a:fillRect/>
            </a:stretch>
          </p:blipFill>
          <p:spPr>
            <a:xfrm>
              <a:off x="0" y="0"/>
              <a:ext cx="2094022" cy="1981774"/>
            </a:xfrm>
            <a:prstGeom prst="rect">
              <a:avLst/>
            </a:prstGeom>
          </p:spPr>
        </p:pic>
      </p:grpSp>
      <p:grpSp>
        <p:nvGrpSpPr>
          <p:cNvPr id="28" name="Group 28"/>
          <p:cNvGrpSpPr/>
          <p:nvPr/>
        </p:nvGrpSpPr>
        <p:grpSpPr>
          <a:xfrm>
            <a:off x="-246055" y="-159682"/>
            <a:ext cx="20580553" cy="3086100"/>
            <a:chOff x="0" y="0"/>
            <a:chExt cx="5420392" cy="8128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5420392" cy="812800"/>
            </a:xfrm>
            <a:custGeom>
              <a:avLst/>
              <a:gdLst/>
              <a:ahLst/>
              <a:cxnLst/>
              <a:rect l="l" t="t" r="r" b="b"/>
              <a:pathLst>
                <a:path w="5420392" h="812800">
                  <a:moveTo>
                    <a:pt x="0" y="0"/>
                  </a:moveTo>
                  <a:lnTo>
                    <a:pt x="5420392" y="0"/>
                  </a:lnTo>
                  <a:lnTo>
                    <a:pt x="542039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9A12"/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542039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499767" y="5642771"/>
            <a:ext cx="3193628" cy="320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4"/>
              </a:lnSpc>
            </a:pPr>
            <a:r>
              <a:rPr lang="en-US" sz="1931" b="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M.S. Sharmistha Lenka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31961" y="6272468"/>
            <a:ext cx="2729242" cy="81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2"/>
              </a:lnSpc>
            </a:pPr>
            <a:r>
              <a:rPr lang="en-US" sz="1428">
                <a:solidFill>
                  <a:srgbClr val="343434"/>
                </a:solidFill>
                <a:latin typeface="Poppins"/>
                <a:ea typeface="Poppins"/>
                <a:cs typeface="Poppins"/>
                <a:sym typeface="Poppins"/>
              </a:rPr>
              <a:t>Leading the team at Salesamore, Head of Growth Specialist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88815" y="5642771"/>
            <a:ext cx="3193628" cy="321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4"/>
              </a:lnSpc>
            </a:pPr>
            <a:r>
              <a:rPr lang="en-US" sz="1931" b="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Suhana Sahoo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219560" y="6272468"/>
            <a:ext cx="2729242" cy="1085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2"/>
              </a:lnSpc>
            </a:pPr>
            <a:r>
              <a:rPr lang="en-US" sz="1428">
                <a:solidFill>
                  <a:srgbClr val="343434"/>
                </a:solidFill>
                <a:latin typeface="Poppins"/>
                <a:ea typeface="Poppins"/>
                <a:cs typeface="Poppins"/>
                <a:sym typeface="Poppins"/>
              </a:rPr>
              <a:t>Senior Lead Generation Strategist | Expert in Revenue Growth &amp; High-Performing Team Management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477863" y="5642771"/>
            <a:ext cx="3193628" cy="320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4"/>
              </a:lnSpc>
            </a:pPr>
            <a:r>
              <a:rPr lang="en-US" sz="1931" b="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Jasmeet Singh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7710057" y="6272468"/>
            <a:ext cx="2868180" cy="1085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2"/>
              </a:lnSpc>
            </a:pPr>
            <a:r>
              <a:rPr lang="en-US" sz="1428">
                <a:solidFill>
                  <a:srgbClr val="343434"/>
                </a:solidFill>
                <a:latin typeface="Poppins"/>
                <a:ea typeface="Poppins"/>
                <a:cs typeface="Poppins"/>
                <a:sym typeface="Poppins"/>
              </a:rPr>
              <a:t>Specialize in streamlining B2B sales and marketing processes through automation and strategic outreach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104107" y="5642771"/>
            <a:ext cx="3193628" cy="320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4"/>
              </a:lnSpc>
            </a:pPr>
            <a:r>
              <a:rPr lang="en-US" sz="1931" b="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Bhagyashree Behera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1336300" y="6272468"/>
            <a:ext cx="2729242" cy="8171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2"/>
              </a:lnSpc>
            </a:pPr>
            <a:r>
              <a:rPr lang="en-US" sz="1428">
                <a:solidFill>
                  <a:srgbClr val="343434"/>
                </a:solidFill>
                <a:latin typeface="Poppins"/>
                <a:ea typeface="Poppins"/>
                <a:cs typeface="Poppins"/>
                <a:sym typeface="Poppins"/>
              </a:rPr>
              <a:t>Driving growth for small and medium-sized businesses (SMBs).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4594604" y="5642771"/>
            <a:ext cx="3193628" cy="3208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14"/>
              </a:lnSpc>
            </a:pPr>
            <a:r>
              <a:rPr lang="en-US" sz="1931" b="1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Subham Barik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4710701" y="6272468"/>
            <a:ext cx="2961435" cy="1085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42"/>
              </a:lnSpc>
            </a:pPr>
            <a:r>
              <a:rPr lang="en-US" sz="1428">
                <a:solidFill>
                  <a:srgbClr val="343434"/>
                </a:solidFill>
                <a:latin typeface="Poppins"/>
                <a:ea typeface="Poppins"/>
                <a:cs typeface="Poppins"/>
                <a:sym typeface="Poppins"/>
              </a:rPr>
              <a:t>Transforming complex backend processes into seamless, high-impact solutions that drive efficiency and productivity.</a:t>
            </a:r>
          </a:p>
        </p:txBody>
      </p:sp>
      <p:grpSp>
        <p:nvGrpSpPr>
          <p:cNvPr id="41" name="Group 41"/>
          <p:cNvGrpSpPr/>
          <p:nvPr/>
        </p:nvGrpSpPr>
        <p:grpSpPr>
          <a:xfrm>
            <a:off x="1135597" y="6011750"/>
            <a:ext cx="16281402" cy="167462"/>
            <a:chOff x="0" y="0"/>
            <a:chExt cx="21708535" cy="223283"/>
          </a:xfrm>
        </p:grpSpPr>
        <p:sp>
          <p:nvSpPr>
            <p:cNvPr id="42" name="TextBox 42"/>
            <p:cNvSpPr txBox="1"/>
            <p:nvPr/>
          </p:nvSpPr>
          <p:spPr>
            <a:xfrm>
              <a:off x="0" y="-47625"/>
              <a:ext cx="2565288" cy="270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6"/>
                </a:lnSpc>
              </a:pPr>
              <a:r>
                <a:rPr lang="en-US" sz="1124">
                  <a:solidFill>
                    <a:srgbClr val="343434"/>
                  </a:solidFill>
                  <a:latin typeface="Poppins"/>
                  <a:ea typeface="Poppins"/>
                  <a:cs typeface="Poppins"/>
                  <a:sym typeface="Poppins"/>
                </a:rPr>
                <a:t>Senior Growth Specialist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4226246" y="-47625"/>
              <a:ext cx="3410399" cy="270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6"/>
                </a:lnSpc>
              </a:pPr>
              <a:r>
                <a:rPr lang="en-US" sz="1124">
                  <a:solidFill>
                    <a:srgbClr val="343434"/>
                  </a:solidFill>
                  <a:latin typeface="Poppins"/>
                  <a:ea typeface="Poppins"/>
                  <a:cs typeface="Poppins"/>
                  <a:sym typeface="Poppins"/>
                </a:rPr>
                <a:t>Head of Outreach at @Salesamore</a:t>
              </a:r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8834461" y="-47625"/>
              <a:ext cx="3501959" cy="270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6"/>
                </a:lnSpc>
              </a:pPr>
              <a:r>
                <a:rPr lang="en-US" sz="1124">
                  <a:solidFill>
                    <a:srgbClr val="343434"/>
                  </a:solidFill>
                  <a:latin typeface="Poppins"/>
                  <a:ea typeface="Poppins"/>
                  <a:cs typeface="Poppins"/>
                  <a:sym typeface="Poppins"/>
                </a:rPr>
                <a:t>Automation Expert at Salesamore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13600938" y="-47625"/>
              <a:ext cx="3806223" cy="270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6"/>
                </a:lnSpc>
              </a:pPr>
              <a:r>
                <a:rPr lang="en-US" sz="1124">
                  <a:solidFill>
                    <a:srgbClr val="343434"/>
                  </a:solidFill>
                  <a:latin typeface="Poppins"/>
                  <a:ea typeface="Poppins"/>
                  <a:cs typeface="Poppins"/>
                  <a:sym typeface="Poppins"/>
                </a:rPr>
                <a:t>Growth Catalyst at Salesamore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18440322" y="-47625"/>
              <a:ext cx="3268214" cy="2709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6"/>
                </a:lnSpc>
              </a:pPr>
              <a:r>
                <a:rPr lang="en-US" sz="1124">
                  <a:solidFill>
                    <a:srgbClr val="343434"/>
                  </a:solidFill>
                  <a:latin typeface="Poppins"/>
                  <a:ea typeface="Poppins"/>
                  <a:cs typeface="Poppins"/>
                  <a:sym typeface="Poppins"/>
                </a:rPr>
                <a:t>Automation Lead at Salesamore</a:t>
              </a:r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235124" y="1115282"/>
            <a:ext cx="17817753" cy="909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4"/>
              </a:lnSpc>
            </a:pPr>
            <a:r>
              <a:rPr lang="en-US" sz="59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Success Stories – Freshers Who Made It Big!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2797723" y="2023233"/>
            <a:ext cx="12692553" cy="474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17"/>
              </a:lnSpc>
            </a:pPr>
            <a:r>
              <a:rPr lang="en-US" sz="30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Meet 5 freshers who joined us last year &amp; are already thriving!</a:t>
            </a:r>
          </a:p>
        </p:txBody>
      </p:sp>
      <p:sp>
        <p:nvSpPr>
          <p:cNvPr id="49" name="Freeform 49"/>
          <p:cNvSpPr/>
          <p:nvPr/>
        </p:nvSpPr>
        <p:spPr>
          <a:xfrm>
            <a:off x="1525097" y="7747946"/>
            <a:ext cx="1288989" cy="816897"/>
          </a:xfrm>
          <a:custGeom>
            <a:avLst/>
            <a:gdLst/>
            <a:ahLst/>
            <a:cxnLst/>
            <a:rect l="l" t="t" r="r" b="b"/>
            <a:pathLst>
              <a:path w="1288989" h="816897">
                <a:moveTo>
                  <a:pt x="0" y="0"/>
                </a:moveTo>
                <a:lnTo>
                  <a:pt x="1288989" y="0"/>
                </a:lnTo>
                <a:lnTo>
                  <a:pt x="1288989" y="816897"/>
                </a:lnTo>
                <a:lnTo>
                  <a:pt x="0" y="8168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0" name="TextBox 50"/>
          <p:cNvSpPr txBox="1"/>
          <p:nvPr/>
        </p:nvSpPr>
        <p:spPr>
          <a:xfrm>
            <a:off x="1208607" y="8555318"/>
            <a:ext cx="1923966" cy="4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124" b="1">
                <a:solidFill>
                  <a:srgbClr val="343434"/>
                </a:solidFill>
                <a:latin typeface="Poppins Bold"/>
                <a:ea typeface="Poppins Bold"/>
                <a:cs typeface="Poppins Bold"/>
                <a:sym typeface="Poppins Bold"/>
              </a:rPr>
              <a:t>Government College of Engineering, Keonjhar</a:t>
            </a:r>
          </a:p>
        </p:txBody>
      </p:sp>
      <p:sp>
        <p:nvSpPr>
          <p:cNvPr id="51" name="Freeform 51"/>
          <p:cNvSpPr/>
          <p:nvPr/>
        </p:nvSpPr>
        <p:spPr>
          <a:xfrm>
            <a:off x="5011697" y="7747946"/>
            <a:ext cx="1288989" cy="816897"/>
          </a:xfrm>
          <a:custGeom>
            <a:avLst/>
            <a:gdLst/>
            <a:ahLst/>
            <a:cxnLst/>
            <a:rect l="l" t="t" r="r" b="b"/>
            <a:pathLst>
              <a:path w="1288989" h="816897">
                <a:moveTo>
                  <a:pt x="0" y="0"/>
                </a:moveTo>
                <a:lnTo>
                  <a:pt x="1288989" y="0"/>
                </a:lnTo>
                <a:lnTo>
                  <a:pt x="1288989" y="816897"/>
                </a:lnTo>
                <a:lnTo>
                  <a:pt x="0" y="8168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4695207" y="8555318"/>
            <a:ext cx="1923966" cy="4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124" b="1">
                <a:solidFill>
                  <a:srgbClr val="343434"/>
                </a:solidFill>
                <a:latin typeface="Poppins Bold"/>
                <a:ea typeface="Poppins Bold"/>
                <a:cs typeface="Poppins Bold"/>
                <a:sym typeface="Poppins Bold"/>
              </a:rPr>
              <a:t>Gandhi Engineering College, Bhuvneshwar</a:t>
            </a:r>
          </a:p>
        </p:txBody>
      </p:sp>
      <p:sp>
        <p:nvSpPr>
          <p:cNvPr id="53" name="Freeform 53"/>
          <p:cNvSpPr/>
          <p:nvPr/>
        </p:nvSpPr>
        <p:spPr>
          <a:xfrm>
            <a:off x="8571663" y="7747946"/>
            <a:ext cx="1288989" cy="816897"/>
          </a:xfrm>
          <a:custGeom>
            <a:avLst/>
            <a:gdLst/>
            <a:ahLst/>
            <a:cxnLst/>
            <a:rect l="l" t="t" r="r" b="b"/>
            <a:pathLst>
              <a:path w="1288989" h="816897">
                <a:moveTo>
                  <a:pt x="0" y="0"/>
                </a:moveTo>
                <a:lnTo>
                  <a:pt x="1288990" y="0"/>
                </a:lnTo>
                <a:lnTo>
                  <a:pt x="1288990" y="816897"/>
                </a:lnTo>
                <a:lnTo>
                  <a:pt x="0" y="8168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4" name="TextBox 54"/>
          <p:cNvSpPr txBox="1"/>
          <p:nvPr/>
        </p:nvSpPr>
        <p:spPr>
          <a:xfrm>
            <a:off x="8255173" y="8555318"/>
            <a:ext cx="1923966" cy="4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124" b="1">
                <a:solidFill>
                  <a:srgbClr val="343434"/>
                </a:solidFill>
                <a:latin typeface="Poppins Bold"/>
                <a:ea typeface="Poppins Bold"/>
                <a:cs typeface="Poppins Bold"/>
                <a:sym typeface="Poppins Bold"/>
              </a:rPr>
              <a:t>Government College of Engineering, Keonjhar</a:t>
            </a:r>
          </a:p>
        </p:txBody>
      </p:sp>
      <p:sp>
        <p:nvSpPr>
          <p:cNvPr id="55" name="Freeform 55"/>
          <p:cNvSpPr/>
          <p:nvPr/>
        </p:nvSpPr>
        <p:spPr>
          <a:xfrm>
            <a:off x="12210996" y="7747946"/>
            <a:ext cx="1288989" cy="816897"/>
          </a:xfrm>
          <a:custGeom>
            <a:avLst/>
            <a:gdLst/>
            <a:ahLst/>
            <a:cxnLst/>
            <a:rect l="l" t="t" r="r" b="b"/>
            <a:pathLst>
              <a:path w="1288989" h="816897">
                <a:moveTo>
                  <a:pt x="0" y="0"/>
                </a:moveTo>
                <a:lnTo>
                  <a:pt x="1288989" y="0"/>
                </a:lnTo>
                <a:lnTo>
                  <a:pt x="1288989" y="816897"/>
                </a:lnTo>
                <a:lnTo>
                  <a:pt x="0" y="8168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6" name="TextBox 56"/>
          <p:cNvSpPr txBox="1"/>
          <p:nvPr/>
        </p:nvSpPr>
        <p:spPr>
          <a:xfrm>
            <a:off x="11894506" y="8555318"/>
            <a:ext cx="1923966" cy="4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124" b="1">
                <a:solidFill>
                  <a:srgbClr val="343434"/>
                </a:solidFill>
                <a:latin typeface="Poppins Bold"/>
                <a:ea typeface="Poppins Bold"/>
                <a:cs typeface="Poppins Bold"/>
                <a:sym typeface="Poppins Bold"/>
              </a:rPr>
              <a:t>Gandhi Engineering College, Bhuvneshwar</a:t>
            </a:r>
          </a:p>
        </p:txBody>
      </p:sp>
      <p:sp>
        <p:nvSpPr>
          <p:cNvPr id="57" name="Freeform 57"/>
          <p:cNvSpPr/>
          <p:nvPr/>
        </p:nvSpPr>
        <p:spPr>
          <a:xfrm>
            <a:off x="15850329" y="7747946"/>
            <a:ext cx="1288989" cy="816897"/>
          </a:xfrm>
          <a:custGeom>
            <a:avLst/>
            <a:gdLst/>
            <a:ahLst/>
            <a:cxnLst/>
            <a:rect l="l" t="t" r="r" b="b"/>
            <a:pathLst>
              <a:path w="1288989" h="816897">
                <a:moveTo>
                  <a:pt x="0" y="0"/>
                </a:moveTo>
                <a:lnTo>
                  <a:pt x="1288989" y="0"/>
                </a:lnTo>
                <a:lnTo>
                  <a:pt x="1288989" y="816897"/>
                </a:lnTo>
                <a:lnTo>
                  <a:pt x="0" y="81689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58" name="TextBox 58"/>
          <p:cNvSpPr txBox="1"/>
          <p:nvPr/>
        </p:nvSpPr>
        <p:spPr>
          <a:xfrm>
            <a:off x="15533839" y="8555318"/>
            <a:ext cx="1923966" cy="4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86"/>
              </a:lnSpc>
            </a:pPr>
            <a:r>
              <a:rPr lang="en-US" sz="1124" b="1">
                <a:solidFill>
                  <a:srgbClr val="343434"/>
                </a:solidFill>
                <a:latin typeface="Poppins Bold"/>
                <a:ea typeface="Poppins Bold"/>
                <a:cs typeface="Poppins Bold"/>
                <a:sym typeface="Poppins Bold"/>
              </a:rPr>
              <a:t>Silicon University, Sambalpur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878192"/>
            <a:ext cx="12318034" cy="8408808"/>
            <a:chOff x="0" y="0"/>
            <a:chExt cx="16424045" cy="11211745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109" r="1109"/>
            <a:stretch>
              <a:fillRect/>
            </a:stretch>
          </p:blipFill>
          <p:spPr>
            <a:xfrm>
              <a:off x="0" y="0"/>
              <a:ext cx="16424045" cy="11211745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833381" y="-65501"/>
            <a:ext cx="14115224" cy="12296193"/>
            <a:chOff x="0" y="0"/>
            <a:chExt cx="18820299" cy="1639492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2591590"/>
              <a:ext cx="6329056" cy="13803334"/>
              <a:chOff x="0" y="0"/>
              <a:chExt cx="435786" cy="95042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435786" cy="950426"/>
              </a:xfrm>
              <a:custGeom>
                <a:avLst/>
                <a:gdLst/>
                <a:ahLst/>
                <a:cxnLst/>
                <a:rect l="l" t="t" r="r" b="b"/>
                <a:pathLst>
                  <a:path w="435786" h="950426">
                    <a:moveTo>
                      <a:pt x="232586" y="0"/>
                    </a:moveTo>
                    <a:lnTo>
                      <a:pt x="0" y="0"/>
                    </a:lnTo>
                    <a:lnTo>
                      <a:pt x="203200" y="950426"/>
                    </a:lnTo>
                    <a:lnTo>
                      <a:pt x="435786" y="950426"/>
                    </a:lnTo>
                    <a:lnTo>
                      <a:pt x="232586" y="0"/>
                    </a:lnTo>
                    <a:close/>
                  </a:path>
                </a:pathLst>
              </a:custGeom>
              <a:solidFill>
                <a:srgbClr val="FF9A12">
                  <a:alpha val="49804"/>
                </a:srgbClr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101600" y="-38100"/>
                <a:ext cx="232586" cy="9885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grpSp>
          <p:nvGrpSpPr>
            <p:cNvPr id="8" name="Group 8"/>
            <p:cNvGrpSpPr/>
            <p:nvPr/>
          </p:nvGrpSpPr>
          <p:grpSpPr>
            <a:xfrm>
              <a:off x="1026829" y="0"/>
              <a:ext cx="17793470" cy="13803334"/>
              <a:chOff x="0" y="0"/>
              <a:chExt cx="1225166" cy="950426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225166" cy="950426"/>
              </a:xfrm>
              <a:custGeom>
                <a:avLst/>
                <a:gdLst/>
                <a:ahLst/>
                <a:cxnLst/>
                <a:rect l="l" t="t" r="r" b="b"/>
                <a:pathLst>
                  <a:path w="1225166" h="950426">
                    <a:moveTo>
                      <a:pt x="1021966" y="0"/>
                    </a:moveTo>
                    <a:lnTo>
                      <a:pt x="0" y="0"/>
                    </a:lnTo>
                    <a:lnTo>
                      <a:pt x="203200" y="950426"/>
                    </a:lnTo>
                    <a:lnTo>
                      <a:pt x="1225166" y="950426"/>
                    </a:lnTo>
                    <a:lnTo>
                      <a:pt x="1021966" y="0"/>
                    </a:lnTo>
                    <a:close/>
                  </a:path>
                </a:pathLst>
              </a:custGeom>
              <a:solidFill>
                <a:srgbClr val="FF9A12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101600" y="-38100"/>
                <a:ext cx="1021966" cy="9885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</p:grpSp>
      <p:grpSp>
        <p:nvGrpSpPr>
          <p:cNvPr id="11" name="Group 11"/>
          <p:cNvGrpSpPr/>
          <p:nvPr/>
        </p:nvGrpSpPr>
        <p:grpSpPr>
          <a:xfrm>
            <a:off x="17794157" y="0"/>
            <a:ext cx="597151" cy="10287000"/>
            <a:chOff x="0" y="0"/>
            <a:chExt cx="157274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57274" cy="2709333"/>
            </a:xfrm>
            <a:custGeom>
              <a:avLst/>
              <a:gdLst/>
              <a:ahLst/>
              <a:cxnLst/>
              <a:rect l="l" t="t" r="r" b="b"/>
              <a:pathLst>
                <a:path w="157274" h="2709333">
                  <a:moveTo>
                    <a:pt x="0" y="0"/>
                  </a:moveTo>
                  <a:lnTo>
                    <a:pt x="157274" y="0"/>
                  </a:lnTo>
                  <a:lnTo>
                    <a:pt x="1572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157274" cy="27474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8770499" y="-9023658"/>
            <a:ext cx="747002" cy="18288000"/>
            <a:chOff x="0" y="0"/>
            <a:chExt cx="196741" cy="4816593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96741" cy="4816592"/>
            </a:xfrm>
            <a:custGeom>
              <a:avLst/>
              <a:gdLst/>
              <a:ahLst/>
              <a:cxnLst/>
              <a:rect l="l" t="t" r="r" b="b"/>
              <a:pathLst>
                <a:path w="196741" h="4816592">
                  <a:moveTo>
                    <a:pt x="0" y="0"/>
                  </a:moveTo>
                  <a:lnTo>
                    <a:pt x="196741" y="0"/>
                  </a:lnTo>
                  <a:lnTo>
                    <a:pt x="196741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196741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9747257" y="1104461"/>
            <a:ext cx="7353668" cy="1757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59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What Sets Us Apart?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47257" y="3103157"/>
            <a:ext cx="7353668" cy="2862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4"/>
              </a:lnSpc>
            </a:pPr>
            <a:r>
              <a:rPr lang="en-US" sz="2676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Traditional Jobs vs. SalesAmore Careers</a:t>
            </a:r>
            <a:r>
              <a:rPr lang="en-US" sz="26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</a:p>
          <a:p>
            <a:pPr marL="448306" lvl="1" indent="-224153" algn="l">
              <a:lnSpc>
                <a:spcPts val="3114"/>
              </a:lnSpc>
              <a:buFont typeface="Arial"/>
              <a:buChar char="•"/>
            </a:pPr>
            <a:r>
              <a:rPr lang="en-US" sz="20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Slow growth → Fast-tracked career path</a:t>
            </a:r>
          </a:p>
          <a:p>
            <a:pPr marL="448306" lvl="1" indent="-224153" algn="l">
              <a:lnSpc>
                <a:spcPts val="3114"/>
              </a:lnSpc>
              <a:buFont typeface="Arial"/>
              <a:buChar char="•"/>
            </a:pPr>
            <a:r>
              <a:rPr lang="en-US" sz="20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Outdated skills → Future-proof business expertise</a:t>
            </a:r>
          </a:p>
          <a:p>
            <a:pPr marL="448306" lvl="1" indent="-224153" algn="l">
              <a:lnSpc>
                <a:spcPts val="3114"/>
              </a:lnSpc>
              <a:buFont typeface="Arial"/>
              <a:buChar char="•"/>
            </a:pPr>
            <a:r>
              <a:rPr lang="en-US" sz="20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 Limited exposure → Work with global clients &amp; experts</a:t>
            </a:r>
          </a:p>
          <a:p>
            <a:pPr marL="448306" lvl="1" indent="-224153" algn="l">
              <a:lnSpc>
                <a:spcPts val="3114"/>
              </a:lnSpc>
              <a:buFont typeface="Arial"/>
              <a:buChar char="•"/>
            </a:pPr>
            <a:r>
              <a:rPr lang="en-US" sz="207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Just another employee → Key player in an innovative team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747257" y="6289215"/>
            <a:ext cx="6778735" cy="1331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7"/>
              </a:lnSpc>
            </a:pPr>
            <a:r>
              <a:rPr lang="en-US" sz="3024" b="1">
                <a:solidFill>
                  <a:srgbClr val="FFFFFF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Choose a career that values YOU &amp; accelerates YOUR success!</a:t>
            </a:r>
          </a:p>
          <a:p>
            <a:pPr algn="l">
              <a:lnSpc>
                <a:spcPts val="3417"/>
              </a:lnSpc>
            </a:pPr>
            <a:endParaRPr lang="en-US" sz="3024" b="1">
              <a:solidFill>
                <a:srgbClr val="FFFFFF"/>
              </a:solidFill>
              <a:latin typeface="Poppins Semi-Bold"/>
              <a:ea typeface="Poppins Semi-Bold"/>
              <a:cs typeface="Poppins Semi-Bold"/>
              <a:sym typeface="Poppins Semi-Bold"/>
            </a:endParaRPr>
          </a:p>
        </p:txBody>
      </p:sp>
      <p:sp>
        <p:nvSpPr>
          <p:cNvPr id="20" name="Freeform 20"/>
          <p:cNvSpPr/>
          <p:nvPr/>
        </p:nvSpPr>
        <p:spPr>
          <a:xfrm>
            <a:off x="716215" y="669518"/>
            <a:ext cx="4033803" cy="444468"/>
          </a:xfrm>
          <a:custGeom>
            <a:avLst/>
            <a:gdLst/>
            <a:ahLst/>
            <a:cxnLst/>
            <a:rect l="l" t="t" r="r" b="b"/>
            <a:pathLst>
              <a:path w="4033803" h="444468">
                <a:moveTo>
                  <a:pt x="0" y="0"/>
                </a:moveTo>
                <a:lnTo>
                  <a:pt x="4033803" y="0"/>
                </a:lnTo>
                <a:lnTo>
                  <a:pt x="4033803" y="444468"/>
                </a:lnTo>
                <a:lnTo>
                  <a:pt x="0" y="4444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 rot="-5400000">
            <a:off x="10106030" y="8578729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2"/>
                </a:lnTo>
                <a:lnTo>
                  <a:pt x="0" y="1359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87079"/>
            </a:stretch>
          </a:blipFill>
        </p:spPr>
      </p:sp>
      <p:sp>
        <p:nvSpPr>
          <p:cNvPr id="22" name="Freeform 22"/>
          <p:cNvSpPr/>
          <p:nvPr/>
        </p:nvSpPr>
        <p:spPr>
          <a:xfrm rot="-5400000">
            <a:off x="13103293" y="8578729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2"/>
                </a:lnTo>
                <a:lnTo>
                  <a:pt x="0" y="1359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87079"/>
            </a:stretch>
          </a:blipFill>
        </p:spPr>
      </p:sp>
      <p:sp>
        <p:nvSpPr>
          <p:cNvPr id="23" name="Freeform 23"/>
          <p:cNvSpPr/>
          <p:nvPr/>
        </p:nvSpPr>
        <p:spPr>
          <a:xfrm rot="-5400000">
            <a:off x="16205194" y="8578729"/>
            <a:ext cx="641595" cy="1359141"/>
          </a:xfrm>
          <a:custGeom>
            <a:avLst/>
            <a:gdLst/>
            <a:ahLst/>
            <a:cxnLst/>
            <a:rect l="l" t="t" r="r" b="b"/>
            <a:pathLst>
              <a:path w="641595" h="1359141">
                <a:moveTo>
                  <a:pt x="0" y="0"/>
                </a:moveTo>
                <a:lnTo>
                  <a:pt x="641595" y="0"/>
                </a:lnTo>
                <a:lnTo>
                  <a:pt x="641595" y="1359142"/>
                </a:lnTo>
                <a:lnTo>
                  <a:pt x="0" y="13591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87079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713</Words>
  <Application>Microsoft Office PowerPoint</Application>
  <PresentationFormat>Custom</PresentationFormat>
  <Paragraphs>98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Poppins</vt:lpstr>
      <vt:lpstr>Calibri</vt:lpstr>
      <vt:lpstr>Poppins Bold</vt:lpstr>
      <vt:lpstr>Poppins Semi-Bold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Salesamore Hiring PPT  2025</dc:title>
  <cp:lastModifiedBy>GAURAV  VASISHTA</cp:lastModifiedBy>
  <cp:revision>3</cp:revision>
  <dcterms:created xsi:type="dcterms:W3CDTF">2006-08-16T00:00:00Z</dcterms:created>
  <dcterms:modified xsi:type="dcterms:W3CDTF">2025-02-11T07:30:16Z</dcterms:modified>
  <dc:identifier>DAGeaAJkVsk</dc:identifier>
</cp:coreProperties>
</file>