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g"/>
  <Override PartName="/ppt/media/image4.jpg" ContentType="image/jp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BB_63219261.xml" ContentType="application/vnd.ms-powerpoint.comments+xml"/>
  <Override PartName="/ppt/comments/modernComment_1CC_775F63B0.xml" ContentType="application/vnd.ms-powerpoint.comments+xml"/>
  <Override PartName="/ppt/comments/modernComment_1C9_166EBC2A.xml" ContentType="application/vnd.ms-powerpoint.comments+xml"/>
  <Override PartName="/ppt/comments/modernComment_1C8_A2CB08E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90" r:id="rId2"/>
    <p:sldMasterId id="2147483696" r:id="rId3"/>
  </p:sldMasterIdLst>
  <p:notesMasterIdLst>
    <p:notesMasterId r:id="rId33"/>
  </p:notesMasterIdLst>
  <p:sldIdLst>
    <p:sldId id="408" r:id="rId4"/>
    <p:sldId id="443" r:id="rId5"/>
    <p:sldId id="404" r:id="rId6"/>
    <p:sldId id="405" r:id="rId7"/>
    <p:sldId id="406" r:id="rId8"/>
    <p:sldId id="407" r:id="rId9"/>
    <p:sldId id="259" r:id="rId10"/>
    <p:sldId id="439" r:id="rId11"/>
    <p:sldId id="440" r:id="rId12"/>
    <p:sldId id="441" r:id="rId13"/>
    <p:sldId id="398" r:id="rId14"/>
    <p:sldId id="460" r:id="rId15"/>
    <p:sldId id="457" r:id="rId16"/>
    <p:sldId id="449" r:id="rId17"/>
    <p:sldId id="400" r:id="rId18"/>
    <p:sldId id="450" r:id="rId19"/>
    <p:sldId id="402" r:id="rId20"/>
    <p:sldId id="453" r:id="rId21"/>
    <p:sldId id="451" r:id="rId22"/>
    <p:sldId id="456" r:id="rId23"/>
    <p:sldId id="414" r:id="rId24"/>
    <p:sldId id="431" r:id="rId25"/>
    <p:sldId id="432" r:id="rId26"/>
    <p:sldId id="418" r:id="rId27"/>
    <p:sldId id="416" r:id="rId28"/>
    <p:sldId id="419" r:id="rId29"/>
    <p:sldId id="436" r:id="rId30"/>
    <p:sldId id="434" r:id="rId31"/>
    <p:sldId id="410" r:id="rId32"/>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userDrawn="1">
          <p15:clr>
            <a:srgbClr val="A4A3A4"/>
          </p15:clr>
        </p15:guide>
        <p15:guide id="2" pos="4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4440AA-FE86-B8DC-FEA5-044D6FC88C2E}" name="Sania Salunkhe" initials="SS" userId="b5906e74e04df92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9A3"/>
    <a:srgbClr val="8AA6FE"/>
    <a:srgbClr val="406DFE"/>
    <a:srgbClr val="4F81BD"/>
    <a:srgbClr val="E9EDF4"/>
    <a:srgbClr val="D0D8E8"/>
    <a:srgbClr val="376092"/>
    <a:srgbClr val="D6A300"/>
    <a:srgbClr val="162853"/>
    <a:srgbClr val="000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2112" autoAdjust="0"/>
  </p:normalViewPr>
  <p:slideViewPr>
    <p:cSldViewPr>
      <p:cViewPr varScale="1">
        <p:scale>
          <a:sx n="137" d="100"/>
          <a:sy n="137" d="100"/>
        </p:scale>
        <p:origin x="768" y="114"/>
      </p:cViewPr>
      <p:guideLst>
        <p:guide orient="horz" pos="276"/>
        <p:guide pos="4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omments/modernComment_1BB_63219261.xml><?xml version="1.0" encoding="utf-8"?>
<p188:cmLst xmlns:a="http://schemas.openxmlformats.org/drawingml/2006/main" xmlns:r="http://schemas.openxmlformats.org/officeDocument/2006/relationships" xmlns:p188="http://schemas.microsoft.com/office/powerpoint/2018/8/main">
  <p188:cm id="{C96A708E-8894-AF4E-B395-C1B300F3474A}" authorId="{C44440AA-FE86-B8DC-FEA5-044D6FC88C2E}" created="2025-11-05T12:05:19.510">
    <ac:deMkLst xmlns:ac="http://schemas.microsoft.com/office/drawing/2013/main/command">
      <pc:docMk xmlns:pc="http://schemas.microsoft.com/office/powerpoint/2013/main/command"/>
      <pc:sldMk xmlns:pc="http://schemas.microsoft.com/office/powerpoint/2013/main/command" cId="1663144545" sldId="443"/>
      <ac:grpSpMk id="10" creationId="{C7911304-2EF6-44F1-B77C-D4665E134CEA}"/>
    </ac:deMkLst>
    <p188:txBody>
      <a:bodyPr/>
      <a:lstStyle/>
      <a:p>
        <a:r>
          <a:rPr lang="en-US"/>
          <a:t>Format spacing</a:t>
        </a:r>
      </a:p>
    </p188:txBody>
  </p188:cm>
  <p188:cm id="{821C2AFE-371C-C247-8581-277A6E1F09D7}" authorId="{C44440AA-FE86-B8DC-FEA5-044D6FC88C2E}" created="2025-11-05T12:05:33.859">
    <ac:deMkLst xmlns:ac="http://schemas.microsoft.com/office/drawing/2013/main/command">
      <pc:docMk xmlns:pc="http://schemas.microsoft.com/office/powerpoint/2013/main/command"/>
      <pc:sldMk xmlns:pc="http://schemas.microsoft.com/office/powerpoint/2013/main/command" cId="1663144545" sldId="443"/>
      <ac:grpSpMk id="2" creationId="{10FEFEE0-8BA8-48C5-817D-B7D3E6EA75F6}"/>
    </ac:deMkLst>
    <p188:txBody>
      <a:bodyPr/>
      <a:lstStyle/>
      <a:p>
        <a:r>
          <a:rPr lang="en-US"/>
          <a:t>Format spacing</a:t>
        </a:r>
      </a:p>
    </p188:txBody>
  </p188:cm>
  <p188:cm id="{7F265031-DAAD-9D4A-8E8D-1174B66F31A1}" authorId="{C44440AA-FE86-B8DC-FEA5-044D6FC88C2E}" created="2025-11-05T12:06:29.993">
    <ac:deMkLst xmlns:ac="http://schemas.microsoft.com/office/drawing/2013/main/command">
      <pc:docMk xmlns:pc="http://schemas.microsoft.com/office/powerpoint/2013/main/command"/>
      <pc:sldMk xmlns:pc="http://schemas.microsoft.com/office/powerpoint/2013/main/command" cId="1663144545" sldId="443"/>
      <ac:picMk id="4" creationId="{DE6CE8F0-6004-488A-B660-CDDD81C36E14}"/>
    </ac:deMkLst>
    <p188:txBody>
      <a:bodyPr/>
      <a:lstStyle/>
      <a:p>
        <a:r>
          <a:rPr lang="en-US"/>
          <a:t>All slides- Reduce width of blue box and make it very thin. Don't follow Toppscholars format.</a:t>
        </a:r>
      </a:p>
    </p188:txBody>
  </p188:cm>
</p188:cmLst>
</file>

<file path=ppt/comments/modernComment_1C8_A2CB08E5.xml><?xml version="1.0" encoding="utf-8"?>
<p188:cmLst xmlns:a="http://schemas.openxmlformats.org/drawingml/2006/main" xmlns:r="http://schemas.openxmlformats.org/officeDocument/2006/relationships" xmlns:p188="http://schemas.microsoft.com/office/powerpoint/2018/8/main">
  <p188:cm id="{CA869E23-6BB7-204D-8496-AA3ED2FA2EC6}" authorId="{C44440AA-FE86-B8DC-FEA5-044D6FC88C2E}" created="2025-11-05T12:37:42.077">
    <ac:deMkLst xmlns:ac="http://schemas.microsoft.com/office/drawing/2013/main/command">
      <pc:docMk xmlns:pc="http://schemas.microsoft.com/office/powerpoint/2013/main/command"/>
      <pc:sldMk xmlns:pc="http://schemas.microsoft.com/office/powerpoint/2013/main/command" cId="2731215077" sldId="456"/>
      <ac:grpSpMk id="32" creationId="{14BA09E2-DC74-46C3-93E2-36E584D08B8B}"/>
    </ac:deMkLst>
    <p188:txBody>
      <a:bodyPr/>
      <a:lstStyle/>
      <a:p>
        <a:r>
          <a:rPr lang="en-US"/>
          <a:t>Please format slide, spacing etc.</a:t>
        </a:r>
      </a:p>
    </p188:txBody>
  </p188:cm>
</p188:cmLst>
</file>

<file path=ppt/comments/modernComment_1C9_166EBC2A.xml><?xml version="1.0" encoding="utf-8"?>
<p188:cmLst xmlns:a="http://schemas.openxmlformats.org/drawingml/2006/main" xmlns:r="http://schemas.openxmlformats.org/officeDocument/2006/relationships" xmlns:p188="http://schemas.microsoft.com/office/powerpoint/2018/8/main">
  <p188:cm id="{FDDAD8A6-6E9A-C844-B940-BDBCD945FEE7}" authorId="{C44440AA-FE86-B8DC-FEA5-044D6FC88C2E}" created="2025-11-05T12:39:08.685">
    <ac:deMkLst xmlns:ac="http://schemas.microsoft.com/office/drawing/2013/main/command">
      <pc:docMk xmlns:pc="http://schemas.microsoft.com/office/powerpoint/2013/main/command"/>
      <pc:sldMk xmlns:pc="http://schemas.microsoft.com/office/powerpoint/2013/main/command" cId="1079796454" sldId="427"/>
      <ac:picMk id="8" creationId="{00000000-0000-0000-0000-000000000000}"/>
    </ac:deMkLst>
    <p188:txBody>
      <a:bodyPr/>
      <a:lstStyle/>
      <a:p>
        <a:r>
          <a:rPr lang="en-US"/>
          <a:t>Make all articles bigger. Please take new screenshots and paste. 2 per page.</a:t>
        </a:r>
      </a:p>
    </p188:txBody>
  </p188:cm>
</p188:cmLst>
</file>

<file path=ppt/comments/modernComment_1CC_775F63B0.xml><?xml version="1.0" encoding="utf-8"?>
<p188:cmLst xmlns:a="http://schemas.openxmlformats.org/drawingml/2006/main" xmlns:r="http://schemas.openxmlformats.org/officeDocument/2006/relationships" xmlns:p188="http://schemas.microsoft.com/office/powerpoint/2018/8/main">
  <p188:cm id="{FDDAD8A6-6E9A-C844-B940-BDBCD945FEE7}" authorId="{C44440AA-FE86-B8DC-FEA5-044D6FC88C2E}" created="2025-11-05T12:39:08.685">
    <ac:deMkLst xmlns:ac="http://schemas.microsoft.com/office/drawing/2013/main/command">
      <pc:docMk xmlns:pc="http://schemas.microsoft.com/office/powerpoint/2013/main/command"/>
      <pc:sldMk xmlns:pc="http://schemas.microsoft.com/office/powerpoint/2013/main/command" cId="1079796454" sldId="427"/>
      <ac:picMk id="8" creationId="{00000000-0000-0000-0000-000000000000}"/>
    </ac:deMkLst>
    <p188:txBody>
      <a:bodyPr/>
      <a:lstStyle/>
      <a:p>
        <a:r>
          <a:rPr lang="en-US"/>
          <a:t>Make all articles bigger. Please take new screenshots and paste. 2 per page.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E9674605-F6DB-445A-B925-FF038EBA71B3}" type="datetimeFigureOut">
              <a:rPr lang="en-US" smtClean="0"/>
              <a:t>1/14/2026</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E4E23BBF-26CB-41ED-8C8C-969BC9A80959}" type="slidenum">
              <a:rPr lang="en-US" smtClean="0"/>
              <a:t>‹#›</a:t>
            </a:fld>
            <a:endParaRPr lang="en-US"/>
          </a:p>
        </p:txBody>
      </p:sp>
    </p:spTree>
    <p:extLst>
      <p:ext uri="{BB962C8B-B14F-4D97-AF65-F5344CB8AC3E}">
        <p14:creationId xmlns:p14="http://schemas.microsoft.com/office/powerpoint/2010/main" val="124859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23BBF-26CB-41ED-8C8C-969BC9A8095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2751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23BBF-26CB-41ED-8C8C-969BC9A8095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1776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23BBF-26CB-41ED-8C8C-969BC9A8095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3498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change to 18</a:t>
            </a:r>
          </a:p>
        </p:txBody>
      </p:sp>
      <p:sp>
        <p:nvSpPr>
          <p:cNvPr id="4" name="Slide Number Placeholder 3"/>
          <p:cNvSpPr>
            <a:spLocks noGrp="1"/>
          </p:cNvSpPr>
          <p:nvPr>
            <p:ph type="sldNum" sz="quarter" idx="10"/>
          </p:nvPr>
        </p:nvSpPr>
        <p:spPr/>
        <p:txBody>
          <a:bodyPr/>
          <a:lstStyle/>
          <a:p>
            <a:fld id="{E4E23BBF-26CB-41ED-8C8C-969BC9A8095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9784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Sales Traits</a:t>
            </a:r>
          </a:p>
        </p:txBody>
      </p:sp>
      <p:sp>
        <p:nvSpPr>
          <p:cNvPr id="4" name="Slide Number Placeholder 3"/>
          <p:cNvSpPr>
            <a:spLocks noGrp="1"/>
          </p:cNvSpPr>
          <p:nvPr>
            <p:ph type="sldNum" sz="quarter" idx="5"/>
          </p:nvPr>
        </p:nvSpPr>
        <p:spPr/>
        <p:txBody>
          <a:bodyPr/>
          <a:lstStyle/>
          <a:p>
            <a:fld id="{E4E23BBF-26CB-41ED-8C8C-969BC9A80959}" type="slidenum">
              <a:rPr lang="en-US" smtClean="0"/>
              <a:t>27</a:t>
            </a:fld>
            <a:endParaRPr lang="en-US"/>
          </a:p>
        </p:txBody>
      </p:sp>
    </p:spTree>
    <p:extLst>
      <p:ext uri="{BB962C8B-B14F-4D97-AF65-F5344CB8AC3E}">
        <p14:creationId xmlns:p14="http://schemas.microsoft.com/office/powerpoint/2010/main" val="172120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E23BBF-26CB-41ED-8C8C-969BC9A8095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4654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a0500af88f_0_25: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3a0500af88f_0_25: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98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23BBF-26CB-41ED-8C8C-969BC9A8095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62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23BBF-26CB-41ED-8C8C-969BC9A8095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0475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23BBF-26CB-41ED-8C8C-969BC9A8095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1416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FDB44-9C01-4DB5-8D7F-72CA064765A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176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FDB44-9C01-4DB5-8D7F-72CA064765A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3777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FDB44-9C01-4DB5-8D7F-72CA064765A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8128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F5B4BB19-3D9B-49CD-B8EA-9476A6D741BC}" type="datetime1">
              <a:rPr lang="en-US" smtClean="0"/>
              <a:t>1/14/2026</a:t>
            </a:fld>
            <a:endParaRPr lang="en-US"/>
          </a:p>
        </p:txBody>
      </p:sp>
      <p:sp>
        <p:nvSpPr>
          <p:cNvPr id="6" name="Holder 6"/>
          <p:cNvSpPr>
            <a:spLocks noGrp="1"/>
          </p:cNvSpPr>
          <p:nvPr>
            <p:ph type="sldNum" sz="quarter" idx="7"/>
          </p:nvPr>
        </p:nvSpPr>
        <p:spPr>
          <a:xfrm>
            <a:off x="8241502" y="4710632"/>
            <a:ext cx="451484" cy="125095"/>
          </a:xfrm>
          <a:prstGeom prst="rect">
            <a:avLst/>
          </a:prstGeom>
        </p:spPr>
        <p:txBody>
          <a:bodyPr lIns="0" tIns="0" rIns="0" bIns="0"/>
          <a:lstStyle>
            <a:lvl1pPr>
              <a:defRPr sz="700" b="0" i="0">
                <a:solidFill>
                  <a:srgbClr val="606060"/>
                </a:solidFill>
                <a:latin typeface="Arial"/>
                <a:cs typeface="Arial"/>
              </a:defRPr>
            </a:lvl1pPr>
          </a:lstStyle>
          <a:p>
            <a:pPr marL="12700">
              <a:lnSpc>
                <a:spcPct val="100000"/>
              </a:lnSpc>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t>‹#›</a:t>
            </a:fld>
            <a:endParaRPr spc="35" dirty="0">
              <a:solidFill>
                <a:srgbClr val="080808"/>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152724" y="2136066"/>
            <a:ext cx="2838551" cy="721994"/>
          </a:xfrm>
          <a:prstGeom prst="rect">
            <a:avLst/>
          </a:prstGeom>
        </p:spPr>
        <p:txBody>
          <a:bodyPr lIns="0" tIns="0" rIns="0" bIns="0"/>
          <a:lstStyle>
            <a:lvl1pPr>
              <a:defRPr sz="455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1/14/2026</a:t>
            </a:fld>
            <a:endParaRPr lang="en-US">
              <a:solidFill>
                <a:prstClr val="black">
                  <a:tint val="75000"/>
                </a:prstClr>
              </a:solidFill>
            </a:endParaRPr>
          </a:p>
        </p:txBody>
      </p:sp>
      <p:sp>
        <p:nvSpPr>
          <p:cNvPr id="5" name="Holder 5"/>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5275586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g object 17"/>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0E4391">
              <a:alpha val="67999"/>
            </a:srgbClr>
          </a:solidFill>
        </p:spPr>
        <p:txBody>
          <a:bodyPr wrap="square" lIns="0" tIns="0" rIns="0" bIns="0" rtlCol="0"/>
          <a:lstStyle/>
          <a:p>
            <a:endParaRPr>
              <a:solidFill>
                <a:prstClr val="black"/>
              </a:solidFill>
            </a:endParaRPr>
          </a:p>
        </p:txBody>
      </p:sp>
      <p:sp>
        <p:nvSpPr>
          <p:cNvPr id="18" name="bg object 18"/>
          <p:cNvSpPr/>
          <p:nvPr/>
        </p:nvSpPr>
        <p:spPr>
          <a:xfrm>
            <a:off x="2287270" y="1729473"/>
            <a:ext cx="4569472" cy="168455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9" name="bg object 19"/>
          <p:cNvSpPr/>
          <p:nvPr/>
        </p:nvSpPr>
        <p:spPr>
          <a:xfrm>
            <a:off x="473911" y="439348"/>
            <a:ext cx="0" cy="4265295"/>
          </a:xfrm>
          <a:custGeom>
            <a:avLst/>
            <a:gdLst/>
            <a:ahLst/>
            <a:cxnLst/>
            <a:rect l="l" t="t" r="r" b="b"/>
            <a:pathLst>
              <a:path h="4265295">
                <a:moveTo>
                  <a:pt x="0" y="4264812"/>
                </a:moveTo>
                <a:lnTo>
                  <a:pt x="0" y="0"/>
                </a:lnTo>
              </a:path>
            </a:pathLst>
          </a:custGeom>
          <a:ln w="38100">
            <a:solidFill>
              <a:srgbClr val="FEAB00"/>
            </a:solidFill>
          </a:ln>
        </p:spPr>
        <p:txBody>
          <a:bodyPr wrap="square" lIns="0" tIns="0" rIns="0" bIns="0" rtlCol="0"/>
          <a:lstStyle/>
          <a:p>
            <a:endParaRPr>
              <a:solidFill>
                <a:prstClr val="black"/>
              </a:solidFill>
            </a:endParaRPr>
          </a:p>
        </p:txBody>
      </p:sp>
      <p:sp>
        <p:nvSpPr>
          <p:cNvPr id="20" name="bg object 20"/>
          <p:cNvSpPr/>
          <p:nvPr/>
        </p:nvSpPr>
        <p:spPr>
          <a:xfrm>
            <a:off x="8639302"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21" name="bg object 21"/>
          <p:cNvSpPr/>
          <p:nvPr/>
        </p:nvSpPr>
        <p:spPr>
          <a:xfrm>
            <a:off x="8566899"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22" name="bg object 22"/>
          <p:cNvSpPr/>
          <p:nvPr/>
        </p:nvSpPr>
        <p:spPr>
          <a:xfrm>
            <a:off x="8494496"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23" name="bg object 23"/>
          <p:cNvSpPr/>
          <p:nvPr/>
        </p:nvSpPr>
        <p:spPr>
          <a:xfrm>
            <a:off x="8422093"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24" name="bg object 24"/>
          <p:cNvSpPr/>
          <p:nvPr/>
        </p:nvSpPr>
        <p:spPr>
          <a:xfrm>
            <a:off x="8349691"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25" name="bg object 25"/>
          <p:cNvSpPr/>
          <p:nvPr/>
        </p:nvSpPr>
        <p:spPr>
          <a:xfrm>
            <a:off x="8277300" y="4684466"/>
            <a:ext cx="24130" cy="24130"/>
          </a:xfrm>
          <a:custGeom>
            <a:avLst/>
            <a:gdLst/>
            <a:ahLst/>
            <a:cxnLst/>
            <a:rect l="l" t="t" r="r" b="b"/>
            <a:pathLst>
              <a:path w="24129" h="24129">
                <a:moveTo>
                  <a:pt x="18592" y="0"/>
                </a:moveTo>
                <a:lnTo>
                  <a:pt x="5359" y="0"/>
                </a:lnTo>
                <a:lnTo>
                  <a:pt x="0" y="5372"/>
                </a:lnTo>
                <a:lnTo>
                  <a:pt x="0" y="18592"/>
                </a:lnTo>
                <a:lnTo>
                  <a:pt x="5359" y="23964"/>
                </a:lnTo>
                <a:lnTo>
                  <a:pt x="18592" y="23964"/>
                </a:lnTo>
                <a:lnTo>
                  <a:pt x="23952" y="18592"/>
                </a:lnTo>
                <a:lnTo>
                  <a:pt x="23952" y="5372"/>
                </a:lnTo>
                <a:close/>
              </a:path>
            </a:pathLst>
          </a:custGeom>
          <a:solidFill>
            <a:srgbClr val="FFFFFF"/>
          </a:solidFill>
        </p:spPr>
        <p:txBody>
          <a:bodyPr wrap="square" lIns="0" tIns="0" rIns="0" bIns="0" rtlCol="0"/>
          <a:lstStyle/>
          <a:p>
            <a:endParaRPr>
              <a:solidFill>
                <a:prstClr val="black"/>
              </a:solidFill>
            </a:endParaRPr>
          </a:p>
        </p:txBody>
      </p:sp>
      <p:sp>
        <p:nvSpPr>
          <p:cNvPr id="26" name="bg object 26"/>
          <p:cNvSpPr/>
          <p:nvPr/>
        </p:nvSpPr>
        <p:spPr>
          <a:xfrm>
            <a:off x="8204898"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27" name="bg object 27"/>
          <p:cNvSpPr/>
          <p:nvPr/>
        </p:nvSpPr>
        <p:spPr>
          <a:xfrm>
            <a:off x="8132483"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28" name="bg object 28"/>
          <p:cNvSpPr/>
          <p:nvPr/>
        </p:nvSpPr>
        <p:spPr>
          <a:xfrm>
            <a:off x="8060093" y="4684466"/>
            <a:ext cx="24130" cy="24130"/>
          </a:xfrm>
          <a:custGeom>
            <a:avLst/>
            <a:gdLst/>
            <a:ahLst/>
            <a:cxnLst/>
            <a:rect l="l" t="t" r="r" b="b"/>
            <a:pathLst>
              <a:path w="24129" h="24129">
                <a:moveTo>
                  <a:pt x="18592" y="0"/>
                </a:moveTo>
                <a:lnTo>
                  <a:pt x="5359" y="0"/>
                </a:lnTo>
                <a:lnTo>
                  <a:pt x="0" y="5372"/>
                </a:lnTo>
                <a:lnTo>
                  <a:pt x="0" y="18592"/>
                </a:lnTo>
                <a:lnTo>
                  <a:pt x="5359" y="23964"/>
                </a:lnTo>
                <a:lnTo>
                  <a:pt x="18592" y="23964"/>
                </a:lnTo>
                <a:lnTo>
                  <a:pt x="23952" y="18592"/>
                </a:lnTo>
                <a:lnTo>
                  <a:pt x="23952" y="5372"/>
                </a:lnTo>
                <a:close/>
              </a:path>
            </a:pathLst>
          </a:custGeom>
          <a:solidFill>
            <a:srgbClr val="FFFFFF"/>
          </a:solidFill>
        </p:spPr>
        <p:txBody>
          <a:bodyPr wrap="square" lIns="0" tIns="0" rIns="0" bIns="0" rtlCol="0"/>
          <a:lstStyle/>
          <a:p>
            <a:endParaRPr>
              <a:solidFill>
                <a:prstClr val="black"/>
              </a:solidFill>
            </a:endParaRPr>
          </a:p>
        </p:txBody>
      </p:sp>
      <p:sp>
        <p:nvSpPr>
          <p:cNvPr id="29" name="bg object 29"/>
          <p:cNvSpPr/>
          <p:nvPr/>
        </p:nvSpPr>
        <p:spPr>
          <a:xfrm>
            <a:off x="7987690"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0" name="bg object 30"/>
          <p:cNvSpPr/>
          <p:nvPr/>
        </p:nvSpPr>
        <p:spPr>
          <a:xfrm>
            <a:off x="7915287" y="4684466"/>
            <a:ext cx="24130" cy="24130"/>
          </a:xfrm>
          <a:custGeom>
            <a:avLst/>
            <a:gdLst/>
            <a:ahLst/>
            <a:cxnLst/>
            <a:rect l="l" t="t" r="r" b="b"/>
            <a:pathLst>
              <a:path w="24129" h="24129">
                <a:moveTo>
                  <a:pt x="18592" y="0"/>
                </a:moveTo>
                <a:lnTo>
                  <a:pt x="5359" y="0"/>
                </a:lnTo>
                <a:lnTo>
                  <a:pt x="0" y="5372"/>
                </a:lnTo>
                <a:lnTo>
                  <a:pt x="0" y="18592"/>
                </a:lnTo>
                <a:lnTo>
                  <a:pt x="5359"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1" name="bg object 31"/>
          <p:cNvSpPr/>
          <p:nvPr/>
        </p:nvSpPr>
        <p:spPr>
          <a:xfrm>
            <a:off x="7842884"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2" name="bg object 32"/>
          <p:cNvSpPr/>
          <p:nvPr/>
        </p:nvSpPr>
        <p:spPr>
          <a:xfrm>
            <a:off x="7770482" y="4684466"/>
            <a:ext cx="24130" cy="24130"/>
          </a:xfrm>
          <a:custGeom>
            <a:avLst/>
            <a:gdLst/>
            <a:ahLst/>
            <a:cxnLst/>
            <a:rect l="l" t="t" r="r" b="b"/>
            <a:pathLst>
              <a:path w="24129" h="24129">
                <a:moveTo>
                  <a:pt x="18605" y="0"/>
                </a:moveTo>
                <a:lnTo>
                  <a:pt x="5384" y="0"/>
                </a:lnTo>
                <a:lnTo>
                  <a:pt x="0" y="5372"/>
                </a:lnTo>
                <a:lnTo>
                  <a:pt x="0" y="18592"/>
                </a:lnTo>
                <a:lnTo>
                  <a:pt x="5384" y="23964"/>
                </a:lnTo>
                <a:lnTo>
                  <a:pt x="18605"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3" name="bg object 33"/>
          <p:cNvSpPr/>
          <p:nvPr/>
        </p:nvSpPr>
        <p:spPr>
          <a:xfrm>
            <a:off x="7698079" y="468446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4" name="bg object 34"/>
          <p:cNvSpPr/>
          <p:nvPr/>
        </p:nvSpPr>
        <p:spPr>
          <a:xfrm>
            <a:off x="8639302"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5" name="bg object 35"/>
          <p:cNvSpPr/>
          <p:nvPr/>
        </p:nvSpPr>
        <p:spPr>
          <a:xfrm>
            <a:off x="8566899"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6" name="bg object 36"/>
          <p:cNvSpPr/>
          <p:nvPr/>
        </p:nvSpPr>
        <p:spPr>
          <a:xfrm>
            <a:off x="8494496"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7" name="bg object 37"/>
          <p:cNvSpPr/>
          <p:nvPr/>
        </p:nvSpPr>
        <p:spPr>
          <a:xfrm>
            <a:off x="8422093"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8" name="bg object 38"/>
          <p:cNvSpPr/>
          <p:nvPr/>
        </p:nvSpPr>
        <p:spPr>
          <a:xfrm>
            <a:off x="8349691"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39" name="bg object 39"/>
          <p:cNvSpPr/>
          <p:nvPr/>
        </p:nvSpPr>
        <p:spPr>
          <a:xfrm>
            <a:off x="8277300" y="4599423"/>
            <a:ext cx="24130" cy="24130"/>
          </a:xfrm>
          <a:custGeom>
            <a:avLst/>
            <a:gdLst/>
            <a:ahLst/>
            <a:cxnLst/>
            <a:rect l="l" t="t" r="r" b="b"/>
            <a:pathLst>
              <a:path w="24129" h="24129">
                <a:moveTo>
                  <a:pt x="18592" y="0"/>
                </a:moveTo>
                <a:lnTo>
                  <a:pt x="5359" y="0"/>
                </a:lnTo>
                <a:lnTo>
                  <a:pt x="0" y="5372"/>
                </a:lnTo>
                <a:lnTo>
                  <a:pt x="0" y="18580"/>
                </a:lnTo>
                <a:lnTo>
                  <a:pt x="5359" y="23964"/>
                </a:lnTo>
                <a:lnTo>
                  <a:pt x="18592" y="23964"/>
                </a:lnTo>
                <a:lnTo>
                  <a:pt x="23952" y="18580"/>
                </a:lnTo>
                <a:lnTo>
                  <a:pt x="23952" y="5372"/>
                </a:lnTo>
                <a:close/>
              </a:path>
            </a:pathLst>
          </a:custGeom>
          <a:solidFill>
            <a:srgbClr val="FFFFFF"/>
          </a:solidFill>
        </p:spPr>
        <p:txBody>
          <a:bodyPr wrap="square" lIns="0" tIns="0" rIns="0" bIns="0" rtlCol="0"/>
          <a:lstStyle/>
          <a:p>
            <a:endParaRPr>
              <a:solidFill>
                <a:prstClr val="black"/>
              </a:solidFill>
            </a:endParaRPr>
          </a:p>
        </p:txBody>
      </p:sp>
      <p:sp>
        <p:nvSpPr>
          <p:cNvPr id="40" name="bg object 40"/>
          <p:cNvSpPr/>
          <p:nvPr/>
        </p:nvSpPr>
        <p:spPr>
          <a:xfrm>
            <a:off x="8204898"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41" name="bg object 41"/>
          <p:cNvSpPr/>
          <p:nvPr/>
        </p:nvSpPr>
        <p:spPr>
          <a:xfrm>
            <a:off x="8132483"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42" name="bg object 42"/>
          <p:cNvSpPr/>
          <p:nvPr/>
        </p:nvSpPr>
        <p:spPr>
          <a:xfrm>
            <a:off x="8060093" y="4599423"/>
            <a:ext cx="24130" cy="24130"/>
          </a:xfrm>
          <a:custGeom>
            <a:avLst/>
            <a:gdLst/>
            <a:ahLst/>
            <a:cxnLst/>
            <a:rect l="l" t="t" r="r" b="b"/>
            <a:pathLst>
              <a:path w="24129" h="24129">
                <a:moveTo>
                  <a:pt x="18592" y="0"/>
                </a:moveTo>
                <a:lnTo>
                  <a:pt x="5359" y="0"/>
                </a:lnTo>
                <a:lnTo>
                  <a:pt x="0" y="5372"/>
                </a:lnTo>
                <a:lnTo>
                  <a:pt x="0" y="18580"/>
                </a:lnTo>
                <a:lnTo>
                  <a:pt x="5359" y="23964"/>
                </a:lnTo>
                <a:lnTo>
                  <a:pt x="18592" y="23964"/>
                </a:lnTo>
                <a:lnTo>
                  <a:pt x="23952" y="18580"/>
                </a:lnTo>
                <a:lnTo>
                  <a:pt x="23952" y="5372"/>
                </a:lnTo>
                <a:close/>
              </a:path>
            </a:pathLst>
          </a:custGeom>
          <a:solidFill>
            <a:srgbClr val="FFFFFF"/>
          </a:solidFill>
        </p:spPr>
        <p:txBody>
          <a:bodyPr wrap="square" lIns="0" tIns="0" rIns="0" bIns="0" rtlCol="0"/>
          <a:lstStyle/>
          <a:p>
            <a:endParaRPr>
              <a:solidFill>
                <a:prstClr val="black"/>
              </a:solidFill>
            </a:endParaRPr>
          </a:p>
        </p:txBody>
      </p:sp>
      <p:sp>
        <p:nvSpPr>
          <p:cNvPr id="43" name="bg object 43"/>
          <p:cNvSpPr/>
          <p:nvPr/>
        </p:nvSpPr>
        <p:spPr>
          <a:xfrm>
            <a:off x="7987690"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44" name="bg object 44"/>
          <p:cNvSpPr/>
          <p:nvPr/>
        </p:nvSpPr>
        <p:spPr>
          <a:xfrm>
            <a:off x="7915287" y="4599423"/>
            <a:ext cx="24130" cy="24130"/>
          </a:xfrm>
          <a:custGeom>
            <a:avLst/>
            <a:gdLst/>
            <a:ahLst/>
            <a:cxnLst/>
            <a:rect l="l" t="t" r="r" b="b"/>
            <a:pathLst>
              <a:path w="24129" h="24129">
                <a:moveTo>
                  <a:pt x="18592" y="0"/>
                </a:moveTo>
                <a:lnTo>
                  <a:pt x="5359" y="0"/>
                </a:lnTo>
                <a:lnTo>
                  <a:pt x="0" y="5372"/>
                </a:lnTo>
                <a:lnTo>
                  <a:pt x="0" y="18580"/>
                </a:lnTo>
                <a:lnTo>
                  <a:pt x="5359"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45" name="bg object 45"/>
          <p:cNvSpPr/>
          <p:nvPr/>
        </p:nvSpPr>
        <p:spPr>
          <a:xfrm>
            <a:off x="7842884"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46" name="bg object 46"/>
          <p:cNvSpPr/>
          <p:nvPr/>
        </p:nvSpPr>
        <p:spPr>
          <a:xfrm>
            <a:off x="7770482" y="4599423"/>
            <a:ext cx="24130" cy="24130"/>
          </a:xfrm>
          <a:custGeom>
            <a:avLst/>
            <a:gdLst/>
            <a:ahLst/>
            <a:cxnLst/>
            <a:rect l="l" t="t" r="r" b="b"/>
            <a:pathLst>
              <a:path w="24129" h="24129">
                <a:moveTo>
                  <a:pt x="18605" y="0"/>
                </a:moveTo>
                <a:lnTo>
                  <a:pt x="5384" y="0"/>
                </a:lnTo>
                <a:lnTo>
                  <a:pt x="0" y="5372"/>
                </a:lnTo>
                <a:lnTo>
                  <a:pt x="0" y="18580"/>
                </a:lnTo>
                <a:lnTo>
                  <a:pt x="5384" y="23964"/>
                </a:lnTo>
                <a:lnTo>
                  <a:pt x="18605"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47" name="bg object 47"/>
          <p:cNvSpPr/>
          <p:nvPr/>
        </p:nvSpPr>
        <p:spPr>
          <a:xfrm>
            <a:off x="7698079" y="4599423"/>
            <a:ext cx="24130" cy="24130"/>
          </a:xfrm>
          <a:custGeom>
            <a:avLst/>
            <a:gdLst/>
            <a:ahLst/>
            <a:cxnLst/>
            <a:rect l="l" t="t" r="r" b="b"/>
            <a:pathLst>
              <a:path w="24129" h="24129">
                <a:moveTo>
                  <a:pt x="18592" y="0"/>
                </a:moveTo>
                <a:lnTo>
                  <a:pt x="5372" y="0"/>
                </a:lnTo>
                <a:lnTo>
                  <a:pt x="0" y="5372"/>
                </a:lnTo>
                <a:lnTo>
                  <a:pt x="0" y="18580"/>
                </a:lnTo>
                <a:lnTo>
                  <a:pt x="5372" y="23964"/>
                </a:lnTo>
                <a:lnTo>
                  <a:pt x="18592" y="23964"/>
                </a:lnTo>
                <a:lnTo>
                  <a:pt x="23964" y="18580"/>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48" name="bg object 48"/>
          <p:cNvSpPr/>
          <p:nvPr/>
        </p:nvSpPr>
        <p:spPr>
          <a:xfrm>
            <a:off x="8639302"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49" name="bg object 49"/>
          <p:cNvSpPr/>
          <p:nvPr/>
        </p:nvSpPr>
        <p:spPr>
          <a:xfrm>
            <a:off x="8566899"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50" name="bg object 50"/>
          <p:cNvSpPr/>
          <p:nvPr/>
        </p:nvSpPr>
        <p:spPr>
          <a:xfrm>
            <a:off x="8494496"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51" name="bg object 51"/>
          <p:cNvSpPr/>
          <p:nvPr/>
        </p:nvSpPr>
        <p:spPr>
          <a:xfrm>
            <a:off x="8422093"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52" name="bg object 52"/>
          <p:cNvSpPr/>
          <p:nvPr/>
        </p:nvSpPr>
        <p:spPr>
          <a:xfrm>
            <a:off x="8349691"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53" name="bg object 53"/>
          <p:cNvSpPr/>
          <p:nvPr/>
        </p:nvSpPr>
        <p:spPr>
          <a:xfrm>
            <a:off x="8277300" y="4514368"/>
            <a:ext cx="24130" cy="24130"/>
          </a:xfrm>
          <a:custGeom>
            <a:avLst/>
            <a:gdLst/>
            <a:ahLst/>
            <a:cxnLst/>
            <a:rect l="l" t="t" r="r" b="b"/>
            <a:pathLst>
              <a:path w="24129" h="24129">
                <a:moveTo>
                  <a:pt x="18592" y="0"/>
                </a:moveTo>
                <a:lnTo>
                  <a:pt x="5359" y="0"/>
                </a:lnTo>
                <a:lnTo>
                  <a:pt x="0" y="5384"/>
                </a:lnTo>
                <a:lnTo>
                  <a:pt x="0" y="18592"/>
                </a:lnTo>
                <a:lnTo>
                  <a:pt x="5359" y="23977"/>
                </a:lnTo>
                <a:lnTo>
                  <a:pt x="18592" y="23977"/>
                </a:lnTo>
                <a:lnTo>
                  <a:pt x="23952" y="18592"/>
                </a:lnTo>
                <a:lnTo>
                  <a:pt x="23952" y="5384"/>
                </a:lnTo>
                <a:close/>
              </a:path>
            </a:pathLst>
          </a:custGeom>
          <a:solidFill>
            <a:srgbClr val="FFFFFF"/>
          </a:solidFill>
        </p:spPr>
        <p:txBody>
          <a:bodyPr wrap="square" lIns="0" tIns="0" rIns="0" bIns="0" rtlCol="0"/>
          <a:lstStyle/>
          <a:p>
            <a:endParaRPr>
              <a:solidFill>
                <a:prstClr val="black"/>
              </a:solidFill>
            </a:endParaRPr>
          </a:p>
        </p:txBody>
      </p:sp>
      <p:sp>
        <p:nvSpPr>
          <p:cNvPr id="54" name="bg object 54"/>
          <p:cNvSpPr/>
          <p:nvPr/>
        </p:nvSpPr>
        <p:spPr>
          <a:xfrm>
            <a:off x="8204898"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55" name="bg object 55"/>
          <p:cNvSpPr/>
          <p:nvPr/>
        </p:nvSpPr>
        <p:spPr>
          <a:xfrm>
            <a:off x="8132483"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56" name="bg object 56"/>
          <p:cNvSpPr/>
          <p:nvPr/>
        </p:nvSpPr>
        <p:spPr>
          <a:xfrm>
            <a:off x="8060093" y="4514368"/>
            <a:ext cx="24130" cy="24130"/>
          </a:xfrm>
          <a:custGeom>
            <a:avLst/>
            <a:gdLst/>
            <a:ahLst/>
            <a:cxnLst/>
            <a:rect l="l" t="t" r="r" b="b"/>
            <a:pathLst>
              <a:path w="24129" h="24129">
                <a:moveTo>
                  <a:pt x="18592" y="0"/>
                </a:moveTo>
                <a:lnTo>
                  <a:pt x="5359" y="0"/>
                </a:lnTo>
                <a:lnTo>
                  <a:pt x="0" y="5384"/>
                </a:lnTo>
                <a:lnTo>
                  <a:pt x="0" y="18592"/>
                </a:lnTo>
                <a:lnTo>
                  <a:pt x="5359" y="23977"/>
                </a:lnTo>
                <a:lnTo>
                  <a:pt x="18592" y="23977"/>
                </a:lnTo>
                <a:lnTo>
                  <a:pt x="23952" y="18592"/>
                </a:lnTo>
                <a:lnTo>
                  <a:pt x="23952" y="5384"/>
                </a:lnTo>
                <a:close/>
              </a:path>
            </a:pathLst>
          </a:custGeom>
          <a:solidFill>
            <a:srgbClr val="FFFFFF"/>
          </a:solidFill>
        </p:spPr>
        <p:txBody>
          <a:bodyPr wrap="square" lIns="0" tIns="0" rIns="0" bIns="0" rtlCol="0"/>
          <a:lstStyle/>
          <a:p>
            <a:endParaRPr>
              <a:solidFill>
                <a:prstClr val="black"/>
              </a:solidFill>
            </a:endParaRPr>
          </a:p>
        </p:txBody>
      </p:sp>
      <p:sp>
        <p:nvSpPr>
          <p:cNvPr id="57" name="bg object 57"/>
          <p:cNvSpPr/>
          <p:nvPr/>
        </p:nvSpPr>
        <p:spPr>
          <a:xfrm>
            <a:off x="7987690"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58" name="bg object 58"/>
          <p:cNvSpPr/>
          <p:nvPr/>
        </p:nvSpPr>
        <p:spPr>
          <a:xfrm>
            <a:off x="7842884"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59" name="bg object 59"/>
          <p:cNvSpPr/>
          <p:nvPr/>
        </p:nvSpPr>
        <p:spPr>
          <a:xfrm>
            <a:off x="7770482" y="4514368"/>
            <a:ext cx="24130" cy="24130"/>
          </a:xfrm>
          <a:custGeom>
            <a:avLst/>
            <a:gdLst/>
            <a:ahLst/>
            <a:cxnLst/>
            <a:rect l="l" t="t" r="r" b="b"/>
            <a:pathLst>
              <a:path w="24129" h="24129">
                <a:moveTo>
                  <a:pt x="18605" y="0"/>
                </a:moveTo>
                <a:lnTo>
                  <a:pt x="5384" y="0"/>
                </a:lnTo>
                <a:lnTo>
                  <a:pt x="0" y="5384"/>
                </a:lnTo>
                <a:lnTo>
                  <a:pt x="0" y="18592"/>
                </a:lnTo>
                <a:lnTo>
                  <a:pt x="5384" y="23977"/>
                </a:lnTo>
                <a:lnTo>
                  <a:pt x="18605"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60" name="bg object 60"/>
          <p:cNvSpPr/>
          <p:nvPr/>
        </p:nvSpPr>
        <p:spPr>
          <a:xfrm>
            <a:off x="7698079" y="4514368"/>
            <a:ext cx="24130" cy="24130"/>
          </a:xfrm>
          <a:custGeom>
            <a:avLst/>
            <a:gdLst/>
            <a:ahLst/>
            <a:cxnLst/>
            <a:rect l="l" t="t" r="r" b="b"/>
            <a:pathLst>
              <a:path w="24129" h="24129">
                <a:moveTo>
                  <a:pt x="18592" y="0"/>
                </a:moveTo>
                <a:lnTo>
                  <a:pt x="5372" y="0"/>
                </a:lnTo>
                <a:lnTo>
                  <a:pt x="0" y="5384"/>
                </a:lnTo>
                <a:lnTo>
                  <a:pt x="0" y="18592"/>
                </a:lnTo>
                <a:lnTo>
                  <a:pt x="5372" y="23977"/>
                </a:lnTo>
                <a:lnTo>
                  <a:pt x="18592" y="23977"/>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61" name="bg object 61"/>
          <p:cNvSpPr/>
          <p:nvPr/>
        </p:nvSpPr>
        <p:spPr>
          <a:xfrm>
            <a:off x="8639302"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62" name="bg object 62"/>
          <p:cNvSpPr/>
          <p:nvPr/>
        </p:nvSpPr>
        <p:spPr>
          <a:xfrm>
            <a:off x="8566899"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63" name="bg object 63"/>
          <p:cNvSpPr/>
          <p:nvPr/>
        </p:nvSpPr>
        <p:spPr>
          <a:xfrm>
            <a:off x="8494496"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64" name="bg object 64"/>
          <p:cNvSpPr/>
          <p:nvPr/>
        </p:nvSpPr>
        <p:spPr>
          <a:xfrm>
            <a:off x="8422093"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65" name="bg object 65"/>
          <p:cNvSpPr/>
          <p:nvPr/>
        </p:nvSpPr>
        <p:spPr>
          <a:xfrm>
            <a:off x="8349691"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66" name="bg object 66"/>
          <p:cNvSpPr/>
          <p:nvPr/>
        </p:nvSpPr>
        <p:spPr>
          <a:xfrm>
            <a:off x="8277300" y="4429338"/>
            <a:ext cx="24130" cy="24130"/>
          </a:xfrm>
          <a:custGeom>
            <a:avLst/>
            <a:gdLst/>
            <a:ahLst/>
            <a:cxnLst/>
            <a:rect l="l" t="t" r="r" b="b"/>
            <a:pathLst>
              <a:path w="24129" h="24129">
                <a:moveTo>
                  <a:pt x="18592" y="0"/>
                </a:moveTo>
                <a:lnTo>
                  <a:pt x="5359" y="0"/>
                </a:lnTo>
                <a:lnTo>
                  <a:pt x="0" y="5372"/>
                </a:lnTo>
                <a:lnTo>
                  <a:pt x="0" y="18592"/>
                </a:lnTo>
                <a:lnTo>
                  <a:pt x="5359" y="23964"/>
                </a:lnTo>
                <a:lnTo>
                  <a:pt x="18592" y="23964"/>
                </a:lnTo>
                <a:lnTo>
                  <a:pt x="23952" y="18592"/>
                </a:lnTo>
                <a:lnTo>
                  <a:pt x="23952" y="5372"/>
                </a:lnTo>
                <a:close/>
              </a:path>
            </a:pathLst>
          </a:custGeom>
          <a:solidFill>
            <a:srgbClr val="FFFFFF"/>
          </a:solidFill>
        </p:spPr>
        <p:txBody>
          <a:bodyPr wrap="square" lIns="0" tIns="0" rIns="0" bIns="0" rtlCol="0"/>
          <a:lstStyle/>
          <a:p>
            <a:endParaRPr>
              <a:solidFill>
                <a:prstClr val="black"/>
              </a:solidFill>
            </a:endParaRPr>
          </a:p>
        </p:txBody>
      </p:sp>
      <p:sp>
        <p:nvSpPr>
          <p:cNvPr id="67" name="bg object 67"/>
          <p:cNvSpPr/>
          <p:nvPr/>
        </p:nvSpPr>
        <p:spPr>
          <a:xfrm>
            <a:off x="8204898"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68" name="bg object 68"/>
          <p:cNvSpPr/>
          <p:nvPr/>
        </p:nvSpPr>
        <p:spPr>
          <a:xfrm>
            <a:off x="8132483"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69" name="bg object 69"/>
          <p:cNvSpPr/>
          <p:nvPr/>
        </p:nvSpPr>
        <p:spPr>
          <a:xfrm>
            <a:off x="8060093" y="4429338"/>
            <a:ext cx="24130" cy="24130"/>
          </a:xfrm>
          <a:custGeom>
            <a:avLst/>
            <a:gdLst/>
            <a:ahLst/>
            <a:cxnLst/>
            <a:rect l="l" t="t" r="r" b="b"/>
            <a:pathLst>
              <a:path w="24129" h="24129">
                <a:moveTo>
                  <a:pt x="18592" y="0"/>
                </a:moveTo>
                <a:lnTo>
                  <a:pt x="5359" y="0"/>
                </a:lnTo>
                <a:lnTo>
                  <a:pt x="0" y="5372"/>
                </a:lnTo>
                <a:lnTo>
                  <a:pt x="0" y="18592"/>
                </a:lnTo>
                <a:lnTo>
                  <a:pt x="5359" y="23964"/>
                </a:lnTo>
                <a:lnTo>
                  <a:pt x="18592" y="23964"/>
                </a:lnTo>
                <a:lnTo>
                  <a:pt x="23952" y="18592"/>
                </a:lnTo>
                <a:lnTo>
                  <a:pt x="23952" y="5372"/>
                </a:lnTo>
                <a:close/>
              </a:path>
            </a:pathLst>
          </a:custGeom>
          <a:solidFill>
            <a:srgbClr val="FFFFFF"/>
          </a:solidFill>
        </p:spPr>
        <p:txBody>
          <a:bodyPr wrap="square" lIns="0" tIns="0" rIns="0" bIns="0" rtlCol="0"/>
          <a:lstStyle/>
          <a:p>
            <a:endParaRPr>
              <a:solidFill>
                <a:prstClr val="black"/>
              </a:solidFill>
            </a:endParaRPr>
          </a:p>
        </p:txBody>
      </p:sp>
      <p:sp>
        <p:nvSpPr>
          <p:cNvPr id="70" name="bg object 70"/>
          <p:cNvSpPr/>
          <p:nvPr/>
        </p:nvSpPr>
        <p:spPr>
          <a:xfrm>
            <a:off x="7987690"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71" name="bg object 71"/>
          <p:cNvSpPr/>
          <p:nvPr/>
        </p:nvSpPr>
        <p:spPr>
          <a:xfrm>
            <a:off x="7915287" y="4429338"/>
            <a:ext cx="24130" cy="24130"/>
          </a:xfrm>
          <a:custGeom>
            <a:avLst/>
            <a:gdLst/>
            <a:ahLst/>
            <a:cxnLst/>
            <a:rect l="l" t="t" r="r" b="b"/>
            <a:pathLst>
              <a:path w="24129" h="24129">
                <a:moveTo>
                  <a:pt x="18592" y="0"/>
                </a:moveTo>
                <a:lnTo>
                  <a:pt x="5359" y="0"/>
                </a:lnTo>
                <a:lnTo>
                  <a:pt x="0" y="5372"/>
                </a:lnTo>
                <a:lnTo>
                  <a:pt x="0" y="18592"/>
                </a:lnTo>
                <a:lnTo>
                  <a:pt x="5359"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72" name="bg object 72"/>
          <p:cNvSpPr/>
          <p:nvPr/>
        </p:nvSpPr>
        <p:spPr>
          <a:xfrm>
            <a:off x="7842884"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73" name="bg object 73"/>
          <p:cNvSpPr/>
          <p:nvPr/>
        </p:nvSpPr>
        <p:spPr>
          <a:xfrm>
            <a:off x="7770482" y="4429338"/>
            <a:ext cx="24130" cy="24130"/>
          </a:xfrm>
          <a:custGeom>
            <a:avLst/>
            <a:gdLst/>
            <a:ahLst/>
            <a:cxnLst/>
            <a:rect l="l" t="t" r="r" b="b"/>
            <a:pathLst>
              <a:path w="24129" h="24129">
                <a:moveTo>
                  <a:pt x="18605" y="0"/>
                </a:moveTo>
                <a:lnTo>
                  <a:pt x="5384" y="0"/>
                </a:lnTo>
                <a:lnTo>
                  <a:pt x="0" y="5372"/>
                </a:lnTo>
                <a:lnTo>
                  <a:pt x="0" y="18592"/>
                </a:lnTo>
                <a:lnTo>
                  <a:pt x="5384" y="23964"/>
                </a:lnTo>
                <a:lnTo>
                  <a:pt x="18605"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74" name="bg object 74"/>
          <p:cNvSpPr/>
          <p:nvPr/>
        </p:nvSpPr>
        <p:spPr>
          <a:xfrm>
            <a:off x="7698079" y="442933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75" name="bg object 75"/>
          <p:cNvSpPr/>
          <p:nvPr/>
        </p:nvSpPr>
        <p:spPr>
          <a:xfrm>
            <a:off x="8639302" y="4344291"/>
            <a:ext cx="24130" cy="24130"/>
          </a:xfrm>
          <a:custGeom>
            <a:avLst/>
            <a:gdLst/>
            <a:ahLst/>
            <a:cxnLst/>
            <a:rect l="l" t="t" r="r" b="b"/>
            <a:pathLst>
              <a:path w="24129" h="24129">
                <a:moveTo>
                  <a:pt x="18592" y="0"/>
                </a:moveTo>
                <a:lnTo>
                  <a:pt x="5372" y="0"/>
                </a:lnTo>
                <a:lnTo>
                  <a:pt x="0" y="5384"/>
                </a:lnTo>
                <a:lnTo>
                  <a:pt x="0" y="18592"/>
                </a:lnTo>
                <a:lnTo>
                  <a:pt x="5372" y="23964"/>
                </a:lnTo>
                <a:lnTo>
                  <a:pt x="18592" y="23964"/>
                </a:lnTo>
                <a:lnTo>
                  <a:pt x="23964" y="18592"/>
                </a:lnTo>
                <a:lnTo>
                  <a:pt x="23964" y="5384"/>
                </a:lnTo>
                <a:close/>
              </a:path>
            </a:pathLst>
          </a:custGeom>
          <a:solidFill>
            <a:srgbClr val="FFFFFF"/>
          </a:solidFill>
        </p:spPr>
        <p:txBody>
          <a:bodyPr wrap="square" lIns="0" tIns="0" rIns="0" bIns="0" rtlCol="0"/>
          <a:lstStyle/>
          <a:p>
            <a:endParaRPr>
              <a:solidFill>
                <a:prstClr val="black"/>
              </a:solidFill>
            </a:endParaRPr>
          </a:p>
        </p:txBody>
      </p:sp>
      <p:sp>
        <p:nvSpPr>
          <p:cNvPr id="76" name="bg object 76"/>
          <p:cNvSpPr/>
          <p:nvPr/>
        </p:nvSpPr>
        <p:spPr>
          <a:xfrm>
            <a:off x="8566899" y="4344295"/>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77" name="bg object 77"/>
          <p:cNvSpPr/>
          <p:nvPr/>
        </p:nvSpPr>
        <p:spPr>
          <a:xfrm>
            <a:off x="8494496" y="4344295"/>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78" name="bg object 78"/>
          <p:cNvSpPr/>
          <p:nvPr/>
        </p:nvSpPr>
        <p:spPr>
          <a:xfrm>
            <a:off x="8422093" y="4344295"/>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79" name="bg object 79"/>
          <p:cNvSpPr/>
          <p:nvPr/>
        </p:nvSpPr>
        <p:spPr>
          <a:xfrm>
            <a:off x="8349691" y="4344295"/>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80" name="bg object 80"/>
          <p:cNvSpPr/>
          <p:nvPr/>
        </p:nvSpPr>
        <p:spPr>
          <a:xfrm>
            <a:off x="8277300" y="4344295"/>
            <a:ext cx="24130" cy="24130"/>
          </a:xfrm>
          <a:custGeom>
            <a:avLst/>
            <a:gdLst/>
            <a:ahLst/>
            <a:cxnLst/>
            <a:rect l="l" t="t" r="r" b="b"/>
            <a:pathLst>
              <a:path w="24129" h="24129">
                <a:moveTo>
                  <a:pt x="18592" y="0"/>
                </a:moveTo>
                <a:lnTo>
                  <a:pt x="5359" y="0"/>
                </a:lnTo>
                <a:lnTo>
                  <a:pt x="0" y="5372"/>
                </a:lnTo>
                <a:lnTo>
                  <a:pt x="0" y="18592"/>
                </a:lnTo>
                <a:lnTo>
                  <a:pt x="5359" y="23964"/>
                </a:lnTo>
                <a:lnTo>
                  <a:pt x="18592" y="23964"/>
                </a:lnTo>
                <a:lnTo>
                  <a:pt x="23952" y="18592"/>
                </a:lnTo>
                <a:lnTo>
                  <a:pt x="23952" y="5372"/>
                </a:lnTo>
                <a:close/>
              </a:path>
            </a:pathLst>
          </a:custGeom>
          <a:solidFill>
            <a:srgbClr val="FFFFFF"/>
          </a:solidFill>
        </p:spPr>
        <p:txBody>
          <a:bodyPr wrap="square" lIns="0" tIns="0" rIns="0" bIns="0" rtlCol="0"/>
          <a:lstStyle/>
          <a:p>
            <a:endParaRPr>
              <a:solidFill>
                <a:prstClr val="black"/>
              </a:solidFill>
            </a:endParaRPr>
          </a:p>
        </p:txBody>
      </p:sp>
      <p:sp>
        <p:nvSpPr>
          <p:cNvPr id="81" name="bg object 81"/>
          <p:cNvSpPr/>
          <p:nvPr/>
        </p:nvSpPr>
        <p:spPr>
          <a:xfrm>
            <a:off x="8204898" y="4344295"/>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82" name="bg object 82"/>
          <p:cNvSpPr/>
          <p:nvPr/>
        </p:nvSpPr>
        <p:spPr>
          <a:xfrm>
            <a:off x="8132483" y="4344295"/>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83" name="bg object 83"/>
          <p:cNvSpPr/>
          <p:nvPr/>
        </p:nvSpPr>
        <p:spPr>
          <a:xfrm>
            <a:off x="8060093" y="4344295"/>
            <a:ext cx="24130" cy="24130"/>
          </a:xfrm>
          <a:custGeom>
            <a:avLst/>
            <a:gdLst/>
            <a:ahLst/>
            <a:cxnLst/>
            <a:rect l="l" t="t" r="r" b="b"/>
            <a:pathLst>
              <a:path w="24129" h="24129">
                <a:moveTo>
                  <a:pt x="18592" y="0"/>
                </a:moveTo>
                <a:lnTo>
                  <a:pt x="5359" y="0"/>
                </a:lnTo>
                <a:lnTo>
                  <a:pt x="0" y="5372"/>
                </a:lnTo>
                <a:lnTo>
                  <a:pt x="0" y="18592"/>
                </a:lnTo>
                <a:lnTo>
                  <a:pt x="5359" y="23964"/>
                </a:lnTo>
                <a:lnTo>
                  <a:pt x="18592" y="23964"/>
                </a:lnTo>
                <a:lnTo>
                  <a:pt x="23952" y="18592"/>
                </a:lnTo>
                <a:lnTo>
                  <a:pt x="23952" y="5372"/>
                </a:lnTo>
                <a:close/>
              </a:path>
            </a:pathLst>
          </a:custGeom>
          <a:solidFill>
            <a:srgbClr val="FFFFFF"/>
          </a:solidFill>
        </p:spPr>
        <p:txBody>
          <a:bodyPr wrap="square" lIns="0" tIns="0" rIns="0" bIns="0" rtlCol="0"/>
          <a:lstStyle/>
          <a:p>
            <a:endParaRPr>
              <a:solidFill>
                <a:prstClr val="black"/>
              </a:solidFill>
            </a:endParaRPr>
          </a:p>
        </p:txBody>
      </p:sp>
      <p:sp>
        <p:nvSpPr>
          <p:cNvPr id="84" name="bg object 84"/>
          <p:cNvSpPr/>
          <p:nvPr/>
        </p:nvSpPr>
        <p:spPr>
          <a:xfrm>
            <a:off x="7987690" y="4344295"/>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85" name="bg object 85"/>
          <p:cNvSpPr/>
          <p:nvPr/>
        </p:nvSpPr>
        <p:spPr>
          <a:xfrm>
            <a:off x="7915287" y="4344295"/>
            <a:ext cx="24130" cy="24130"/>
          </a:xfrm>
          <a:custGeom>
            <a:avLst/>
            <a:gdLst/>
            <a:ahLst/>
            <a:cxnLst/>
            <a:rect l="l" t="t" r="r" b="b"/>
            <a:pathLst>
              <a:path w="24129" h="24129">
                <a:moveTo>
                  <a:pt x="18592" y="0"/>
                </a:moveTo>
                <a:lnTo>
                  <a:pt x="5359" y="0"/>
                </a:lnTo>
                <a:lnTo>
                  <a:pt x="0" y="5372"/>
                </a:lnTo>
                <a:lnTo>
                  <a:pt x="0" y="18592"/>
                </a:lnTo>
                <a:lnTo>
                  <a:pt x="5359"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86" name="bg object 86"/>
          <p:cNvSpPr/>
          <p:nvPr/>
        </p:nvSpPr>
        <p:spPr>
          <a:xfrm>
            <a:off x="7842884" y="4344295"/>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87" name="bg object 87"/>
          <p:cNvSpPr/>
          <p:nvPr/>
        </p:nvSpPr>
        <p:spPr>
          <a:xfrm>
            <a:off x="7770482" y="4344295"/>
            <a:ext cx="24130" cy="24130"/>
          </a:xfrm>
          <a:custGeom>
            <a:avLst/>
            <a:gdLst/>
            <a:ahLst/>
            <a:cxnLst/>
            <a:rect l="l" t="t" r="r" b="b"/>
            <a:pathLst>
              <a:path w="24129" h="24129">
                <a:moveTo>
                  <a:pt x="18605" y="0"/>
                </a:moveTo>
                <a:lnTo>
                  <a:pt x="5384" y="0"/>
                </a:lnTo>
                <a:lnTo>
                  <a:pt x="0" y="5372"/>
                </a:lnTo>
                <a:lnTo>
                  <a:pt x="0" y="18592"/>
                </a:lnTo>
                <a:lnTo>
                  <a:pt x="5384" y="23964"/>
                </a:lnTo>
                <a:lnTo>
                  <a:pt x="18605"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88" name="bg object 88"/>
          <p:cNvSpPr/>
          <p:nvPr/>
        </p:nvSpPr>
        <p:spPr>
          <a:xfrm>
            <a:off x="7698079" y="4344295"/>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FFFFFF"/>
          </a:solidFill>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1/14/2026</a:t>
            </a:fld>
            <a:endParaRPr lang="en-US">
              <a:solidFill>
                <a:prstClr val="black">
                  <a:tint val="75000"/>
                </a:prstClr>
              </a:solidFill>
            </a:endParaRPr>
          </a:p>
        </p:txBody>
      </p:sp>
      <p:sp>
        <p:nvSpPr>
          <p:cNvPr id="4" name="Holder 4"/>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9395221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5B4BB19-3D9B-49CD-B8EA-9476A6D741BC}" type="datetime1">
              <a:rPr lang="en-US" smtClean="0">
                <a:solidFill>
                  <a:prstClr val="black">
                    <a:tint val="75000"/>
                  </a:prstClr>
                </a:solidFill>
              </a:rPr>
              <a:pPr/>
              <a:t>1/14/2026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700" b="0" i="0">
                <a:solidFill>
                  <a:srgbClr val="606060"/>
                </a:solidFill>
                <a:latin typeface="Arial"/>
                <a:cs typeface="Arial"/>
              </a:defRPr>
            </a:lvl1pPr>
          </a:lstStyle>
          <a:p>
            <a:pPr marL="12700">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pPr marL="12700">
                <a:spcBef>
                  <a:spcPts val="35"/>
                </a:spcBef>
              </a:pPr>
              <a:t>‹#›</a:t>
            </a:fld>
            <a:endParaRPr spc="35" dirty="0">
              <a:solidFill>
                <a:srgbClr val="080808"/>
              </a:solidFill>
            </a:endParaRPr>
          </a:p>
        </p:txBody>
      </p:sp>
    </p:spTree>
    <p:extLst>
      <p:ext uri="{BB962C8B-B14F-4D97-AF65-F5344CB8AC3E}">
        <p14:creationId xmlns:p14="http://schemas.microsoft.com/office/powerpoint/2010/main" val="231102487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78FA526-E591-46EA-9108-F7BF64A71E4C}" type="datetime1">
              <a:rPr lang="en-US" smtClean="0">
                <a:solidFill>
                  <a:prstClr val="black">
                    <a:tint val="75000"/>
                  </a:prstClr>
                </a:solidFill>
              </a:rPr>
              <a:pPr/>
              <a:t>1/14/2026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700" b="0" i="0">
                <a:solidFill>
                  <a:srgbClr val="606060"/>
                </a:solidFill>
                <a:latin typeface="Arial"/>
                <a:cs typeface="Arial"/>
              </a:defRPr>
            </a:lvl1pPr>
          </a:lstStyle>
          <a:p>
            <a:pPr marL="12700">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pPr marL="12700">
                <a:spcBef>
                  <a:spcPts val="35"/>
                </a:spcBef>
              </a:pPr>
              <a:t>‹#›</a:t>
            </a:fld>
            <a:endParaRPr spc="35" dirty="0">
              <a:solidFill>
                <a:srgbClr val="080808"/>
              </a:solidFill>
            </a:endParaRPr>
          </a:p>
        </p:txBody>
      </p:sp>
    </p:spTree>
    <p:extLst>
      <p:ext uri="{BB962C8B-B14F-4D97-AF65-F5344CB8AC3E}">
        <p14:creationId xmlns:p14="http://schemas.microsoft.com/office/powerpoint/2010/main" val="91089094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2C11AEF-F95B-40B1-A98E-743128A53EF0}" type="datetime1">
              <a:rPr lang="en-US" smtClean="0">
                <a:solidFill>
                  <a:prstClr val="black">
                    <a:tint val="75000"/>
                  </a:prstClr>
                </a:solidFill>
              </a:rPr>
              <a:pPr/>
              <a:t>1/14/2026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700" b="0" i="0">
                <a:solidFill>
                  <a:srgbClr val="606060"/>
                </a:solidFill>
                <a:latin typeface="Arial"/>
                <a:cs typeface="Arial"/>
              </a:defRPr>
            </a:lvl1pPr>
          </a:lstStyle>
          <a:p>
            <a:pPr marL="12700">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pPr marL="12700">
                <a:spcBef>
                  <a:spcPts val="35"/>
                </a:spcBef>
              </a:pPr>
              <a:t>‹#›</a:t>
            </a:fld>
            <a:endParaRPr spc="35" dirty="0">
              <a:solidFill>
                <a:srgbClr val="080808"/>
              </a:solidFill>
            </a:endParaRPr>
          </a:p>
        </p:txBody>
      </p:sp>
    </p:spTree>
    <p:extLst>
      <p:ext uri="{BB962C8B-B14F-4D97-AF65-F5344CB8AC3E}">
        <p14:creationId xmlns:p14="http://schemas.microsoft.com/office/powerpoint/2010/main" val="364367632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0AEFD2A-6084-47F9-AB98-F08D17BDB7F3}" type="datetime1">
              <a:rPr lang="en-US" smtClean="0">
                <a:solidFill>
                  <a:prstClr val="black">
                    <a:tint val="75000"/>
                  </a:prstClr>
                </a:solidFill>
              </a:rPr>
              <a:pPr/>
              <a:t>1/14/2026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700" b="0" i="0">
                <a:solidFill>
                  <a:srgbClr val="606060"/>
                </a:solidFill>
                <a:latin typeface="Arial"/>
                <a:cs typeface="Arial"/>
              </a:defRPr>
            </a:lvl1pPr>
          </a:lstStyle>
          <a:p>
            <a:pPr marL="12700">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pPr marL="12700">
                <a:spcBef>
                  <a:spcPts val="35"/>
                </a:spcBef>
              </a:pPr>
              <a:t>‹#›</a:t>
            </a:fld>
            <a:endParaRPr spc="35" dirty="0">
              <a:solidFill>
                <a:srgbClr val="080808"/>
              </a:solidFill>
            </a:endParaRPr>
          </a:p>
        </p:txBody>
      </p:sp>
    </p:spTree>
    <p:extLst>
      <p:ext uri="{BB962C8B-B14F-4D97-AF65-F5344CB8AC3E}">
        <p14:creationId xmlns:p14="http://schemas.microsoft.com/office/powerpoint/2010/main" val="373211614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58215AA-E9D2-42AB-9497-1F1599789143}" type="datetime1">
              <a:rPr lang="en-US" smtClean="0">
                <a:solidFill>
                  <a:prstClr val="black">
                    <a:tint val="75000"/>
                  </a:prstClr>
                </a:solidFill>
              </a:rPr>
              <a:pPr/>
              <a:t>1/14/2026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700" b="0" i="0">
                <a:solidFill>
                  <a:srgbClr val="606060"/>
                </a:solidFill>
                <a:latin typeface="Arial"/>
                <a:cs typeface="Arial"/>
              </a:defRPr>
            </a:lvl1pPr>
          </a:lstStyle>
          <a:p>
            <a:pPr marL="12700">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pPr marL="12700">
                <a:spcBef>
                  <a:spcPts val="35"/>
                </a:spcBef>
              </a:pPr>
              <a:t>‹#›</a:t>
            </a:fld>
            <a:endParaRPr spc="35" dirty="0">
              <a:solidFill>
                <a:srgbClr val="080808"/>
              </a:solidFill>
            </a:endParaRPr>
          </a:p>
        </p:txBody>
      </p:sp>
    </p:spTree>
    <p:extLst>
      <p:ext uri="{BB962C8B-B14F-4D97-AF65-F5344CB8AC3E}">
        <p14:creationId xmlns:p14="http://schemas.microsoft.com/office/powerpoint/2010/main" val="229606122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7200" y="205740"/>
            <a:ext cx="8229600" cy="82296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457200" y="1183005"/>
            <a:ext cx="8229600" cy="339471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678FA526-E591-46EA-9108-F7BF64A71E4C}" type="datetime1">
              <a:rPr lang="en-US" smtClean="0"/>
              <a:t>1/14/2026</a:t>
            </a:fld>
            <a:endParaRPr lang="en-US"/>
          </a:p>
        </p:txBody>
      </p:sp>
      <p:sp>
        <p:nvSpPr>
          <p:cNvPr id="6" name="Holder 6"/>
          <p:cNvSpPr>
            <a:spLocks noGrp="1"/>
          </p:cNvSpPr>
          <p:nvPr>
            <p:ph type="sldNum" sz="quarter" idx="7"/>
          </p:nvPr>
        </p:nvSpPr>
        <p:spPr>
          <a:xfrm>
            <a:off x="8241502" y="4710632"/>
            <a:ext cx="451484" cy="125095"/>
          </a:xfrm>
          <a:prstGeom prst="rect">
            <a:avLst/>
          </a:prstGeom>
        </p:spPr>
        <p:txBody>
          <a:bodyPr lIns="0" tIns="0" rIns="0" bIns="0"/>
          <a:lstStyle>
            <a:lvl1pPr>
              <a:defRPr sz="700" b="0" i="0">
                <a:solidFill>
                  <a:srgbClr val="606060"/>
                </a:solidFill>
                <a:latin typeface="Arial"/>
                <a:cs typeface="Arial"/>
              </a:defRPr>
            </a:lvl1pPr>
          </a:lstStyle>
          <a:p>
            <a:pPr marL="12700">
              <a:lnSpc>
                <a:spcPct val="100000"/>
              </a:lnSpc>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t>‹#›</a:t>
            </a:fld>
            <a:endParaRPr spc="35" dirty="0">
              <a:solidFill>
                <a:srgbClr val="080808"/>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7200" y="205740"/>
            <a:ext cx="8229600" cy="82296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92C11AEF-F95B-40B1-A98E-743128A53EF0}" type="datetime1">
              <a:rPr lang="en-US" smtClean="0"/>
              <a:t>1/14/2026</a:t>
            </a:fld>
            <a:endParaRPr lang="en-US"/>
          </a:p>
        </p:txBody>
      </p:sp>
      <p:sp>
        <p:nvSpPr>
          <p:cNvPr id="7" name="Holder 7"/>
          <p:cNvSpPr>
            <a:spLocks noGrp="1"/>
          </p:cNvSpPr>
          <p:nvPr>
            <p:ph type="sldNum" sz="quarter" idx="7"/>
          </p:nvPr>
        </p:nvSpPr>
        <p:spPr>
          <a:xfrm>
            <a:off x="8241502" y="4710632"/>
            <a:ext cx="451484" cy="125095"/>
          </a:xfrm>
          <a:prstGeom prst="rect">
            <a:avLst/>
          </a:prstGeom>
        </p:spPr>
        <p:txBody>
          <a:bodyPr lIns="0" tIns="0" rIns="0" bIns="0"/>
          <a:lstStyle>
            <a:lvl1pPr>
              <a:defRPr sz="700" b="0" i="0">
                <a:solidFill>
                  <a:srgbClr val="606060"/>
                </a:solidFill>
                <a:latin typeface="Arial"/>
                <a:cs typeface="Arial"/>
              </a:defRPr>
            </a:lvl1pPr>
          </a:lstStyle>
          <a:p>
            <a:pPr marL="12700">
              <a:lnSpc>
                <a:spcPct val="100000"/>
              </a:lnSpc>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t>‹#›</a:t>
            </a:fld>
            <a:endParaRPr spc="35" dirty="0">
              <a:solidFill>
                <a:srgbClr val="080808"/>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57200" y="205740"/>
            <a:ext cx="8229600" cy="82296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50AEFD2A-6084-47F9-AB98-F08D17BDB7F3}" type="datetime1">
              <a:rPr lang="en-US" smtClean="0"/>
              <a:t>1/14/2026</a:t>
            </a:fld>
            <a:endParaRPr lang="en-US"/>
          </a:p>
        </p:txBody>
      </p:sp>
      <p:sp>
        <p:nvSpPr>
          <p:cNvPr id="5" name="Holder 5"/>
          <p:cNvSpPr>
            <a:spLocks noGrp="1"/>
          </p:cNvSpPr>
          <p:nvPr>
            <p:ph type="sldNum" sz="quarter" idx="7"/>
          </p:nvPr>
        </p:nvSpPr>
        <p:spPr>
          <a:xfrm>
            <a:off x="8241502" y="4710632"/>
            <a:ext cx="451484" cy="125095"/>
          </a:xfrm>
          <a:prstGeom prst="rect">
            <a:avLst/>
          </a:prstGeom>
        </p:spPr>
        <p:txBody>
          <a:bodyPr lIns="0" tIns="0" rIns="0" bIns="0"/>
          <a:lstStyle>
            <a:lvl1pPr>
              <a:defRPr sz="700" b="0" i="0">
                <a:solidFill>
                  <a:srgbClr val="606060"/>
                </a:solidFill>
                <a:latin typeface="Arial"/>
                <a:cs typeface="Arial"/>
              </a:defRPr>
            </a:lvl1pPr>
          </a:lstStyle>
          <a:p>
            <a:pPr marL="12700">
              <a:lnSpc>
                <a:spcPct val="100000"/>
              </a:lnSpc>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t>‹#›</a:t>
            </a:fld>
            <a:endParaRPr spc="35" dirty="0">
              <a:solidFill>
                <a:srgbClr val="080808"/>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258215AA-E9D2-42AB-9497-1F1599789143}" type="datetime1">
              <a:rPr lang="en-US" smtClean="0"/>
              <a:t>1/14/2026</a:t>
            </a:fld>
            <a:endParaRPr lang="en-US"/>
          </a:p>
        </p:txBody>
      </p:sp>
      <p:sp>
        <p:nvSpPr>
          <p:cNvPr id="4" name="Holder 4"/>
          <p:cNvSpPr>
            <a:spLocks noGrp="1"/>
          </p:cNvSpPr>
          <p:nvPr>
            <p:ph type="sldNum" sz="quarter" idx="7"/>
          </p:nvPr>
        </p:nvSpPr>
        <p:spPr>
          <a:xfrm>
            <a:off x="8241502" y="4710632"/>
            <a:ext cx="451484" cy="125095"/>
          </a:xfrm>
          <a:prstGeom prst="rect">
            <a:avLst/>
          </a:prstGeom>
        </p:spPr>
        <p:txBody>
          <a:bodyPr lIns="0" tIns="0" rIns="0" bIns="0"/>
          <a:lstStyle>
            <a:lvl1pPr>
              <a:defRPr sz="700" b="0" i="0">
                <a:solidFill>
                  <a:srgbClr val="606060"/>
                </a:solidFill>
                <a:latin typeface="Arial"/>
                <a:cs typeface="Arial"/>
              </a:defRPr>
            </a:lvl1pPr>
          </a:lstStyle>
          <a:p>
            <a:pPr marL="12700">
              <a:lnSpc>
                <a:spcPct val="100000"/>
              </a:lnSpc>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t>‹#›</a:t>
            </a:fld>
            <a:endParaRPr spc="35" dirty="0">
              <a:solidFill>
                <a:srgbClr val="080808"/>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3152724" y="2136066"/>
            <a:ext cx="2838551" cy="72199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55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078196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1/14/2026</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3668783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152724" y="2136066"/>
            <a:ext cx="2838551" cy="721994"/>
          </a:xfrm>
          <a:prstGeom prst="rect">
            <a:avLst/>
          </a:prstGeom>
        </p:spPr>
        <p:txBody>
          <a:bodyPr lIns="0" tIns="0" rIns="0" bIns="0"/>
          <a:lstStyle>
            <a:lvl1pPr>
              <a:defRPr sz="455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711974" y="1438537"/>
            <a:ext cx="7720050" cy="3030220"/>
          </a:xfrm>
          <a:prstGeom prst="rect">
            <a:avLst/>
          </a:prstGeom>
        </p:spPr>
        <p:txBody>
          <a:bodyPr lIns="0" tIns="0" rIns="0" bIns="0"/>
          <a:lstStyle>
            <a:lvl1pPr>
              <a:defRPr sz="1400" b="1" i="0">
                <a:solidFill>
                  <a:srgbClr val="164673"/>
                </a:solidFill>
                <a:latin typeface="Trebuchet MS"/>
                <a:cs typeface="Trebuchet MS"/>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1/14/2026</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1983044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478621" y="4899224"/>
            <a:ext cx="24130" cy="24130"/>
          </a:xfrm>
          <a:custGeom>
            <a:avLst/>
            <a:gdLst/>
            <a:ahLst/>
            <a:cxnLst/>
            <a:rect l="l" t="t" r="r" b="b"/>
            <a:pathLst>
              <a:path w="24129" h="24129">
                <a:moveTo>
                  <a:pt x="18592" y="0"/>
                </a:moveTo>
                <a:lnTo>
                  <a:pt x="5372" y="0"/>
                </a:lnTo>
                <a:lnTo>
                  <a:pt x="0" y="5359"/>
                </a:lnTo>
                <a:lnTo>
                  <a:pt x="0" y="18592"/>
                </a:lnTo>
                <a:lnTo>
                  <a:pt x="5372" y="23952"/>
                </a:lnTo>
                <a:lnTo>
                  <a:pt x="18592" y="23952"/>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17" name="bg object 17"/>
          <p:cNvSpPr/>
          <p:nvPr/>
        </p:nvSpPr>
        <p:spPr>
          <a:xfrm>
            <a:off x="8478621" y="4826819"/>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18" name="bg object 18"/>
          <p:cNvSpPr/>
          <p:nvPr/>
        </p:nvSpPr>
        <p:spPr>
          <a:xfrm>
            <a:off x="8478621" y="4754414"/>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19" name="bg object 19"/>
          <p:cNvSpPr/>
          <p:nvPr/>
        </p:nvSpPr>
        <p:spPr>
          <a:xfrm>
            <a:off x="8478621" y="468200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20" name="bg object 20"/>
          <p:cNvSpPr/>
          <p:nvPr/>
        </p:nvSpPr>
        <p:spPr>
          <a:xfrm>
            <a:off x="8478621" y="4609604"/>
            <a:ext cx="24130" cy="24130"/>
          </a:xfrm>
          <a:custGeom>
            <a:avLst/>
            <a:gdLst/>
            <a:ahLst/>
            <a:cxnLst/>
            <a:rect l="l" t="t" r="r" b="b"/>
            <a:pathLst>
              <a:path w="24129" h="24129">
                <a:moveTo>
                  <a:pt x="18592" y="0"/>
                </a:moveTo>
                <a:lnTo>
                  <a:pt x="5372" y="0"/>
                </a:lnTo>
                <a:lnTo>
                  <a:pt x="0" y="5372"/>
                </a:lnTo>
                <a:lnTo>
                  <a:pt x="0" y="18605"/>
                </a:lnTo>
                <a:lnTo>
                  <a:pt x="5372" y="23964"/>
                </a:lnTo>
                <a:lnTo>
                  <a:pt x="18592" y="23964"/>
                </a:lnTo>
                <a:lnTo>
                  <a:pt x="23977" y="18605"/>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21" name="bg object 21"/>
          <p:cNvSpPr/>
          <p:nvPr/>
        </p:nvSpPr>
        <p:spPr>
          <a:xfrm>
            <a:off x="8478621" y="4537212"/>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22" name="bg object 22"/>
          <p:cNvSpPr/>
          <p:nvPr/>
        </p:nvSpPr>
        <p:spPr>
          <a:xfrm>
            <a:off x="8478621" y="446480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23" name="bg object 23"/>
          <p:cNvSpPr/>
          <p:nvPr/>
        </p:nvSpPr>
        <p:spPr>
          <a:xfrm>
            <a:off x="8478621" y="4392414"/>
            <a:ext cx="24130" cy="24130"/>
          </a:xfrm>
          <a:custGeom>
            <a:avLst/>
            <a:gdLst/>
            <a:ahLst/>
            <a:cxnLst/>
            <a:rect l="l" t="t" r="r" b="b"/>
            <a:pathLst>
              <a:path w="24129" h="24129">
                <a:moveTo>
                  <a:pt x="18592" y="0"/>
                </a:moveTo>
                <a:lnTo>
                  <a:pt x="5372" y="0"/>
                </a:lnTo>
                <a:lnTo>
                  <a:pt x="0" y="5359"/>
                </a:lnTo>
                <a:lnTo>
                  <a:pt x="0" y="18592"/>
                </a:lnTo>
                <a:lnTo>
                  <a:pt x="5372" y="23964"/>
                </a:lnTo>
                <a:lnTo>
                  <a:pt x="18592" y="23964"/>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24" name="bg object 24"/>
          <p:cNvSpPr/>
          <p:nvPr/>
        </p:nvSpPr>
        <p:spPr>
          <a:xfrm>
            <a:off x="8478621" y="4320010"/>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25" name="bg object 25"/>
          <p:cNvSpPr/>
          <p:nvPr/>
        </p:nvSpPr>
        <p:spPr>
          <a:xfrm>
            <a:off x="8478621" y="4247617"/>
            <a:ext cx="24130" cy="24130"/>
          </a:xfrm>
          <a:custGeom>
            <a:avLst/>
            <a:gdLst/>
            <a:ahLst/>
            <a:cxnLst/>
            <a:rect l="l" t="t" r="r" b="b"/>
            <a:pathLst>
              <a:path w="24129" h="24129">
                <a:moveTo>
                  <a:pt x="18592" y="0"/>
                </a:moveTo>
                <a:lnTo>
                  <a:pt x="5372" y="0"/>
                </a:lnTo>
                <a:lnTo>
                  <a:pt x="0" y="5359"/>
                </a:lnTo>
                <a:lnTo>
                  <a:pt x="0" y="18592"/>
                </a:lnTo>
                <a:lnTo>
                  <a:pt x="5372" y="23952"/>
                </a:lnTo>
                <a:lnTo>
                  <a:pt x="18592" y="23952"/>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26" name="bg object 26"/>
          <p:cNvSpPr/>
          <p:nvPr/>
        </p:nvSpPr>
        <p:spPr>
          <a:xfrm>
            <a:off x="8478621" y="4175212"/>
            <a:ext cx="24130" cy="24130"/>
          </a:xfrm>
          <a:custGeom>
            <a:avLst/>
            <a:gdLst/>
            <a:ahLst/>
            <a:cxnLst/>
            <a:rect l="l" t="t" r="r" b="b"/>
            <a:pathLst>
              <a:path w="24129" h="24129">
                <a:moveTo>
                  <a:pt x="18592" y="0"/>
                </a:moveTo>
                <a:lnTo>
                  <a:pt x="5372" y="0"/>
                </a:lnTo>
                <a:lnTo>
                  <a:pt x="0" y="5359"/>
                </a:lnTo>
                <a:lnTo>
                  <a:pt x="0" y="18580"/>
                </a:lnTo>
                <a:lnTo>
                  <a:pt x="5372" y="23952"/>
                </a:lnTo>
                <a:lnTo>
                  <a:pt x="18592" y="23952"/>
                </a:lnTo>
                <a:lnTo>
                  <a:pt x="23977" y="18580"/>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27" name="bg object 27"/>
          <p:cNvSpPr/>
          <p:nvPr/>
        </p:nvSpPr>
        <p:spPr>
          <a:xfrm>
            <a:off x="8478621" y="4102807"/>
            <a:ext cx="24130" cy="24130"/>
          </a:xfrm>
          <a:custGeom>
            <a:avLst/>
            <a:gdLst/>
            <a:ahLst/>
            <a:cxnLst/>
            <a:rect l="l" t="t" r="r" b="b"/>
            <a:pathLst>
              <a:path w="24129" h="24129">
                <a:moveTo>
                  <a:pt x="18592" y="0"/>
                </a:moveTo>
                <a:lnTo>
                  <a:pt x="5372" y="0"/>
                </a:lnTo>
                <a:lnTo>
                  <a:pt x="0" y="5359"/>
                </a:lnTo>
                <a:lnTo>
                  <a:pt x="0" y="18592"/>
                </a:lnTo>
                <a:lnTo>
                  <a:pt x="5372" y="23952"/>
                </a:lnTo>
                <a:lnTo>
                  <a:pt x="18592" y="23952"/>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28" name="bg object 28"/>
          <p:cNvSpPr/>
          <p:nvPr/>
        </p:nvSpPr>
        <p:spPr>
          <a:xfrm>
            <a:off x="8478621" y="4030402"/>
            <a:ext cx="24130" cy="24130"/>
          </a:xfrm>
          <a:custGeom>
            <a:avLst/>
            <a:gdLst/>
            <a:ahLst/>
            <a:cxnLst/>
            <a:rect l="l" t="t" r="r" b="b"/>
            <a:pathLst>
              <a:path w="24129" h="24129">
                <a:moveTo>
                  <a:pt x="18592" y="0"/>
                </a:moveTo>
                <a:lnTo>
                  <a:pt x="5372" y="0"/>
                </a:lnTo>
                <a:lnTo>
                  <a:pt x="0" y="5372"/>
                </a:lnTo>
                <a:lnTo>
                  <a:pt x="0" y="18592"/>
                </a:lnTo>
                <a:lnTo>
                  <a:pt x="5372" y="23952"/>
                </a:lnTo>
                <a:lnTo>
                  <a:pt x="18592" y="23952"/>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29" name="bg object 29"/>
          <p:cNvSpPr/>
          <p:nvPr/>
        </p:nvSpPr>
        <p:spPr>
          <a:xfrm>
            <a:off x="8478621" y="395799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30" name="bg object 30"/>
          <p:cNvSpPr/>
          <p:nvPr/>
        </p:nvSpPr>
        <p:spPr>
          <a:xfrm>
            <a:off x="8563661" y="4899224"/>
            <a:ext cx="24130" cy="24130"/>
          </a:xfrm>
          <a:custGeom>
            <a:avLst/>
            <a:gdLst/>
            <a:ahLst/>
            <a:cxnLst/>
            <a:rect l="l" t="t" r="r" b="b"/>
            <a:pathLst>
              <a:path w="24129" h="24129">
                <a:moveTo>
                  <a:pt x="18592" y="0"/>
                </a:moveTo>
                <a:lnTo>
                  <a:pt x="5384" y="0"/>
                </a:lnTo>
                <a:lnTo>
                  <a:pt x="0" y="5359"/>
                </a:lnTo>
                <a:lnTo>
                  <a:pt x="0" y="18592"/>
                </a:lnTo>
                <a:lnTo>
                  <a:pt x="5384" y="23952"/>
                </a:lnTo>
                <a:lnTo>
                  <a:pt x="18592" y="23952"/>
                </a:lnTo>
                <a:lnTo>
                  <a:pt x="23964" y="18592"/>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31" name="bg object 31"/>
          <p:cNvSpPr/>
          <p:nvPr/>
        </p:nvSpPr>
        <p:spPr>
          <a:xfrm>
            <a:off x="8563661" y="4826819"/>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32" name="bg object 32"/>
          <p:cNvSpPr/>
          <p:nvPr/>
        </p:nvSpPr>
        <p:spPr>
          <a:xfrm>
            <a:off x="8563661" y="4754414"/>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33" name="bg object 33"/>
          <p:cNvSpPr/>
          <p:nvPr/>
        </p:nvSpPr>
        <p:spPr>
          <a:xfrm>
            <a:off x="8563661" y="4682008"/>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34" name="bg object 34"/>
          <p:cNvSpPr/>
          <p:nvPr/>
        </p:nvSpPr>
        <p:spPr>
          <a:xfrm>
            <a:off x="8563661" y="4609604"/>
            <a:ext cx="24130" cy="24130"/>
          </a:xfrm>
          <a:custGeom>
            <a:avLst/>
            <a:gdLst/>
            <a:ahLst/>
            <a:cxnLst/>
            <a:rect l="l" t="t" r="r" b="b"/>
            <a:pathLst>
              <a:path w="24129" h="24129">
                <a:moveTo>
                  <a:pt x="18592" y="0"/>
                </a:moveTo>
                <a:lnTo>
                  <a:pt x="5384" y="0"/>
                </a:lnTo>
                <a:lnTo>
                  <a:pt x="0" y="5372"/>
                </a:lnTo>
                <a:lnTo>
                  <a:pt x="0" y="18605"/>
                </a:lnTo>
                <a:lnTo>
                  <a:pt x="5384" y="23964"/>
                </a:lnTo>
                <a:lnTo>
                  <a:pt x="18592" y="23964"/>
                </a:lnTo>
                <a:lnTo>
                  <a:pt x="23964" y="18605"/>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35" name="bg object 35"/>
          <p:cNvSpPr/>
          <p:nvPr/>
        </p:nvSpPr>
        <p:spPr>
          <a:xfrm>
            <a:off x="8563661" y="4537212"/>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36" name="bg object 36"/>
          <p:cNvSpPr/>
          <p:nvPr/>
        </p:nvSpPr>
        <p:spPr>
          <a:xfrm>
            <a:off x="8563661" y="4464806"/>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37" name="bg object 37"/>
          <p:cNvSpPr/>
          <p:nvPr/>
        </p:nvSpPr>
        <p:spPr>
          <a:xfrm>
            <a:off x="8563661" y="4392414"/>
            <a:ext cx="24130" cy="24130"/>
          </a:xfrm>
          <a:custGeom>
            <a:avLst/>
            <a:gdLst/>
            <a:ahLst/>
            <a:cxnLst/>
            <a:rect l="l" t="t" r="r" b="b"/>
            <a:pathLst>
              <a:path w="24129" h="24129">
                <a:moveTo>
                  <a:pt x="18592" y="0"/>
                </a:moveTo>
                <a:lnTo>
                  <a:pt x="5384" y="0"/>
                </a:lnTo>
                <a:lnTo>
                  <a:pt x="0" y="5359"/>
                </a:lnTo>
                <a:lnTo>
                  <a:pt x="0" y="18592"/>
                </a:lnTo>
                <a:lnTo>
                  <a:pt x="5384" y="23964"/>
                </a:lnTo>
                <a:lnTo>
                  <a:pt x="18592" y="23964"/>
                </a:lnTo>
                <a:lnTo>
                  <a:pt x="23964" y="18592"/>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38" name="bg object 38"/>
          <p:cNvSpPr/>
          <p:nvPr/>
        </p:nvSpPr>
        <p:spPr>
          <a:xfrm>
            <a:off x="8563661" y="4320010"/>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39" name="bg object 39"/>
          <p:cNvSpPr/>
          <p:nvPr/>
        </p:nvSpPr>
        <p:spPr>
          <a:xfrm>
            <a:off x="8563661" y="4247617"/>
            <a:ext cx="24130" cy="24130"/>
          </a:xfrm>
          <a:custGeom>
            <a:avLst/>
            <a:gdLst/>
            <a:ahLst/>
            <a:cxnLst/>
            <a:rect l="l" t="t" r="r" b="b"/>
            <a:pathLst>
              <a:path w="24129" h="24129">
                <a:moveTo>
                  <a:pt x="18592" y="0"/>
                </a:moveTo>
                <a:lnTo>
                  <a:pt x="5384" y="0"/>
                </a:lnTo>
                <a:lnTo>
                  <a:pt x="0" y="5359"/>
                </a:lnTo>
                <a:lnTo>
                  <a:pt x="0" y="18592"/>
                </a:lnTo>
                <a:lnTo>
                  <a:pt x="5384" y="23952"/>
                </a:lnTo>
                <a:lnTo>
                  <a:pt x="18592" y="23952"/>
                </a:lnTo>
                <a:lnTo>
                  <a:pt x="23964" y="18592"/>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40" name="bg object 40"/>
          <p:cNvSpPr/>
          <p:nvPr/>
        </p:nvSpPr>
        <p:spPr>
          <a:xfrm>
            <a:off x="8563661" y="4175212"/>
            <a:ext cx="24130" cy="24130"/>
          </a:xfrm>
          <a:custGeom>
            <a:avLst/>
            <a:gdLst/>
            <a:ahLst/>
            <a:cxnLst/>
            <a:rect l="l" t="t" r="r" b="b"/>
            <a:pathLst>
              <a:path w="24129" h="24129">
                <a:moveTo>
                  <a:pt x="18592" y="0"/>
                </a:moveTo>
                <a:lnTo>
                  <a:pt x="5384" y="0"/>
                </a:lnTo>
                <a:lnTo>
                  <a:pt x="0" y="5359"/>
                </a:lnTo>
                <a:lnTo>
                  <a:pt x="0" y="18580"/>
                </a:lnTo>
                <a:lnTo>
                  <a:pt x="5384" y="23952"/>
                </a:lnTo>
                <a:lnTo>
                  <a:pt x="18592" y="23952"/>
                </a:lnTo>
                <a:lnTo>
                  <a:pt x="23964" y="18580"/>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41" name="bg object 41"/>
          <p:cNvSpPr/>
          <p:nvPr/>
        </p:nvSpPr>
        <p:spPr>
          <a:xfrm>
            <a:off x="8563661" y="4102807"/>
            <a:ext cx="24130" cy="24130"/>
          </a:xfrm>
          <a:custGeom>
            <a:avLst/>
            <a:gdLst/>
            <a:ahLst/>
            <a:cxnLst/>
            <a:rect l="l" t="t" r="r" b="b"/>
            <a:pathLst>
              <a:path w="24129" h="24129">
                <a:moveTo>
                  <a:pt x="18592" y="0"/>
                </a:moveTo>
                <a:lnTo>
                  <a:pt x="5384" y="0"/>
                </a:lnTo>
                <a:lnTo>
                  <a:pt x="0" y="5359"/>
                </a:lnTo>
                <a:lnTo>
                  <a:pt x="0" y="18592"/>
                </a:lnTo>
                <a:lnTo>
                  <a:pt x="5384" y="23952"/>
                </a:lnTo>
                <a:lnTo>
                  <a:pt x="18592" y="23952"/>
                </a:lnTo>
                <a:lnTo>
                  <a:pt x="23964" y="18592"/>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42" name="bg object 42"/>
          <p:cNvSpPr/>
          <p:nvPr/>
        </p:nvSpPr>
        <p:spPr>
          <a:xfrm>
            <a:off x="8563661" y="4030402"/>
            <a:ext cx="24130" cy="24130"/>
          </a:xfrm>
          <a:custGeom>
            <a:avLst/>
            <a:gdLst/>
            <a:ahLst/>
            <a:cxnLst/>
            <a:rect l="l" t="t" r="r" b="b"/>
            <a:pathLst>
              <a:path w="24129" h="24129">
                <a:moveTo>
                  <a:pt x="18592" y="0"/>
                </a:moveTo>
                <a:lnTo>
                  <a:pt x="5384" y="0"/>
                </a:lnTo>
                <a:lnTo>
                  <a:pt x="0" y="5372"/>
                </a:lnTo>
                <a:lnTo>
                  <a:pt x="0" y="18592"/>
                </a:lnTo>
                <a:lnTo>
                  <a:pt x="5384" y="23952"/>
                </a:lnTo>
                <a:lnTo>
                  <a:pt x="18592" y="23952"/>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43" name="bg object 43"/>
          <p:cNvSpPr/>
          <p:nvPr/>
        </p:nvSpPr>
        <p:spPr>
          <a:xfrm>
            <a:off x="8563661" y="3957998"/>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44" name="bg object 44"/>
          <p:cNvSpPr/>
          <p:nvPr/>
        </p:nvSpPr>
        <p:spPr>
          <a:xfrm>
            <a:off x="8648700" y="4899224"/>
            <a:ext cx="24130" cy="24130"/>
          </a:xfrm>
          <a:custGeom>
            <a:avLst/>
            <a:gdLst/>
            <a:ahLst/>
            <a:cxnLst/>
            <a:rect l="l" t="t" r="r" b="b"/>
            <a:pathLst>
              <a:path w="24129" h="24129">
                <a:moveTo>
                  <a:pt x="18592" y="0"/>
                </a:moveTo>
                <a:lnTo>
                  <a:pt x="5384" y="0"/>
                </a:lnTo>
                <a:lnTo>
                  <a:pt x="0" y="5359"/>
                </a:lnTo>
                <a:lnTo>
                  <a:pt x="0" y="18592"/>
                </a:lnTo>
                <a:lnTo>
                  <a:pt x="5384" y="23952"/>
                </a:lnTo>
                <a:lnTo>
                  <a:pt x="18592" y="23952"/>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45" name="bg object 45"/>
          <p:cNvSpPr/>
          <p:nvPr/>
        </p:nvSpPr>
        <p:spPr>
          <a:xfrm>
            <a:off x="8648700" y="4826819"/>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46" name="bg object 46"/>
          <p:cNvSpPr/>
          <p:nvPr/>
        </p:nvSpPr>
        <p:spPr>
          <a:xfrm>
            <a:off x="8648700" y="4754414"/>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47" name="bg object 47"/>
          <p:cNvSpPr/>
          <p:nvPr/>
        </p:nvSpPr>
        <p:spPr>
          <a:xfrm>
            <a:off x="8648700" y="4682008"/>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48" name="bg object 48"/>
          <p:cNvSpPr/>
          <p:nvPr/>
        </p:nvSpPr>
        <p:spPr>
          <a:xfrm>
            <a:off x="8648700" y="4609604"/>
            <a:ext cx="24130" cy="24130"/>
          </a:xfrm>
          <a:custGeom>
            <a:avLst/>
            <a:gdLst/>
            <a:ahLst/>
            <a:cxnLst/>
            <a:rect l="l" t="t" r="r" b="b"/>
            <a:pathLst>
              <a:path w="24129" h="24129">
                <a:moveTo>
                  <a:pt x="18592" y="0"/>
                </a:moveTo>
                <a:lnTo>
                  <a:pt x="5384" y="0"/>
                </a:lnTo>
                <a:lnTo>
                  <a:pt x="0" y="5372"/>
                </a:lnTo>
                <a:lnTo>
                  <a:pt x="0" y="18605"/>
                </a:lnTo>
                <a:lnTo>
                  <a:pt x="5384" y="23964"/>
                </a:lnTo>
                <a:lnTo>
                  <a:pt x="18592" y="23964"/>
                </a:lnTo>
                <a:lnTo>
                  <a:pt x="23977" y="18605"/>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49" name="bg object 49"/>
          <p:cNvSpPr/>
          <p:nvPr/>
        </p:nvSpPr>
        <p:spPr>
          <a:xfrm>
            <a:off x="8648700" y="4537212"/>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50" name="bg object 50"/>
          <p:cNvSpPr/>
          <p:nvPr/>
        </p:nvSpPr>
        <p:spPr>
          <a:xfrm>
            <a:off x="8648700" y="4464806"/>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51" name="bg object 51"/>
          <p:cNvSpPr/>
          <p:nvPr/>
        </p:nvSpPr>
        <p:spPr>
          <a:xfrm>
            <a:off x="8648700" y="4392414"/>
            <a:ext cx="24130" cy="24130"/>
          </a:xfrm>
          <a:custGeom>
            <a:avLst/>
            <a:gdLst/>
            <a:ahLst/>
            <a:cxnLst/>
            <a:rect l="l" t="t" r="r" b="b"/>
            <a:pathLst>
              <a:path w="24129" h="24129">
                <a:moveTo>
                  <a:pt x="18592" y="0"/>
                </a:moveTo>
                <a:lnTo>
                  <a:pt x="5384" y="0"/>
                </a:lnTo>
                <a:lnTo>
                  <a:pt x="0" y="5359"/>
                </a:lnTo>
                <a:lnTo>
                  <a:pt x="0" y="18592"/>
                </a:lnTo>
                <a:lnTo>
                  <a:pt x="5384" y="23964"/>
                </a:lnTo>
                <a:lnTo>
                  <a:pt x="18592" y="23964"/>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52" name="bg object 52"/>
          <p:cNvSpPr/>
          <p:nvPr/>
        </p:nvSpPr>
        <p:spPr>
          <a:xfrm>
            <a:off x="8648700" y="4320010"/>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53" name="bg object 53"/>
          <p:cNvSpPr/>
          <p:nvPr/>
        </p:nvSpPr>
        <p:spPr>
          <a:xfrm>
            <a:off x="8648700" y="4247617"/>
            <a:ext cx="24130" cy="24130"/>
          </a:xfrm>
          <a:custGeom>
            <a:avLst/>
            <a:gdLst/>
            <a:ahLst/>
            <a:cxnLst/>
            <a:rect l="l" t="t" r="r" b="b"/>
            <a:pathLst>
              <a:path w="24129" h="24129">
                <a:moveTo>
                  <a:pt x="18592" y="0"/>
                </a:moveTo>
                <a:lnTo>
                  <a:pt x="5384" y="0"/>
                </a:lnTo>
                <a:lnTo>
                  <a:pt x="0" y="5359"/>
                </a:lnTo>
                <a:lnTo>
                  <a:pt x="0" y="18592"/>
                </a:lnTo>
                <a:lnTo>
                  <a:pt x="5384" y="23952"/>
                </a:lnTo>
                <a:lnTo>
                  <a:pt x="18592" y="23952"/>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54" name="bg object 54"/>
          <p:cNvSpPr/>
          <p:nvPr/>
        </p:nvSpPr>
        <p:spPr>
          <a:xfrm>
            <a:off x="8648700" y="4102807"/>
            <a:ext cx="24130" cy="24130"/>
          </a:xfrm>
          <a:custGeom>
            <a:avLst/>
            <a:gdLst/>
            <a:ahLst/>
            <a:cxnLst/>
            <a:rect l="l" t="t" r="r" b="b"/>
            <a:pathLst>
              <a:path w="24129" h="24129">
                <a:moveTo>
                  <a:pt x="18592" y="0"/>
                </a:moveTo>
                <a:lnTo>
                  <a:pt x="5384" y="0"/>
                </a:lnTo>
                <a:lnTo>
                  <a:pt x="0" y="5359"/>
                </a:lnTo>
                <a:lnTo>
                  <a:pt x="0" y="18592"/>
                </a:lnTo>
                <a:lnTo>
                  <a:pt x="5384" y="23952"/>
                </a:lnTo>
                <a:lnTo>
                  <a:pt x="18592" y="23952"/>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55" name="bg object 55"/>
          <p:cNvSpPr/>
          <p:nvPr/>
        </p:nvSpPr>
        <p:spPr>
          <a:xfrm>
            <a:off x="8648700" y="4030402"/>
            <a:ext cx="24130" cy="24130"/>
          </a:xfrm>
          <a:custGeom>
            <a:avLst/>
            <a:gdLst/>
            <a:ahLst/>
            <a:cxnLst/>
            <a:rect l="l" t="t" r="r" b="b"/>
            <a:pathLst>
              <a:path w="24129" h="24129">
                <a:moveTo>
                  <a:pt x="18592" y="0"/>
                </a:moveTo>
                <a:lnTo>
                  <a:pt x="5384" y="0"/>
                </a:lnTo>
                <a:lnTo>
                  <a:pt x="0" y="5372"/>
                </a:lnTo>
                <a:lnTo>
                  <a:pt x="0" y="18592"/>
                </a:lnTo>
                <a:lnTo>
                  <a:pt x="5384" y="23952"/>
                </a:lnTo>
                <a:lnTo>
                  <a:pt x="18592" y="23952"/>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56" name="bg object 56"/>
          <p:cNvSpPr/>
          <p:nvPr/>
        </p:nvSpPr>
        <p:spPr>
          <a:xfrm>
            <a:off x="8648700" y="3957998"/>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57" name="bg object 57"/>
          <p:cNvSpPr/>
          <p:nvPr/>
        </p:nvSpPr>
        <p:spPr>
          <a:xfrm>
            <a:off x="8733738" y="4899224"/>
            <a:ext cx="24130" cy="24130"/>
          </a:xfrm>
          <a:custGeom>
            <a:avLst/>
            <a:gdLst/>
            <a:ahLst/>
            <a:cxnLst/>
            <a:rect l="l" t="t" r="r" b="b"/>
            <a:pathLst>
              <a:path w="24129" h="24129">
                <a:moveTo>
                  <a:pt x="18592" y="0"/>
                </a:moveTo>
                <a:lnTo>
                  <a:pt x="5384" y="0"/>
                </a:lnTo>
                <a:lnTo>
                  <a:pt x="0" y="5359"/>
                </a:lnTo>
                <a:lnTo>
                  <a:pt x="0" y="18592"/>
                </a:lnTo>
                <a:lnTo>
                  <a:pt x="5384" y="23952"/>
                </a:lnTo>
                <a:lnTo>
                  <a:pt x="18592" y="23952"/>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58" name="bg object 58"/>
          <p:cNvSpPr/>
          <p:nvPr/>
        </p:nvSpPr>
        <p:spPr>
          <a:xfrm>
            <a:off x="8733738" y="4826819"/>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59" name="bg object 59"/>
          <p:cNvSpPr/>
          <p:nvPr/>
        </p:nvSpPr>
        <p:spPr>
          <a:xfrm>
            <a:off x="8733738" y="4754414"/>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60" name="bg object 60"/>
          <p:cNvSpPr/>
          <p:nvPr/>
        </p:nvSpPr>
        <p:spPr>
          <a:xfrm>
            <a:off x="8733738" y="4682008"/>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61" name="bg object 61"/>
          <p:cNvSpPr/>
          <p:nvPr/>
        </p:nvSpPr>
        <p:spPr>
          <a:xfrm>
            <a:off x="8733738" y="4609604"/>
            <a:ext cx="24130" cy="24130"/>
          </a:xfrm>
          <a:custGeom>
            <a:avLst/>
            <a:gdLst/>
            <a:ahLst/>
            <a:cxnLst/>
            <a:rect l="l" t="t" r="r" b="b"/>
            <a:pathLst>
              <a:path w="24129" h="24129">
                <a:moveTo>
                  <a:pt x="18592" y="0"/>
                </a:moveTo>
                <a:lnTo>
                  <a:pt x="5384" y="0"/>
                </a:lnTo>
                <a:lnTo>
                  <a:pt x="0" y="5372"/>
                </a:lnTo>
                <a:lnTo>
                  <a:pt x="0" y="18605"/>
                </a:lnTo>
                <a:lnTo>
                  <a:pt x="5384" y="23964"/>
                </a:lnTo>
                <a:lnTo>
                  <a:pt x="18592" y="23964"/>
                </a:lnTo>
                <a:lnTo>
                  <a:pt x="23977" y="18605"/>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62" name="bg object 62"/>
          <p:cNvSpPr/>
          <p:nvPr/>
        </p:nvSpPr>
        <p:spPr>
          <a:xfrm>
            <a:off x="8733738" y="4537212"/>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63" name="bg object 63"/>
          <p:cNvSpPr/>
          <p:nvPr/>
        </p:nvSpPr>
        <p:spPr>
          <a:xfrm>
            <a:off x="8733738" y="4464806"/>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64" name="bg object 64"/>
          <p:cNvSpPr/>
          <p:nvPr/>
        </p:nvSpPr>
        <p:spPr>
          <a:xfrm>
            <a:off x="8733738" y="4392414"/>
            <a:ext cx="24130" cy="24130"/>
          </a:xfrm>
          <a:custGeom>
            <a:avLst/>
            <a:gdLst/>
            <a:ahLst/>
            <a:cxnLst/>
            <a:rect l="l" t="t" r="r" b="b"/>
            <a:pathLst>
              <a:path w="24129" h="24129">
                <a:moveTo>
                  <a:pt x="18592" y="0"/>
                </a:moveTo>
                <a:lnTo>
                  <a:pt x="5384" y="0"/>
                </a:lnTo>
                <a:lnTo>
                  <a:pt x="0" y="5359"/>
                </a:lnTo>
                <a:lnTo>
                  <a:pt x="0" y="18592"/>
                </a:lnTo>
                <a:lnTo>
                  <a:pt x="5384" y="23964"/>
                </a:lnTo>
                <a:lnTo>
                  <a:pt x="18592" y="23964"/>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65" name="bg object 65"/>
          <p:cNvSpPr/>
          <p:nvPr/>
        </p:nvSpPr>
        <p:spPr>
          <a:xfrm>
            <a:off x="8733738" y="4320010"/>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66" name="bg object 66"/>
          <p:cNvSpPr/>
          <p:nvPr/>
        </p:nvSpPr>
        <p:spPr>
          <a:xfrm>
            <a:off x="8733738" y="4247617"/>
            <a:ext cx="24130" cy="24130"/>
          </a:xfrm>
          <a:custGeom>
            <a:avLst/>
            <a:gdLst/>
            <a:ahLst/>
            <a:cxnLst/>
            <a:rect l="l" t="t" r="r" b="b"/>
            <a:pathLst>
              <a:path w="24129" h="24129">
                <a:moveTo>
                  <a:pt x="18592" y="0"/>
                </a:moveTo>
                <a:lnTo>
                  <a:pt x="5384" y="0"/>
                </a:lnTo>
                <a:lnTo>
                  <a:pt x="0" y="5359"/>
                </a:lnTo>
                <a:lnTo>
                  <a:pt x="0" y="18592"/>
                </a:lnTo>
                <a:lnTo>
                  <a:pt x="5384" y="23952"/>
                </a:lnTo>
                <a:lnTo>
                  <a:pt x="18592" y="23952"/>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67" name="bg object 67"/>
          <p:cNvSpPr/>
          <p:nvPr/>
        </p:nvSpPr>
        <p:spPr>
          <a:xfrm>
            <a:off x="8733738" y="4175212"/>
            <a:ext cx="24130" cy="24130"/>
          </a:xfrm>
          <a:custGeom>
            <a:avLst/>
            <a:gdLst/>
            <a:ahLst/>
            <a:cxnLst/>
            <a:rect l="l" t="t" r="r" b="b"/>
            <a:pathLst>
              <a:path w="24129" h="24129">
                <a:moveTo>
                  <a:pt x="18592" y="0"/>
                </a:moveTo>
                <a:lnTo>
                  <a:pt x="5384" y="0"/>
                </a:lnTo>
                <a:lnTo>
                  <a:pt x="0" y="5359"/>
                </a:lnTo>
                <a:lnTo>
                  <a:pt x="0" y="18580"/>
                </a:lnTo>
                <a:lnTo>
                  <a:pt x="5384" y="23952"/>
                </a:lnTo>
                <a:lnTo>
                  <a:pt x="18592" y="23952"/>
                </a:lnTo>
                <a:lnTo>
                  <a:pt x="23977" y="18580"/>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68" name="bg object 68"/>
          <p:cNvSpPr/>
          <p:nvPr/>
        </p:nvSpPr>
        <p:spPr>
          <a:xfrm>
            <a:off x="8733738" y="4102807"/>
            <a:ext cx="24130" cy="24130"/>
          </a:xfrm>
          <a:custGeom>
            <a:avLst/>
            <a:gdLst/>
            <a:ahLst/>
            <a:cxnLst/>
            <a:rect l="l" t="t" r="r" b="b"/>
            <a:pathLst>
              <a:path w="24129" h="24129">
                <a:moveTo>
                  <a:pt x="18592" y="0"/>
                </a:moveTo>
                <a:lnTo>
                  <a:pt x="5384" y="0"/>
                </a:lnTo>
                <a:lnTo>
                  <a:pt x="0" y="5359"/>
                </a:lnTo>
                <a:lnTo>
                  <a:pt x="0" y="18592"/>
                </a:lnTo>
                <a:lnTo>
                  <a:pt x="5384" y="23952"/>
                </a:lnTo>
                <a:lnTo>
                  <a:pt x="18592" y="23952"/>
                </a:lnTo>
                <a:lnTo>
                  <a:pt x="23977" y="18592"/>
                </a:lnTo>
                <a:lnTo>
                  <a:pt x="23977" y="5359"/>
                </a:lnTo>
                <a:close/>
              </a:path>
            </a:pathLst>
          </a:custGeom>
          <a:solidFill>
            <a:srgbClr val="0E4391"/>
          </a:solidFill>
        </p:spPr>
        <p:txBody>
          <a:bodyPr wrap="square" lIns="0" tIns="0" rIns="0" bIns="0" rtlCol="0"/>
          <a:lstStyle/>
          <a:p>
            <a:endParaRPr>
              <a:solidFill>
                <a:prstClr val="black"/>
              </a:solidFill>
            </a:endParaRPr>
          </a:p>
        </p:txBody>
      </p:sp>
      <p:sp>
        <p:nvSpPr>
          <p:cNvPr id="69" name="bg object 69"/>
          <p:cNvSpPr/>
          <p:nvPr/>
        </p:nvSpPr>
        <p:spPr>
          <a:xfrm>
            <a:off x="8733738" y="4030402"/>
            <a:ext cx="24130" cy="24130"/>
          </a:xfrm>
          <a:custGeom>
            <a:avLst/>
            <a:gdLst/>
            <a:ahLst/>
            <a:cxnLst/>
            <a:rect l="l" t="t" r="r" b="b"/>
            <a:pathLst>
              <a:path w="24129" h="24129">
                <a:moveTo>
                  <a:pt x="18592" y="0"/>
                </a:moveTo>
                <a:lnTo>
                  <a:pt x="5384" y="0"/>
                </a:lnTo>
                <a:lnTo>
                  <a:pt x="0" y="5372"/>
                </a:lnTo>
                <a:lnTo>
                  <a:pt x="0" y="18592"/>
                </a:lnTo>
                <a:lnTo>
                  <a:pt x="5384" y="23952"/>
                </a:lnTo>
                <a:lnTo>
                  <a:pt x="18592" y="23952"/>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70" name="bg object 70"/>
          <p:cNvSpPr/>
          <p:nvPr/>
        </p:nvSpPr>
        <p:spPr>
          <a:xfrm>
            <a:off x="8733738" y="3957998"/>
            <a:ext cx="24130" cy="24130"/>
          </a:xfrm>
          <a:custGeom>
            <a:avLst/>
            <a:gdLst/>
            <a:ahLst/>
            <a:cxnLst/>
            <a:rect l="l" t="t" r="r" b="b"/>
            <a:pathLst>
              <a:path w="24129" h="24129">
                <a:moveTo>
                  <a:pt x="18592" y="0"/>
                </a:moveTo>
                <a:lnTo>
                  <a:pt x="5384" y="0"/>
                </a:lnTo>
                <a:lnTo>
                  <a:pt x="0" y="5372"/>
                </a:lnTo>
                <a:lnTo>
                  <a:pt x="0" y="18592"/>
                </a:lnTo>
                <a:lnTo>
                  <a:pt x="5384" y="23964"/>
                </a:lnTo>
                <a:lnTo>
                  <a:pt x="18592" y="23964"/>
                </a:lnTo>
                <a:lnTo>
                  <a:pt x="23977" y="18592"/>
                </a:lnTo>
                <a:lnTo>
                  <a:pt x="23977" y="5372"/>
                </a:lnTo>
                <a:close/>
              </a:path>
            </a:pathLst>
          </a:custGeom>
          <a:solidFill>
            <a:srgbClr val="0E4391"/>
          </a:solidFill>
        </p:spPr>
        <p:txBody>
          <a:bodyPr wrap="square" lIns="0" tIns="0" rIns="0" bIns="0" rtlCol="0"/>
          <a:lstStyle/>
          <a:p>
            <a:endParaRPr>
              <a:solidFill>
                <a:prstClr val="black"/>
              </a:solidFill>
            </a:endParaRPr>
          </a:p>
        </p:txBody>
      </p:sp>
      <p:sp>
        <p:nvSpPr>
          <p:cNvPr id="71" name="bg object 71"/>
          <p:cNvSpPr/>
          <p:nvPr/>
        </p:nvSpPr>
        <p:spPr>
          <a:xfrm>
            <a:off x="8818791" y="4899224"/>
            <a:ext cx="24130" cy="24130"/>
          </a:xfrm>
          <a:custGeom>
            <a:avLst/>
            <a:gdLst/>
            <a:ahLst/>
            <a:cxnLst/>
            <a:rect l="l" t="t" r="r" b="b"/>
            <a:pathLst>
              <a:path w="24129" h="24129">
                <a:moveTo>
                  <a:pt x="18580" y="0"/>
                </a:moveTo>
                <a:lnTo>
                  <a:pt x="5372" y="0"/>
                </a:lnTo>
                <a:lnTo>
                  <a:pt x="0" y="5359"/>
                </a:lnTo>
                <a:lnTo>
                  <a:pt x="0" y="18592"/>
                </a:lnTo>
                <a:lnTo>
                  <a:pt x="5372" y="23952"/>
                </a:lnTo>
                <a:lnTo>
                  <a:pt x="18580" y="23952"/>
                </a:lnTo>
                <a:lnTo>
                  <a:pt x="23964" y="18592"/>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72" name="bg object 72"/>
          <p:cNvSpPr/>
          <p:nvPr/>
        </p:nvSpPr>
        <p:spPr>
          <a:xfrm>
            <a:off x="8818791" y="4826819"/>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73" name="bg object 73"/>
          <p:cNvSpPr/>
          <p:nvPr/>
        </p:nvSpPr>
        <p:spPr>
          <a:xfrm>
            <a:off x="8818791" y="4754414"/>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74" name="bg object 74"/>
          <p:cNvSpPr/>
          <p:nvPr/>
        </p:nvSpPr>
        <p:spPr>
          <a:xfrm>
            <a:off x="8818791" y="468200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75" name="bg object 75"/>
          <p:cNvSpPr/>
          <p:nvPr/>
        </p:nvSpPr>
        <p:spPr>
          <a:xfrm>
            <a:off x="8818791" y="4609604"/>
            <a:ext cx="24130" cy="24130"/>
          </a:xfrm>
          <a:custGeom>
            <a:avLst/>
            <a:gdLst/>
            <a:ahLst/>
            <a:cxnLst/>
            <a:rect l="l" t="t" r="r" b="b"/>
            <a:pathLst>
              <a:path w="24129" h="24129">
                <a:moveTo>
                  <a:pt x="18592" y="0"/>
                </a:moveTo>
                <a:lnTo>
                  <a:pt x="5372" y="0"/>
                </a:lnTo>
                <a:lnTo>
                  <a:pt x="0" y="5372"/>
                </a:lnTo>
                <a:lnTo>
                  <a:pt x="0" y="18605"/>
                </a:lnTo>
                <a:lnTo>
                  <a:pt x="5372" y="23964"/>
                </a:lnTo>
                <a:lnTo>
                  <a:pt x="18592" y="23964"/>
                </a:lnTo>
                <a:lnTo>
                  <a:pt x="23964" y="18605"/>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76" name="bg object 76"/>
          <p:cNvSpPr/>
          <p:nvPr/>
        </p:nvSpPr>
        <p:spPr>
          <a:xfrm>
            <a:off x="8818791" y="4537212"/>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77" name="bg object 77"/>
          <p:cNvSpPr/>
          <p:nvPr/>
        </p:nvSpPr>
        <p:spPr>
          <a:xfrm>
            <a:off x="8818791" y="4464806"/>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78" name="bg object 78"/>
          <p:cNvSpPr/>
          <p:nvPr/>
        </p:nvSpPr>
        <p:spPr>
          <a:xfrm>
            <a:off x="8818791" y="4392414"/>
            <a:ext cx="24130" cy="24130"/>
          </a:xfrm>
          <a:custGeom>
            <a:avLst/>
            <a:gdLst/>
            <a:ahLst/>
            <a:cxnLst/>
            <a:rect l="l" t="t" r="r" b="b"/>
            <a:pathLst>
              <a:path w="24129" h="24129">
                <a:moveTo>
                  <a:pt x="18592" y="0"/>
                </a:moveTo>
                <a:lnTo>
                  <a:pt x="5372" y="0"/>
                </a:lnTo>
                <a:lnTo>
                  <a:pt x="0" y="5359"/>
                </a:lnTo>
                <a:lnTo>
                  <a:pt x="0" y="18592"/>
                </a:lnTo>
                <a:lnTo>
                  <a:pt x="5372" y="23964"/>
                </a:lnTo>
                <a:lnTo>
                  <a:pt x="18592" y="23964"/>
                </a:lnTo>
                <a:lnTo>
                  <a:pt x="23964" y="18592"/>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79" name="bg object 79"/>
          <p:cNvSpPr/>
          <p:nvPr/>
        </p:nvSpPr>
        <p:spPr>
          <a:xfrm>
            <a:off x="8818791" y="4320010"/>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80" name="bg object 80"/>
          <p:cNvSpPr/>
          <p:nvPr/>
        </p:nvSpPr>
        <p:spPr>
          <a:xfrm>
            <a:off x="8818791" y="4247617"/>
            <a:ext cx="24130" cy="24130"/>
          </a:xfrm>
          <a:custGeom>
            <a:avLst/>
            <a:gdLst/>
            <a:ahLst/>
            <a:cxnLst/>
            <a:rect l="l" t="t" r="r" b="b"/>
            <a:pathLst>
              <a:path w="24129" h="24129">
                <a:moveTo>
                  <a:pt x="18592" y="0"/>
                </a:moveTo>
                <a:lnTo>
                  <a:pt x="5372" y="0"/>
                </a:lnTo>
                <a:lnTo>
                  <a:pt x="0" y="5359"/>
                </a:lnTo>
                <a:lnTo>
                  <a:pt x="0" y="18592"/>
                </a:lnTo>
                <a:lnTo>
                  <a:pt x="5372" y="23952"/>
                </a:lnTo>
                <a:lnTo>
                  <a:pt x="18592" y="23952"/>
                </a:lnTo>
                <a:lnTo>
                  <a:pt x="23964" y="18592"/>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81" name="bg object 81"/>
          <p:cNvSpPr/>
          <p:nvPr/>
        </p:nvSpPr>
        <p:spPr>
          <a:xfrm>
            <a:off x="8818791" y="4175212"/>
            <a:ext cx="24130" cy="24130"/>
          </a:xfrm>
          <a:custGeom>
            <a:avLst/>
            <a:gdLst/>
            <a:ahLst/>
            <a:cxnLst/>
            <a:rect l="l" t="t" r="r" b="b"/>
            <a:pathLst>
              <a:path w="24129" h="24129">
                <a:moveTo>
                  <a:pt x="18592" y="0"/>
                </a:moveTo>
                <a:lnTo>
                  <a:pt x="5372" y="0"/>
                </a:lnTo>
                <a:lnTo>
                  <a:pt x="0" y="5359"/>
                </a:lnTo>
                <a:lnTo>
                  <a:pt x="0" y="18580"/>
                </a:lnTo>
                <a:lnTo>
                  <a:pt x="5372" y="23952"/>
                </a:lnTo>
                <a:lnTo>
                  <a:pt x="18592" y="23952"/>
                </a:lnTo>
                <a:lnTo>
                  <a:pt x="23964" y="18580"/>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82" name="bg object 82"/>
          <p:cNvSpPr/>
          <p:nvPr/>
        </p:nvSpPr>
        <p:spPr>
          <a:xfrm>
            <a:off x="8818791" y="4102807"/>
            <a:ext cx="24130" cy="24130"/>
          </a:xfrm>
          <a:custGeom>
            <a:avLst/>
            <a:gdLst/>
            <a:ahLst/>
            <a:cxnLst/>
            <a:rect l="l" t="t" r="r" b="b"/>
            <a:pathLst>
              <a:path w="24129" h="24129">
                <a:moveTo>
                  <a:pt x="18592" y="0"/>
                </a:moveTo>
                <a:lnTo>
                  <a:pt x="5372" y="0"/>
                </a:lnTo>
                <a:lnTo>
                  <a:pt x="0" y="5359"/>
                </a:lnTo>
                <a:lnTo>
                  <a:pt x="0" y="18592"/>
                </a:lnTo>
                <a:lnTo>
                  <a:pt x="5372" y="23952"/>
                </a:lnTo>
                <a:lnTo>
                  <a:pt x="18592" y="23952"/>
                </a:lnTo>
                <a:lnTo>
                  <a:pt x="23964" y="18592"/>
                </a:lnTo>
                <a:lnTo>
                  <a:pt x="23964" y="5359"/>
                </a:lnTo>
                <a:close/>
              </a:path>
            </a:pathLst>
          </a:custGeom>
          <a:solidFill>
            <a:srgbClr val="0E4391"/>
          </a:solidFill>
        </p:spPr>
        <p:txBody>
          <a:bodyPr wrap="square" lIns="0" tIns="0" rIns="0" bIns="0" rtlCol="0"/>
          <a:lstStyle/>
          <a:p>
            <a:endParaRPr>
              <a:solidFill>
                <a:prstClr val="black"/>
              </a:solidFill>
            </a:endParaRPr>
          </a:p>
        </p:txBody>
      </p:sp>
      <p:sp>
        <p:nvSpPr>
          <p:cNvPr id="83" name="bg object 83"/>
          <p:cNvSpPr/>
          <p:nvPr/>
        </p:nvSpPr>
        <p:spPr>
          <a:xfrm>
            <a:off x="8818791" y="4030402"/>
            <a:ext cx="24130" cy="24130"/>
          </a:xfrm>
          <a:custGeom>
            <a:avLst/>
            <a:gdLst/>
            <a:ahLst/>
            <a:cxnLst/>
            <a:rect l="l" t="t" r="r" b="b"/>
            <a:pathLst>
              <a:path w="24129" h="24129">
                <a:moveTo>
                  <a:pt x="18592" y="0"/>
                </a:moveTo>
                <a:lnTo>
                  <a:pt x="5372" y="0"/>
                </a:lnTo>
                <a:lnTo>
                  <a:pt x="0" y="5372"/>
                </a:lnTo>
                <a:lnTo>
                  <a:pt x="0" y="18592"/>
                </a:lnTo>
                <a:lnTo>
                  <a:pt x="5372" y="23952"/>
                </a:lnTo>
                <a:lnTo>
                  <a:pt x="18592" y="23952"/>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84" name="bg object 84"/>
          <p:cNvSpPr/>
          <p:nvPr/>
        </p:nvSpPr>
        <p:spPr>
          <a:xfrm>
            <a:off x="8818791" y="3957998"/>
            <a:ext cx="24130" cy="24130"/>
          </a:xfrm>
          <a:custGeom>
            <a:avLst/>
            <a:gdLst/>
            <a:ahLst/>
            <a:cxnLst/>
            <a:rect l="l" t="t" r="r" b="b"/>
            <a:pathLst>
              <a:path w="24129" h="24129">
                <a:moveTo>
                  <a:pt x="18592" y="0"/>
                </a:moveTo>
                <a:lnTo>
                  <a:pt x="5372" y="0"/>
                </a:lnTo>
                <a:lnTo>
                  <a:pt x="0" y="5372"/>
                </a:lnTo>
                <a:lnTo>
                  <a:pt x="0" y="18592"/>
                </a:lnTo>
                <a:lnTo>
                  <a:pt x="5372" y="23964"/>
                </a:lnTo>
                <a:lnTo>
                  <a:pt x="18592" y="23964"/>
                </a:lnTo>
                <a:lnTo>
                  <a:pt x="23964" y="18592"/>
                </a:lnTo>
                <a:lnTo>
                  <a:pt x="23964" y="5372"/>
                </a:lnTo>
                <a:close/>
              </a:path>
            </a:pathLst>
          </a:custGeom>
          <a:solidFill>
            <a:srgbClr val="0E4391"/>
          </a:solidFill>
        </p:spPr>
        <p:txBody>
          <a:bodyPr wrap="square" lIns="0" tIns="0" rIns="0" bIns="0" rtlCol="0"/>
          <a:lstStyle/>
          <a:p>
            <a:endParaRPr>
              <a:solidFill>
                <a:prstClr val="black"/>
              </a:solidFill>
            </a:endParaRPr>
          </a:p>
        </p:txBody>
      </p:sp>
      <p:sp>
        <p:nvSpPr>
          <p:cNvPr id="85" name="bg object 85"/>
          <p:cNvSpPr/>
          <p:nvPr/>
        </p:nvSpPr>
        <p:spPr>
          <a:xfrm>
            <a:off x="6757999" y="247280"/>
            <a:ext cx="2136673" cy="34436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86" name="bg object 86"/>
          <p:cNvSpPr/>
          <p:nvPr/>
        </p:nvSpPr>
        <p:spPr>
          <a:xfrm>
            <a:off x="0" y="0"/>
            <a:ext cx="4532718" cy="51435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87" name="bg object 87"/>
          <p:cNvSpPr/>
          <p:nvPr/>
        </p:nvSpPr>
        <p:spPr>
          <a:xfrm>
            <a:off x="0" y="0"/>
            <a:ext cx="4533265" cy="5143500"/>
          </a:xfrm>
          <a:custGeom>
            <a:avLst/>
            <a:gdLst/>
            <a:ahLst/>
            <a:cxnLst/>
            <a:rect l="l" t="t" r="r" b="b"/>
            <a:pathLst>
              <a:path w="4533265" h="5143500">
                <a:moveTo>
                  <a:pt x="4532718" y="0"/>
                </a:moveTo>
                <a:lnTo>
                  <a:pt x="0" y="0"/>
                </a:lnTo>
                <a:lnTo>
                  <a:pt x="0" y="5143500"/>
                </a:lnTo>
                <a:lnTo>
                  <a:pt x="4532718" y="5143500"/>
                </a:lnTo>
                <a:lnTo>
                  <a:pt x="4532718" y="0"/>
                </a:lnTo>
                <a:close/>
              </a:path>
            </a:pathLst>
          </a:custGeom>
          <a:solidFill>
            <a:srgbClr val="0E4391">
              <a:alpha val="93998"/>
            </a:srgbClr>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3152724" y="2136066"/>
            <a:ext cx="2838551" cy="721994"/>
          </a:xfrm>
          <a:prstGeom prst="rect">
            <a:avLst/>
          </a:prstGeom>
        </p:spPr>
        <p:txBody>
          <a:bodyPr lIns="0" tIns="0" rIns="0" bIns="0"/>
          <a:lstStyle>
            <a:lvl1pPr>
              <a:defRPr sz="455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849151" y="1291472"/>
            <a:ext cx="2973704" cy="3227070"/>
          </a:xfrm>
          <a:prstGeom prst="rect">
            <a:avLst/>
          </a:prstGeom>
        </p:spPr>
        <p:txBody>
          <a:bodyPr wrap="square" lIns="0" tIns="0" rIns="0" bIns="0">
            <a:spAutoFit/>
          </a:bodyPr>
          <a:lstStyle>
            <a:lvl1pPr>
              <a:defRPr sz="1600" b="1" i="0">
                <a:solidFill>
                  <a:srgbClr val="FEAB00"/>
                </a:solidFill>
                <a:latin typeface="Trebuchet MS"/>
                <a:cs typeface="Trebuchet MS"/>
              </a:defRPr>
            </a:lvl1pPr>
          </a:lstStyle>
          <a:p>
            <a:endParaRPr/>
          </a:p>
        </p:txBody>
      </p:sp>
      <p:sp>
        <p:nvSpPr>
          <p:cNvPr id="4" name="Holder 4"/>
          <p:cNvSpPr>
            <a:spLocks noGrp="1"/>
          </p:cNvSpPr>
          <p:nvPr>
            <p:ph sz="half" idx="3"/>
          </p:nvPr>
        </p:nvSpPr>
        <p:spPr>
          <a:xfrm>
            <a:off x="5141747" y="1291472"/>
            <a:ext cx="2940050" cy="3227070"/>
          </a:xfrm>
          <a:prstGeom prst="rect">
            <a:avLst/>
          </a:prstGeom>
        </p:spPr>
        <p:txBody>
          <a:bodyPr wrap="square" lIns="0" tIns="0" rIns="0" bIns="0">
            <a:spAutoFit/>
          </a:bodyPr>
          <a:lstStyle>
            <a:lvl1pPr>
              <a:defRPr sz="1600" b="1" i="0">
                <a:solidFill>
                  <a:srgbClr val="FEAB00"/>
                </a:solidFill>
                <a:latin typeface="Trebuchet MS"/>
                <a:cs typeface="Trebuchet MS"/>
              </a:defRPr>
            </a:lvl1pPr>
          </a:lstStyle>
          <a:p>
            <a:endParaRPr/>
          </a:p>
        </p:txBody>
      </p:sp>
      <p:sp>
        <p:nvSpPr>
          <p:cNvPr id="5" name="Holder 5"/>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1/14/2026</a:t>
            </a:fld>
            <a:endParaRPr lang="en-US">
              <a:solidFill>
                <a:prstClr val="black">
                  <a:tint val="75000"/>
                </a:prstClr>
              </a:solidFill>
            </a:endParaRPr>
          </a:p>
        </p:txBody>
      </p:sp>
      <p:sp>
        <p:nvSpPr>
          <p:cNvPr id="7" name="Holder 7"/>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3916071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2" r:id="rId6"/>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52724" y="2136066"/>
            <a:ext cx="2838551" cy="721994"/>
          </a:xfrm>
          <a:prstGeom prst="rect">
            <a:avLst/>
          </a:prstGeom>
        </p:spPr>
        <p:txBody>
          <a:bodyPr wrap="square" lIns="0" tIns="0" rIns="0" bIns="0">
            <a:spAutoFit/>
          </a:bodyPr>
          <a:lstStyle>
            <a:lvl1pPr>
              <a:defRPr sz="455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711974" y="1438537"/>
            <a:ext cx="7720050" cy="3030220"/>
          </a:xfrm>
          <a:prstGeom prst="rect">
            <a:avLst/>
          </a:prstGeom>
        </p:spPr>
        <p:txBody>
          <a:bodyPr wrap="square" lIns="0" tIns="0" rIns="0" bIns="0">
            <a:spAutoFit/>
          </a:bodyPr>
          <a:lstStyle>
            <a:lvl1pPr>
              <a:defRPr sz="1400" b="1" i="0">
                <a:solidFill>
                  <a:srgbClr val="164673"/>
                </a:solidFill>
                <a:latin typeface="Trebuchet MS"/>
                <a:cs typeface="Trebuchet MS"/>
              </a:defRPr>
            </a:lvl1pPr>
          </a:lstStyle>
          <a:p>
            <a:endParaRPr dirty="0"/>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1/14/2026</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652569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05740"/>
            <a:ext cx="8229600" cy="8229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DB112DA0-F946-430B-B951-F222F1AB20AD}" type="datetime1">
              <a:rPr lang="en-US" smtClean="0">
                <a:solidFill>
                  <a:prstClr val="black">
                    <a:tint val="75000"/>
                  </a:prstClr>
                </a:solidFill>
              </a:rPr>
              <a:pPr/>
              <a:t>1/14/2026</a:t>
            </a:fld>
            <a:endParaRPr lang="en-US">
              <a:solidFill>
                <a:prstClr val="black">
                  <a:tint val="75000"/>
                </a:prstClr>
              </a:solidFill>
            </a:endParaRPr>
          </a:p>
        </p:txBody>
      </p:sp>
      <p:sp>
        <p:nvSpPr>
          <p:cNvPr id="6" name="Holder 6"/>
          <p:cNvSpPr>
            <a:spLocks noGrp="1"/>
          </p:cNvSpPr>
          <p:nvPr>
            <p:ph type="sldNum" sz="quarter" idx="7"/>
          </p:nvPr>
        </p:nvSpPr>
        <p:spPr>
          <a:xfrm>
            <a:off x="8241502" y="4710632"/>
            <a:ext cx="451484" cy="125095"/>
          </a:xfrm>
          <a:prstGeom prst="rect">
            <a:avLst/>
          </a:prstGeom>
        </p:spPr>
        <p:txBody>
          <a:bodyPr wrap="square" lIns="0" tIns="0" rIns="0" bIns="0">
            <a:spAutoFit/>
          </a:bodyPr>
          <a:lstStyle>
            <a:lvl1pPr>
              <a:defRPr sz="700" b="0" i="0">
                <a:solidFill>
                  <a:srgbClr val="606060"/>
                </a:solidFill>
                <a:latin typeface="Arial"/>
                <a:cs typeface="Arial"/>
              </a:defRPr>
            </a:lvl1pPr>
          </a:lstStyle>
          <a:p>
            <a:pPr marL="12700">
              <a:spcBef>
                <a:spcPts val="35"/>
              </a:spcBef>
            </a:pPr>
            <a:r>
              <a:rPr spc="10" dirty="0">
                <a:solidFill>
                  <a:srgbClr val="676767"/>
                </a:solidFill>
              </a:rPr>
              <a:t>PAGE</a:t>
            </a:r>
            <a:r>
              <a:rPr spc="-45" dirty="0">
                <a:solidFill>
                  <a:srgbClr val="676767"/>
                </a:solidFill>
              </a:rPr>
              <a:t> </a:t>
            </a:r>
            <a:fld id="{81D60167-4931-47E6-BA6A-407CBD079E47}" type="slidenum">
              <a:rPr spc="35" dirty="0">
                <a:solidFill>
                  <a:srgbClr val="080808"/>
                </a:solidFill>
              </a:rPr>
              <a:pPr marL="12700">
                <a:spcBef>
                  <a:spcPts val="35"/>
                </a:spcBef>
              </a:pPr>
              <a:t>‹#›</a:t>
            </a:fld>
            <a:endParaRPr spc="35" dirty="0">
              <a:solidFill>
                <a:srgbClr val="080808"/>
              </a:solidFill>
            </a:endParaRPr>
          </a:p>
        </p:txBody>
      </p:sp>
    </p:spTree>
    <p:extLst>
      <p:ext uri="{BB962C8B-B14F-4D97-AF65-F5344CB8AC3E}">
        <p14:creationId xmlns:p14="http://schemas.microsoft.com/office/powerpoint/2010/main" val="32383265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51.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37.svg"/><Relationship Id="rId5" Type="http://schemas.openxmlformats.org/officeDocument/2006/relationships/image" Target="../media/image49.svg"/><Relationship Id="rId10" Type="http://schemas.openxmlformats.org/officeDocument/2006/relationships/image" Target="../media/image33.png"/><Relationship Id="rId4" Type="http://schemas.openxmlformats.org/officeDocument/2006/relationships/image" Target="../media/image39.png"/><Relationship Id="rId9" Type="http://schemas.openxmlformats.org/officeDocument/2006/relationships/image" Target="../media/image53.sv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forbesindia.com/article/take-one-big-story-of-the-day/jaro-and-an-edtech-masterclass/90057/1" TargetMode="External"/><Relationship Id="rId2" Type="http://schemas.openxmlformats.org/officeDocument/2006/relationships/image" Target="../media/image11.png"/><Relationship Id="rId1" Type="http://schemas.openxmlformats.org/officeDocument/2006/relationships/slideLayout" Target="../slideLayouts/slideLayout10.xml"/><Relationship Id="rId6" Type="http://schemas.microsoft.com/office/2018/10/relationships/comments" Target="../comments/modernComment_1CC_775F63B0.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microsoft.com/office/2018/10/relationships/comments" Target="../comments/modernComment_1C9_166EBC2A.xml"/><Relationship Id="rId3" Type="http://schemas.openxmlformats.org/officeDocument/2006/relationships/image" Target="../media/image45.png"/><Relationship Id="rId7" Type="http://schemas.openxmlformats.org/officeDocument/2006/relationships/image" Target="../media/image47.jpe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hyperlink" Target="https://bwpeople.in/article/jaro-education-invests-in-employee-growth-with-experiential-learning-programme-469269" TargetMode="External"/><Relationship Id="rId5" Type="http://schemas.openxmlformats.org/officeDocument/2006/relationships/image" Target="../media/image46.jpeg"/><Relationship Id="rId4" Type="http://schemas.openxmlformats.org/officeDocument/2006/relationships/hyperlink" Target="https://yourstory.com/2024/02/jaro-education-transforming-careers-upskilling-lifelong-learn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67.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49.svg"/><Relationship Id="rId4" Type="http://schemas.openxmlformats.org/officeDocument/2006/relationships/image" Target="../media/image52.png"/><Relationship Id="rId9" Type="http://schemas.openxmlformats.org/officeDocument/2006/relationships/image" Target="../media/image69.sv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0.png"/><Relationship Id="rId7" Type="http://schemas.openxmlformats.org/officeDocument/2006/relationships/image" Target="../media/image71.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37.svg"/><Relationship Id="rId5" Type="http://schemas.openxmlformats.org/officeDocument/2006/relationships/image" Target="../media/image41.svg"/><Relationship Id="rId10"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18/10/relationships/comments" Target="../comments/modernComment_1BB_6321926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18/10/relationships/comments" Target="../comments/modernComment_1C8_A2CB08E5.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35.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43.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9337" y="370924"/>
            <a:ext cx="1542857" cy="1190476"/>
          </a:xfrm>
          <a:prstGeom prst="rect">
            <a:avLst/>
          </a:prstGeom>
        </p:spPr>
      </p:pic>
      <p:pic>
        <p:nvPicPr>
          <p:cNvPr id="6" name="Picture 5">
            <a:extLst>
              <a:ext uri="{FF2B5EF4-FFF2-40B4-BE49-F238E27FC236}">
                <a16:creationId xmlns:a16="http://schemas.microsoft.com/office/drawing/2014/main" xmlns="" id="{032C0FB0-553B-4E0B-ABFE-3CCD824923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7" name="Group 6"/>
          <p:cNvGrpSpPr/>
          <p:nvPr/>
        </p:nvGrpSpPr>
        <p:grpSpPr>
          <a:xfrm>
            <a:off x="533400" y="666750"/>
            <a:ext cx="8082663" cy="3138100"/>
            <a:chOff x="685800" y="805250"/>
            <a:chExt cx="8082663" cy="313810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8081" y="805250"/>
              <a:ext cx="3138100" cy="3138100"/>
            </a:xfrm>
            <a:prstGeom prst="rect">
              <a:avLst/>
            </a:prstGeom>
          </p:spPr>
        </p:pic>
        <p:sp>
          <p:nvSpPr>
            <p:cNvPr id="9" name="TextBox 8">
              <a:extLst>
                <a:ext uri="{FF2B5EF4-FFF2-40B4-BE49-F238E27FC236}">
                  <a16:creationId xmlns:a16="http://schemas.microsoft.com/office/drawing/2014/main" xmlns="" id="{3B88246A-A537-4491-9866-899A78EED39B}"/>
                </a:ext>
              </a:extLst>
            </p:cNvPr>
            <p:cNvSpPr txBox="1"/>
            <p:nvPr/>
          </p:nvSpPr>
          <p:spPr>
            <a:xfrm>
              <a:off x="685800" y="2786450"/>
              <a:ext cx="8082663" cy="430887"/>
            </a:xfrm>
            <a:prstGeom prst="rect">
              <a:avLst/>
            </a:prstGeom>
            <a:noFill/>
          </p:spPr>
          <p:txBody>
            <a:bodyPr wrap="square" rtlCol="0">
              <a:spAutoFit/>
            </a:bodyPr>
            <a:lstStyle/>
            <a:p>
              <a:pPr algn="ctr"/>
              <a:r>
                <a:rPr lang="en-US" sz="2200" b="1" dirty="0">
                  <a:solidFill>
                    <a:schemeClr val="bg1"/>
                  </a:solidFill>
                  <a:latin typeface="Cambria" panose="02040503050406030204" pitchFamily="18" charset="0"/>
                  <a:ea typeface="Cambria" panose="02040503050406030204" pitchFamily="18" charset="0"/>
                  <a:cs typeface="Calibri" panose="020F0502020204030204" pitchFamily="34" charset="0"/>
                </a:rPr>
                <a:t>India’s Most Trusted Online Higher - Education Company</a:t>
              </a:r>
            </a:p>
          </p:txBody>
        </p:sp>
      </p:grpSp>
    </p:spTree>
    <p:extLst>
      <p:ext uri="{BB962C8B-B14F-4D97-AF65-F5344CB8AC3E}">
        <p14:creationId xmlns:p14="http://schemas.microsoft.com/office/powerpoint/2010/main" val="100446027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7" name="Rectangle 46">
            <a:extLst>
              <a:ext uri="{FF2B5EF4-FFF2-40B4-BE49-F238E27FC236}">
                <a16:creationId xmlns:a16="http://schemas.microsoft.com/office/drawing/2014/main" xmlns="" id="{D38CF76E-BCC1-46EA-A9F6-FDA8BD809433}"/>
              </a:ext>
            </a:extLst>
          </p:cNvPr>
          <p:cNvSpPr/>
          <p:nvPr/>
        </p:nvSpPr>
        <p:spPr>
          <a:xfrm>
            <a:off x="381000" y="361950"/>
            <a:ext cx="3150146" cy="400110"/>
          </a:xfrm>
          <a:prstGeom prst="rect">
            <a:avLst/>
          </a:prstGeom>
        </p:spPr>
        <p:txBody>
          <a:bodyPr wrap="square">
            <a:spAutoFit/>
          </a:bodyPr>
          <a:lstStyle/>
          <a:p>
            <a:pPr algn="ctr"/>
            <a:r>
              <a:rPr lang="en-IN" sz="2000" b="1" dirty="0">
                <a:latin typeface="Cambria" panose="02040503050406030204" pitchFamily="18" charset="0"/>
                <a:ea typeface="Cambria" panose="02040503050406030204" pitchFamily="18" charset="0"/>
              </a:rPr>
              <a:t>Why Join </a:t>
            </a:r>
            <a:r>
              <a:rPr lang="en-IN" sz="2000" b="1" dirty="0" err="1">
                <a:latin typeface="Cambria" panose="02040503050406030204" pitchFamily="18" charset="0"/>
                <a:ea typeface="Cambria" panose="02040503050406030204" pitchFamily="18" charset="0"/>
              </a:rPr>
              <a:t>Jaro</a:t>
            </a:r>
            <a:r>
              <a:rPr lang="en-IN" sz="2000" b="1" dirty="0">
                <a:latin typeface="Cambria" panose="02040503050406030204" pitchFamily="18" charset="0"/>
                <a:ea typeface="Cambria" panose="02040503050406030204" pitchFamily="18" charset="0"/>
              </a:rPr>
              <a:t> Education?</a:t>
            </a:r>
          </a:p>
        </p:txBody>
      </p:sp>
      <p:grpSp>
        <p:nvGrpSpPr>
          <p:cNvPr id="18" name="Group 17">
            <a:extLst>
              <a:ext uri="{FF2B5EF4-FFF2-40B4-BE49-F238E27FC236}">
                <a16:creationId xmlns:a16="http://schemas.microsoft.com/office/drawing/2014/main" xmlns="" id="{E3A014C9-5D84-4250-97DD-AA0278FD1165}"/>
              </a:ext>
            </a:extLst>
          </p:cNvPr>
          <p:cNvGrpSpPr/>
          <p:nvPr/>
        </p:nvGrpSpPr>
        <p:grpSpPr>
          <a:xfrm>
            <a:off x="914401" y="1094923"/>
            <a:ext cx="6248399" cy="3305627"/>
            <a:chOff x="685800" y="981234"/>
            <a:chExt cx="6248399" cy="3305627"/>
          </a:xfrm>
        </p:grpSpPr>
        <p:grpSp>
          <p:nvGrpSpPr>
            <p:cNvPr id="4" name="Group 3">
              <a:extLst>
                <a:ext uri="{FF2B5EF4-FFF2-40B4-BE49-F238E27FC236}">
                  <a16:creationId xmlns:a16="http://schemas.microsoft.com/office/drawing/2014/main" xmlns="" id="{E40E775B-3512-476B-84CD-632ACF8BDC0A}"/>
                </a:ext>
              </a:extLst>
            </p:cNvPr>
            <p:cNvGrpSpPr/>
            <p:nvPr/>
          </p:nvGrpSpPr>
          <p:grpSpPr>
            <a:xfrm>
              <a:off x="685800" y="981234"/>
              <a:ext cx="5638800" cy="795754"/>
              <a:chOff x="685800" y="981234"/>
              <a:chExt cx="5638800" cy="795754"/>
            </a:xfrm>
          </p:grpSpPr>
          <p:grpSp>
            <p:nvGrpSpPr>
              <p:cNvPr id="10" name="Group 9">
                <a:extLst>
                  <a:ext uri="{FF2B5EF4-FFF2-40B4-BE49-F238E27FC236}">
                    <a16:creationId xmlns:a16="http://schemas.microsoft.com/office/drawing/2014/main" xmlns="" id="{3B65E308-84EF-4A2A-975D-9A07305A7085}"/>
                  </a:ext>
                </a:extLst>
              </p:cNvPr>
              <p:cNvGrpSpPr/>
              <p:nvPr/>
            </p:nvGrpSpPr>
            <p:grpSpPr>
              <a:xfrm>
                <a:off x="685800" y="1194445"/>
                <a:ext cx="387186" cy="369332"/>
                <a:chOff x="451014" y="1200150"/>
                <a:chExt cx="387186" cy="369332"/>
              </a:xfrm>
            </p:grpSpPr>
            <p:sp>
              <p:nvSpPr>
                <p:cNvPr id="3" name="Oval 2">
                  <a:extLst>
                    <a:ext uri="{FF2B5EF4-FFF2-40B4-BE49-F238E27FC236}">
                      <a16:creationId xmlns:a16="http://schemas.microsoft.com/office/drawing/2014/main" xmlns="" id="{59C84F2D-4777-432E-BFDA-6D1AAD4A953B}"/>
                    </a:ext>
                  </a:extLst>
                </p:cNvPr>
                <p:cNvSpPr/>
                <p:nvPr/>
              </p:nvSpPr>
              <p:spPr>
                <a:xfrm>
                  <a:off x="451014" y="120015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7" name="Graphic 6" descr="Business Growth">
                  <a:extLst>
                    <a:ext uri="{FF2B5EF4-FFF2-40B4-BE49-F238E27FC236}">
                      <a16:creationId xmlns:a16="http://schemas.microsoft.com/office/drawing/2014/main" xmlns="" id="{A48F7E33-0D62-4E56-9A38-EBBE067295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2207" y="1232416"/>
                  <a:ext cx="304800" cy="304800"/>
                </a:xfrm>
                <a:prstGeom prst="rect">
                  <a:avLst/>
                </a:prstGeom>
              </p:spPr>
            </p:pic>
          </p:grpSp>
          <p:grpSp>
            <p:nvGrpSpPr>
              <p:cNvPr id="14" name="Group 13">
                <a:extLst>
                  <a:ext uri="{FF2B5EF4-FFF2-40B4-BE49-F238E27FC236}">
                    <a16:creationId xmlns:a16="http://schemas.microsoft.com/office/drawing/2014/main" xmlns="" id="{5CFA5844-F8E1-4FFB-8042-3E07138972BA}"/>
                  </a:ext>
                </a:extLst>
              </p:cNvPr>
              <p:cNvGrpSpPr/>
              <p:nvPr/>
            </p:nvGrpSpPr>
            <p:grpSpPr>
              <a:xfrm>
                <a:off x="1154829" y="981234"/>
                <a:ext cx="5169771" cy="795754"/>
                <a:chOff x="767643" y="1232416"/>
                <a:chExt cx="4599504" cy="795754"/>
              </a:xfrm>
            </p:grpSpPr>
            <p:sp>
              <p:nvSpPr>
                <p:cNvPr id="8" name="Rectangle 7">
                  <a:extLst>
                    <a:ext uri="{FF2B5EF4-FFF2-40B4-BE49-F238E27FC236}">
                      <a16:creationId xmlns:a16="http://schemas.microsoft.com/office/drawing/2014/main" xmlns="" id="{38C76F01-7E45-4829-AE11-F506C60CB38C}"/>
                    </a:ext>
                  </a:extLst>
                </p:cNvPr>
                <p:cNvSpPr/>
                <p:nvPr/>
              </p:nvSpPr>
              <p:spPr>
                <a:xfrm>
                  <a:off x="767643" y="1232416"/>
                  <a:ext cx="2046396"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Fast-Track Career Growth</a:t>
                  </a:r>
                </a:p>
              </p:txBody>
            </p:sp>
            <p:sp>
              <p:nvSpPr>
                <p:cNvPr id="9" name="Rectangle 8">
                  <a:extLst>
                    <a:ext uri="{FF2B5EF4-FFF2-40B4-BE49-F238E27FC236}">
                      <a16:creationId xmlns:a16="http://schemas.microsoft.com/office/drawing/2014/main" xmlns="" id="{2E4F8595-5E7E-467C-8486-7A8443137CC7}"/>
                    </a:ext>
                  </a:extLst>
                </p:cNvPr>
                <p:cNvSpPr/>
                <p:nvPr/>
              </p:nvSpPr>
              <p:spPr>
                <a:xfrm>
                  <a:off x="767643" y="1504950"/>
                  <a:ext cx="4599504" cy="523220"/>
                </a:xfrm>
                <a:prstGeom prst="rect">
                  <a:avLst/>
                </a:prstGeom>
              </p:spPr>
              <p:txBody>
                <a:bodyPr wrap="square">
                  <a:spAutoFit/>
                </a:bodyPr>
                <a:lstStyle/>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Work with India’s </a:t>
                  </a:r>
                  <a:r>
                    <a:rPr lang="en-US" sz="1400" b="1" dirty="0">
                      <a:latin typeface="Cambria" panose="02040503050406030204" pitchFamily="18" charset="0"/>
                      <a:ea typeface="Cambria" panose="02040503050406030204" pitchFamily="18" charset="0"/>
                    </a:rPr>
                    <a:t>leading Online higher </a:t>
                  </a:r>
                  <a:r>
                    <a:rPr lang="en-US" sz="1400" b="1" dirty="0" err="1">
                      <a:latin typeface="Cambria" panose="02040503050406030204" pitchFamily="18" charset="0"/>
                      <a:ea typeface="Cambria" panose="02040503050406030204" pitchFamily="18" charset="0"/>
                    </a:rPr>
                    <a:t>EdTech</a:t>
                  </a:r>
                  <a:r>
                    <a:rPr lang="en-US" sz="1400" b="1" dirty="0">
                      <a:latin typeface="Cambria" panose="02040503050406030204" pitchFamily="18" charset="0"/>
                      <a:ea typeface="Cambria" panose="02040503050406030204" pitchFamily="18" charset="0"/>
                    </a:rPr>
                    <a:t> brand</a:t>
                  </a:r>
                  <a:endParaRPr lang="en-US" sz="1400"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Early Leadership exposure</a:t>
                  </a:r>
                </a:p>
              </p:txBody>
            </p:sp>
          </p:grpSp>
        </p:grpSp>
        <p:grpSp>
          <p:nvGrpSpPr>
            <p:cNvPr id="15" name="Group 14">
              <a:extLst>
                <a:ext uri="{FF2B5EF4-FFF2-40B4-BE49-F238E27FC236}">
                  <a16:creationId xmlns:a16="http://schemas.microsoft.com/office/drawing/2014/main" xmlns="" id="{96943E2A-8AD2-4163-8CE0-04CBFF6C28C3}"/>
                </a:ext>
              </a:extLst>
            </p:cNvPr>
            <p:cNvGrpSpPr/>
            <p:nvPr/>
          </p:nvGrpSpPr>
          <p:grpSpPr>
            <a:xfrm>
              <a:off x="685800" y="1817858"/>
              <a:ext cx="5638799" cy="795754"/>
              <a:chOff x="685800" y="1785680"/>
              <a:chExt cx="5638799" cy="795754"/>
            </a:xfrm>
          </p:grpSpPr>
          <p:grpSp>
            <p:nvGrpSpPr>
              <p:cNvPr id="29" name="Group 28">
                <a:extLst>
                  <a:ext uri="{FF2B5EF4-FFF2-40B4-BE49-F238E27FC236}">
                    <a16:creationId xmlns:a16="http://schemas.microsoft.com/office/drawing/2014/main" xmlns="" id="{350C25A2-D701-4B67-AE45-37EF328EE009}"/>
                  </a:ext>
                </a:extLst>
              </p:cNvPr>
              <p:cNvGrpSpPr/>
              <p:nvPr/>
            </p:nvGrpSpPr>
            <p:grpSpPr>
              <a:xfrm>
                <a:off x="1154829" y="1785680"/>
                <a:ext cx="5169770" cy="795754"/>
                <a:chOff x="767643" y="1138682"/>
                <a:chExt cx="4443116" cy="795754"/>
              </a:xfrm>
            </p:grpSpPr>
            <p:sp>
              <p:nvSpPr>
                <p:cNvPr id="30" name="Rectangle 29">
                  <a:extLst>
                    <a:ext uri="{FF2B5EF4-FFF2-40B4-BE49-F238E27FC236}">
                      <a16:creationId xmlns:a16="http://schemas.microsoft.com/office/drawing/2014/main" xmlns="" id="{D9792257-CE3A-4665-BAF0-B54481F10798}"/>
                    </a:ext>
                  </a:extLst>
                </p:cNvPr>
                <p:cNvSpPr/>
                <p:nvPr/>
              </p:nvSpPr>
              <p:spPr>
                <a:xfrm>
                  <a:off x="767643" y="1138682"/>
                  <a:ext cx="1561692"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Learn from the Best</a:t>
                  </a:r>
                </a:p>
              </p:txBody>
            </p:sp>
            <p:sp>
              <p:nvSpPr>
                <p:cNvPr id="31" name="Rectangle 30">
                  <a:extLst>
                    <a:ext uri="{FF2B5EF4-FFF2-40B4-BE49-F238E27FC236}">
                      <a16:creationId xmlns:a16="http://schemas.microsoft.com/office/drawing/2014/main" xmlns="" id="{F5E04F1C-622D-4D0E-84F3-51CFD25F5767}"/>
                    </a:ext>
                  </a:extLst>
                </p:cNvPr>
                <p:cNvSpPr/>
                <p:nvPr/>
              </p:nvSpPr>
              <p:spPr>
                <a:xfrm>
                  <a:off x="767643" y="1411216"/>
                  <a:ext cx="4443116" cy="523220"/>
                </a:xfrm>
                <a:prstGeom prst="rect">
                  <a:avLst/>
                </a:prstGeom>
              </p:spPr>
              <p:txBody>
                <a:bodyPr wrap="square">
                  <a:spAutoFit/>
                </a:bodyPr>
                <a:lstStyle/>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Mentorship from seasoned leaders (CEO 18 yrs, VP (Sales) 15+ yrs, CFO 15 yrs, CMO 14 yrs, VP (IT) 15 yrs)</a:t>
                  </a:r>
                </a:p>
              </p:txBody>
            </p:sp>
          </p:grpSp>
          <p:grpSp>
            <p:nvGrpSpPr>
              <p:cNvPr id="45" name="Group 44">
                <a:extLst>
                  <a:ext uri="{FF2B5EF4-FFF2-40B4-BE49-F238E27FC236}">
                    <a16:creationId xmlns:a16="http://schemas.microsoft.com/office/drawing/2014/main" xmlns="" id="{6B79183C-20BA-46F6-887F-F0E766E2FDFF}"/>
                  </a:ext>
                </a:extLst>
              </p:cNvPr>
              <p:cNvGrpSpPr/>
              <p:nvPr/>
            </p:nvGrpSpPr>
            <p:grpSpPr>
              <a:xfrm>
                <a:off x="685800" y="1998891"/>
                <a:ext cx="387186" cy="369332"/>
                <a:chOff x="292971" y="2018583"/>
                <a:chExt cx="387186" cy="369332"/>
              </a:xfrm>
            </p:grpSpPr>
            <p:sp>
              <p:nvSpPr>
                <p:cNvPr id="27" name="Oval 26">
                  <a:extLst>
                    <a:ext uri="{FF2B5EF4-FFF2-40B4-BE49-F238E27FC236}">
                      <a16:creationId xmlns:a16="http://schemas.microsoft.com/office/drawing/2014/main" xmlns="" id="{56A981A7-909A-42B3-BA1E-04AFBF93FC81}"/>
                    </a:ext>
                  </a:extLst>
                </p:cNvPr>
                <p:cNvSpPr/>
                <p:nvPr/>
              </p:nvSpPr>
              <p:spPr>
                <a:xfrm>
                  <a:off x="292971" y="2018583"/>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44" name="Graphic 43" descr="Classroom">
                  <a:extLst>
                    <a:ext uri="{FF2B5EF4-FFF2-40B4-BE49-F238E27FC236}">
                      <a16:creationId xmlns:a16="http://schemas.microsoft.com/office/drawing/2014/main" xmlns="" id="{B4855B51-FC8A-43D5-8AA3-E7FC6C0463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28690" y="2060412"/>
                  <a:ext cx="304723" cy="304723"/>
                </a:xfrm>
                <a:prstGeom prst="rect">
                  <a:avLst/>
                </a:prstGeom>
              </p:spPr>
            </p:pic>
          </p:grpSp>
        </p:grpSp>
        <p:grpSp>
          <p:nvGrpSpPr>
            <p:cNvPr id="16" name="Group 15">
              <a:extLst>
                <a:ext uri="{FF2B5EF4-FFF2-40B4-BE49-F238E27FC236}">
                  <a16:creationId xmlns:a16="http://schemas.microsoft.com/office/drawing/2014/main" xmlns="" id="{6B571E21-A5BF-4E0C-859D-1D0D13406F57}"/>
                </a:ext>
              </a:extLst>
            </p:cNvPr>
            <p:cNvGrpSpPr/>
            <p:nvPr/>
          </p:nvGrpSpPr>
          <p:grpSpPr>
            <a:xfrm>
              <a:off x="685800" y="2654482"/>
              <a:ext cx="5562600" cy="795754"/>
              <a:chOff x="685800" y="2623880"/>
              <a:chExt cx="5562600" cy="795754"/>
            </a:xfrm>
          </p:grpSpPr>
          <p:grpSp>
            <p:nvGrpSpPr>
              <p:cNvPr id="51" name="Group 50">
                <a:extLst>
                  <a:ext uri="{FF2B5EF4-FFF2-40B4-BE49-F238E27FC236}">
                    <a16:creationId xmlns:a16="http://schemas.microsoft.com/office/drawing/2014/main" xmlns="" id="{AED9567E-30A3-44E4-8256-5E5D8205F32C}"/>
                  </a:ext>
                </a:extLst>
              </p:cNvPr>
              <p:cNvGrpSpPr/>
              <p:nvPr/>
            </p:nvGrpSpPr>
            <p:grpSpPr>
              <a:xfrm>
                <a:off x="685800" y="2837091"/>
                <a:ext cx="387186" cy="369332"/>
                <a:chOff x="451014" y="1231102"/>
                <a:chExt cx="387186" cy="369332"/>
              </a:xfrm>
            </p:grpSpPr>
            <p:sp>
              <p:nvSpPr>
                <p:cNvPr id="52" name="Oval 51">
                  <a:extLst>
                    <a:ext uri="{FF2B5EF4-FFF2-40B4-BE49-F238E27FC236}">
                      <a16:creationId xmlns:a16="http://schemas.microsoft.com/office/drawing/2014/main" xmlns="" id="{CEF6D1DF-B467-43E9-B254-9A60BF4A4F81}"/>
                    </a:ext>
                  </a:extLst>
                </p:cNvPr>
                <p:cNvSpPr/>
                <p:nvPr/>
              </p:nvSpPr>
              <p:spPr>
                <a:xfrm>
                  <a:off x="451014" y="1231102"/>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53" name="Graphic 52" descr="Earth Globe   Asia">
                  <a:extLst>
                    <a:ext uri="{FF2B5EF4-FFF2-40B4-BE49-F238E27FC236}">
                      <a16:creationId xmlns:a16="http://schemas.microsoft.com/office/drawing/2014/main" xmlns="" id="{BBABD387-9037-42D1-B4DC-8D7ED9A133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92207" y="1263368"/>
                  <a:ext cx="304800" cy="304800"/>
                </a:xfrm>
                <a:prstGeom prst="rect">
                  <a:avLst/>
                </a:prstGeom>
              </p:spPr>
            </p:pic>
          </p:grpSp>
          <p:grpSp>
            <p:nvGrpSpPr>
              <p:cNvPr id="54" name="Group 53">
                <a:extLst>
                  <a:ext uri="{FF2B5EF4-FFF2-40B4-BE49-F238E27FC236}">
                    <a16:creationId xmlns:a16="http://schemas.microsoft.com/office/drawing/2014/main" xmlns="" id="{AA9903E0-83B1-42AE-80BB-9B7EAA9623DA}"/>
                  </a:ext>
                </a:extLst>
              </p:cNvPr>
              <p:cNvGrpSpPr/>
              <p:nvPr/>
            </p:nvGrpSpPr>
            <p:grpSpPr>
              <a:xfrm>
                <a:off x="1154829" y="2623880"/>
                <a:ext cx="5093571" cy="795754"/>
                <a:chOff x="767643" y="1263368"/>
                <a:chExt cx="4531710" cy="795754"/>
              </a:xfrm>
            </p:grpSpPr>
            <p:sp>
              <p:nvSpPr>
                <p:cNvPr id="55" name="Rectangle 54">
                  <a:extLst>
                    <a:ext uri="{FF2B5EF4-FFF2-40B4-BE49-F238E27FC236}">
                      <a16:creationId xmlns:a16="http://schemas.microsoft.com/office/drawing/2014/main" xmlns="" id="{AC028B60-6D25-42FB-84FA-3D266C177F57}"/>
                    </a:ext>
                  </a:extLst>
                </p:cNvPr>
                <p:cNvSpPr/>
                <p:nvPr/>
              </p:nvSpPr>
              <p:spPr>
                <a:xfrm>
                  <a:off x="767643" y="1263368"/>
                  <a:ext cx="1328172"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Make an Impact</a:t>
                  </a:r>
                </a:p>
              </p:txBody>
            </p:sp>
            <p:sp>
              <p:nvSpPr>
                <p:cNvPr id="56" name="Rectangle 55">
                  <a:extLst>
                    <a:ext uri="{FF2B5EF4-FFF2-40B4-BE49-F238E27FC236}">
                      <a16:creationId xmlns:a16="http://schemas.microsoft.com/office/drawing/2014/main" xmlns="" id="{32989E02-DC00-4B3D-AF48-71BA100C92AA}"/>
                    </a:ext>
                  </a:extLst>
                </p:cNvPr>
                <p:cNvSpPr/>
                <p:nvPr/>
              </p:nvSpPr>
              <p:spPr>
                <a:xfrm>
                  <a:off x="767643" y="1535902"/>
                  <a:ext cx="4531710" cy="523220"/>
                </a:xfrm>
                <a:prstGeom prst="rect">
                  <a:avLst/>
                </a:prstGeom>
              </p:spPr>
              <p:txBody>
                <a:bodyPr wrap="square">
                  <a:spAutoFit/>
                </a:bodyPr>
                <a:lstStyle/>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Increase </a:t>
                  </a:r>
                  <a:r>
                    <a:rPr lang="en-US" sz="1400" b="1" dirty="0">
                      <a:latin typeface="Cambria" panose="02040503050406030204" pitchFamily="18" charset="0"/>
                      <a:ea typeface="Cambria" panose="02040503050406030204" pitchFamily="18" charset="0"/>
                    </a:rPr>
                    <a:t>accessibility of premium education</a:t>
                  </a:r>
                  <a:r>
                    <a:rPr lang="en-US" sz="1400" dirty="0">
                      <a:latin typeface="Cambria" panose="02040503050406030204" pitchFamily="18" charset="0"/>
                      <a:ea typeface="Cambria" panose="02040503050406030204" pitchFamily="18" charset="0"/>
                    </a:rPr>
                    <a:t> across India</a:t>
                  </a: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Contribute to </a:t>
                  </a:r>
                  <a:r>
                    <a:rPr lang="en-US" sz="1400" i="1" dirty="0">
                      <a:latin typeface="Cambria" panose="02040503050406030204" pitchFamily="18" charset="0"/>
                      <a:ea typeface="Cambria" panose="02040503050406030204" pitchFamily="18" charset="0"/>
                    </a:rPr>
                    <a:t>Viksit Bharat</a:t>
                  </a:r>
                  <a:r>
                    <a:rPr lang="en-US" sz="1400" dirty="0">
                      <a:latin typeface="Cambria" panose="02040503050406030204" pitchFamily="18" charset="0"/>
                      <a:ea typeface="Cambria" panose="02040503050406030204" pitchFamily="18" charset="0"/>
                    </a:rPr>
                    <a:t> &amp; </a:t>
                  </a:r>
                  <a:r>
                    <a:rPr lang="en-US" sz="1400" i="1" dirty="0" err="1">
                      <a:latin typeface="Cambria" panose="02040503050406030204" pitchFamily="18" charset="0"/>
                      <a:ea typeface="Cambria" panose="02040503050406030204" pitchFamily="18" charset="0"/>
                    </a:rPr>
                    <a:t>Atmanirbhar</a:t>
                  </a:r>
                  <a:r>
                    <a:rPr lang="en-US" sz="1400" i="1" dirty="0">
                      <a:latin typeface="Cambria" panose="02040503050406030204" pitchFamily="18" charset="0"/>
                      <a:ea typeface="Cambria" panose="02040503050406030204" pitchFamily="18" charset="0"/>
                    </a:rPr>
                    <a:t> Bharat</a:t>
                  </a:r>
                  <a:endParaRPr lang="en-US" sz="1400" dirty="0">
                    <a:latin typeface="Cambria" panose="02040503050406030204" pitchFamily="18" charset="0"/>
                    <a:ea typeface="Cambria" panose="02040503050406030204" pitchFamily="18" charset="0"/>
                  </a:endParaRPr>
                </a:p>
              </p:txBody>
            </p:sp>
          </p:grpSp>
        </p:grpSp>
        <p:grpSp>
          <p:nvGrpSpPr>
            <p:cNvPr id="17" name="Group 16">
              <a:extLst>
                <a:ext uri="{FF2B5EF4-FFF2-40B4-BE49-F238E27FC236}">
                  <a16:creationId xmlns:a16="http://schemas.microsoft.com/office/drawing/2014/main" xmlns="" id="{CBB7395D-9770-4098-81C3-8ED6BE0D34C1}"/>
                </a:ext>
              </a:extLst>
            </p:cNvPr>
            <p:cNvGrpSpPr/>
            <p:nvPr/>
          </p:nvGrpSpPr>
          <p:grpSpPr>
            <a:xfrm>
              <a:off x="685800" y="3491107"/>
              <a:ext cx="6248399" cy="795754"/>
              <a:chOff x="685800" y="3491107"/>
              <a:chExt cx="6248399" cy="795754"/>
            </a:xfrm>
          </p:grpSpPr>
          <p:grpSp>
            <p:nvGrpSpPr>
              <p:cNvPr id="57" name="Group 56">
                <a:extLst>
                  <a:ext uri="{FF2B5EF4-FFF2-40B4-BE49-F238E27FC236}">
                    <a16:creationId xmlns:a16="http://schemas.microsoft.com/office/drawing/2014/main" xmlns="" id="{F6014F3A-3C39-42A3-94B0-AFB9F5CD4EDB}"/>
                  </a:ext>
                </a:extLst>
              </p:cNvPr>
              <p:cNvGrpSpPr/>
              <p:nvPr/>
            </p:nvGrpSpPr>
            <p:grpSpPr>
              <a:xfrm>
                <a:off x="685800" y="3704318"/>
                <a:ext cx="387186" cy="369332"/>
                <a:chOff x="451014" y="1200150"/>
                <a:chExt cx="387186" cy="369332"/>
              </a:xfrm>
            </p:grpSpPr>
            <p:sp>
              <p:nvSpPr>
                <p:cNvPr id="58" name="Oval 57">
                  <a:extLst>
                    <a:ext uri="{FF2B5EF4-FFF2-40B4-BE49-F238E27FC236}">
                      <a16:creationId xmlns:a16="http://schemas.microsoft.com/office/drawing/2014/main" xmlns="" id="{12EA845F-74A7-431C-A2A0-340B01C09284}"/>
                    </a:ext>
                  </a:extLst>
                </p:cNvPr>
                <p:cNvSpPr/>
                <p:nvPr/>
              </p:nvSpPr>
              <p:spPr>
                <a:xfrm>
                  <a:off x="451014" y="120015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59" name="Graphic 58" descr="Bullseye">
                  <a:extLst>
                    <a:ext uri="{FF2B5EF4-FFF2-40B4-BE49-F238E27FC236}">
                      <a16:creationId xmlns:a16="http://schemas.microsoft.com/office/drawing/2014/main" xmlns="" id="{92DFF0AC-44FF-4511-B587-E3673B6DF6E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92207" y="1232416"/>
                  <a:ext cx="304800" cy="304800"/>
                </a:xfrm>
                <a:prstGeom prst="rect">
                  <a:avLst/>
                </a:prstGeom>
              </p:spPr>
            </p:pic>
          </p:grpSp>
          <p:grpSp>
            <p:nvGrpSpPr>
              <p:cNvPr id="60" name="Group 59">
                <a:extLst>
                  <a:ext uri="{FF2B5EF4-FFF2-40B4-BE49-F238E27FC236}">
                    <a16:creationId xmlns:a16="http://schemas.microsoft.com/office/drawing/2014/main" xmlns="" id="{04EE70C7-B840-471A-8387-4940A8C6B4F7}"/>
                  </a:ext>
                </a:extLst>
              </p:cNvPr>
              <p:cNvGrpSpPr/>
              <p:nvPr/>
            </p:nvGrpSpPr>
            <p:grpSpPr>
              <a:xfrm>
                <a:off x="1154828" y="3491107"/>
                <a:ext cx="5779371" cy="795754"/>
                <a:chOff x="767642" y="1232416"/>
                <a:chExt cx="4526446" cy="795754"/>
              </a:xfrm>
            </p:grpSpPr>
            <p:sp>
              <p:nvSpPr>
                <p:cNvPr id="61" name="Rectangle 60">
                  <a:extLst>
                    <a:ext uri="{FF2B5EF4-FFF2-40B4-BE49-F238E27FC236}">
                      <a16:creationId xmlns:a16="http://schemas.microsoft.com/office/drawing/2014/main" xmlns="" id="{5D6EDB8B-BDDB-43E9-92EF-B837D27F2444}"/>
                    </a:ext>
                  </a:extLst>
                </p:cNvPr>
                <p:cNvSpPr/>
                <p:nvPr/>
              </p:nvSpPr>
              <p:spPr>
                <a:xfrm>
                  <a:off x="767643" y="1232416"/>
                  <a:ext cx="3266367" cy="307777"/>
                </a:xfrm>
                <a:prstGeom prst="rect">
                  <a:avLst/>
                </a:prstGeom>
              </p:spPr>
              <p:txBody>
                <a:bodyPr wrap="none">
                  <a:spAutoFit/>
                </a:bodyPr>
                <a:lstStyle/>
                <a:p>
                  <a:r>
                    <a:rPr lang="en-US" sz="1400" b="1" dirty="0">
                      <a:solidFill>
                        <a:srgbClr val="0129A3"/>
                      </a:solidFill>
                      <a:latin typeface="Cambria" panose="02040503050406030204" pitchFamily="18" charset="0"/>
                      <a:ea typeface="Cambria" panose="02040503050406030204" pitchFamily="18" charset="0"/>
                    </a:rPr>
                    <a:t>Grow with a Profitable, Trusted and Listed Brand</a:t>
                  </a:r>
                </a:p>
              </p:txBody>
            </p:sp>
            <p:sp>
              <p:nvSpPr>
                <p:cNvPr id="62" name="Rectangle 61">
                  <a:extLst>
                    <a:ext uri="{FF2B5EF4-FFF2-40B4-BE49-F238E27FC236}">
                      <a16:creationId xmlns:a16="http://schemas.microsoft.com/office/drawing/2014/main" xmlns="" id="{D54F7D36-F4D9-42DE-9ADC-B76D6F13553A}"/>
                    </a:ext>
                  </a:extLst>
                </p:cNvPr>
                <p:cNvSpPr/>
                <p:nvPr/>
              </p:nvSpPr>
              <p:spPr>
                <a:xfrm>
                  <a:off x="767642" y="1504950"/>
                  <a:ext cx="4526446" cy="523220"/>
                </a:xfrm>
                <a:prstGeom prst="rect">
                  <a:avLst/>
                </a:prstGeom>
              </p:spPr>
              <p:txBody>
                <a:bodyPr wrap="square">
                  <a:spAutoFit/>
                </a:bodyPr>
                <a:lstStyle/>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Backed by marquee investors – </a:t>
                  </a:r>
                  <a:r>
                    <a:rPr lang="en-US" sz="1400" b="1" dirty="0">
                      <a:latin typeface="Cambria" panose="02040503050406030204" pitchFamily="18" charset="0"/>
                      <a:ea typeface="Cambria" panose="02040503050406030204" pitchFamily="18" charset="0"/>
                    </a:rPr>
                    <a:t>Singularity, </a:t>
                  </a:r>
                  <a:r>
                    <a:rPr lang="en-US" sz="1400" b="1" dirty="0" err="1">
                      <a:latin typeface="Cambria" panose="02040503050406030204" pitchFamily="18" charset="0"/>
                      <a:ea typeface="Cambria" panose="02040503050406030204" pitchFamily="18" charset="0"/>
                    </a:rPr>
                    <a:t>Abakkus</a:t>
                  </a:r>
                  <a:r>
                    <a:rPr lang="en-US" sz="1400" b="1" dirty="0">
                      <a:latin typeface="Cambria" panose="02040503050406030204" pitchFamily="18" charset="0"/>
                      <a:ea typeface="Cambria" panose="02040503050406030204" pitchFamily="18" charset="0"/>
                    </a:rPr>
                    <a:t>, </a:t>
                  </a:r>
                  <a:r>
                    <a:rPr lang="en-US" sz="1400" b="1" dirty="0" err="1">
                      <a:latin typeface="Cambria" panose="02040503050406030204" pitchFamily="18" charset="0"/>
                      <a:ea typeface="Cambria" panose="02040503050406030204" pitchFamily="18" charset="0"/>
                    </a:rPr>
                    <a:t>Shubhkaam</a:t>
                  </a:r>
                  <a:endParaRPr lang="en-US" sz="1400"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sz="1400" b="1" dirty="0">
                      <a:latin typeface="Cambria" panose="02040503050406030204" pitchFamily="18" charset="0"/>
                      <a:ea typeface="Cambria" panose="02040503050406030204" pitchFamily="18" charset="0"/>
                    </a:rPr>
                    <a:t>Stable, performance-driven culture</a:t>
                  </a:r>
                  <a:r>
                    <a:rPr lang="en-US" sz="1400" dirty="0">
                      <a:latin typeface="Cambria" panose="02040503050406030204" pitchFamily="18" charset="0"/>
                      <a:ea typeface="Cambria" panose="02040503050406030204" pitchFamily="18" charset="0"/>
                    </a:rPr>
                    <a:t> with strong recognition</a:t>
                  </a:r>
                </a:p>
              </p:txBody>
            </p:sp>
          </p:grpSp>
        </p:grpSp>
      </p:grpSp>
      <p:sp>
        <p:nvSpPr>
          <p:cNvPr id="34" name="Rectangle 33">
            <a:extLst>
              <a:ext uri="{FF2B5EF4-FFF2-40B4-BE49-F238E27FC236}">
                <a16:creationId xmlns:a16="http://schemas.microsoft.com/office/drawing/2014/main" xmlns="" id="{F4817CFF-D07C-4027-BEE5-EB2F190C4300}"/>
              </a:ext>
            </a:extLst>
          </p:cNvPr>
          <p:cNvSpPr/>
          <p:nvPr/>
        </p:nvSpPr>
        <p:spPr>
          <a:xfrm>
            <a:off x="381000" y="742950"/>
            <a:ext cx="5486401" cy="338554"/>
          </a:xfrm>
          <a:prstGeom prst="rect">
            <a:avLst/>
          </a:prstGeom>
        </p:spPr>
        <p:txBody>
          <a:bodyPr wrap="square">
            <a:spAutoFit/>
          </a:bodyPr>
          <a:lstStyle/>
          <a:p>
            <a:r>
              <a:rPr lang="en-US" sz="1600" b="1" i="1" dirty="0">
                <a:solidFill>
                  <a:srgbClr val="0129A3"/>
                </a:solidFill>
                <a:latin typeface="Cambria" panose="02040503050406030204" pitchFamily="18" charset="0"/>
                <a:ea typeface="Cambria" panose="02040503050406030204" pitchFamily="18" charset="0"/>
              </a:rPr>
              <a:t>Be Part of India’s Leading </a:t>
            </a:r>
            <a:r>
              <a:rPr lang="en-US" sz="1600" b="1" i="1" dirty="0" err="1">
                <a:solidFill>
                  <a:srgbClr val="0129A3"/>
                </a:solidFill>
                <a:latin typeface="Cambria" panose="02040503050406030204" pitchFamily="18" charset="0"/>
                <a:ea typeface="Cambria" panose="02040503050406030204" pitchFamily="18" charset="0"/>
              </a:rPr>
              <a:t>EdTech</a:t>
            </a:r>
            <a:r>
              <a:rPr lang="en-US" sz="1600" b="1" i="1" dirty="0">
                <a:solidFill>
                  <a:srgbClr val="0129A3"/>
                </a:solidFill>
                <a:latin typeface="Cambria" panose="02040503050406030204" pitchFamily="18" charset="0"/>
                <a:ea typeface="Cambria" panose="02040503050406030204" pitchFamily="18" charset="0"/>
              </a:rPr>
              <a:t> Growth Story</a:t>
            </a:r>
            <a:endParaRPr lang="en-IN" sz="1600" b="1" i="1" dirty="0">
              <a:solidFill>
                <a:srgbClr val="0129A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38353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895350"/>
            <a:ext cx="2613418" cy="2664364"/>
          </a:xfrm>
          <a:prstGeom prst="rect">
            <a:avLst/>
          </a:prstGeom>
          <a:ln w="3175">
            <a:solidFill>
              <a:schemeClr val="tx1"/>
            </a:solidFill>
          </a:ln>
        </p:spPr>
      </p:pic>
      <p:sp>
        <p:nvSpPr>
          <p:cNvPr id="4" name="TextBox 3">
            <a:extLst>
              <a:ext uri="{FF2B5EF4-FFF2-40B4-BE49-F238E27FC236}">
                <a16:creationId xmlns:a16="http://schemas.microsoft.com/office/drawing/2014/main" xmlns="" id="{3B88246A-A537-4491-9866-899A78EED39B}"/>
              </a:ext>
            </a:extLst>
          </p:cNvPr>
          <p:cNvSpPr txBox="1"/>
          <p:nvPr/>
        </p:nvSpPr>
        <p:spPr>
          <a:xfrm>
            <a:off x="381000" y="361950"/>
            <a:ext cx="20574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cs typeface="Calibri" panose="020F0502020204030204" pitchFamily="34" charset="0"/>
              </a:rPr>
              <a:t>Our Leadership</a:t>
            </a:r>
          </a:p>
        </p:txBody>
      </p:sp>
      <p:sp>
        <p:nvSpPr>
          <p:cNvPr id="5" name="object 85"/>
          <p:cNvSpPr txBox="1"/>
          <p:nvPr/>
        </p:nvSpPr>
        <p:spPr>
          <a:xfrm>
            <a:off x="1144452" y="3662159"/>
            <a:ext cx="2762915" cy="423834"/>
          </a:xfrm>
          <a:prstGeom prst="rect">
            <a:avLst/>
          </a:prstGeom>
        </p:spPr>
        <p:txBody>
          <a:bodyPr vert="horz" wrap="square" lIns="0" tIns="15875" rIns="0" bIns="0" rtlCol="0">
            <a:spAutoFit/>
          </a:bodyPr>
          <a:lstStyle/>
          <a:p>
            <a:pPr algn="ctr">
              <a:spcAft>
                <a:spcPts val="300"/>
              </a:spcAft>
            </a:pPr>
            <a:r>
              <a:rPr lang="en-US" sz="1200" b="1" spc="105" dirty="0">
                <a:solidFill>
                  <a:srgbClr val="164673"/>
                </a:solidFill>
                <a:latin typeface="Cambria" panose="02040503050406030204" pitchFamily="18" charset="0"/>
                <a:ea typeface="Cambria" panose="02040503050406030204" pitchFamily="18" charset="0"/>
                <a:cs typeface="Trebuchet MS"/>
              </a:rPr>
              <a:t>Dr. Sanjay Salunkhe</a:t>
            </a:r>
          </a:p>
          <a:p>
            <a:pPr algn="ctr">
              <a:spcAft>
                <a:spcPts val="300"/>
              </a:spcAft>
            </a:pPr>
            <a:r>
              <a:rPr lang="en-US" sz="1200" b="1" spc="105" dirty="0">
                <a:solidFill>
                  <a:srgbClr val="164673"/>
                </a:solidFill>
                <a:latin typeface="Cambria" panose="02040503050406030204" pitchFamily="18" charset="0"/>
                <a:ea typeface="Cambria" panose="02040503050406030204" pitchFamily="18" charset="0"/>
                <a:cs typeface="Trebuchet MS"/>
              </a:rPr>
              <a:t>Chairman &amp; MD</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926" r="25049"/>
          <a:stretch/>
        </p:blipFill>
        <p:spPr>
          <a:xfrm>
            <a:off x="4503400" y="895962"/>
            <a:ext cx="2556899" cy="2669327"/>
          </a:xfrm>
          <a:prstGeom prst="rect">
            <a:avLst/>
          </a:prstGeom>
          <a:ln w="3175">
            <a:solidFill>
              <a:schemeClr val="tx1"/>
            </a:solidFill>
          </a:ln>
        </p:spPr>
      </p:pic>
      <p:sp>
        <p:nvSpPr>
          <p:cNvPr id="7" name="object 85"/>
          <p:cNvSpPr txBox="1"/>
          <p:nvPr/>
        </p:nvSpPr>
        <p:spPr>
          <a:xfrm>
            <a:off x="4400392" y="3664574"/>
            <a:ext cx="2762915" cy="423834"/>
          </a:xfrm>
          <a:prstGeom prst="rect">
            <a:avLst/>
          </a:prstGeom>
          <a:noFill/>
        </p:spPr>
        <p:txBody>
          <a:bodyPr vert="horz" wrap="square" lIns="0" tIns="15875" rIns="0" bIns="0" rtlCol="0">
            <a:spAutoFit/>
          </a:bodyPr>
          <a:lstStyle/>
          <a:p>
            <a:pPr algn="ctr">
              <a:spcAft>
                <a:spcPts val="300"/>
              </a:spcAft>
            </a:pPr>
            <a:r>
              <a:rPr lang="en-US" sz="1200" b="1" spc="105" dirty="0">
                <a:solidFill>
                  <a:srgbClr val="164673"/>
                </a:solidFill>
                <a:latin typeface="Cambria" panose="02040503050406030204" pitchFamily="18" charset="0"/>
                <a:ea typeface="Cambria" panose="02040503050406030204" pitchFamily="18" charset="0"/>
                <a:cs typeface="Trebuchet MS"/>
              </a:rPr>
              <a:t>Ms. Ranjita Raman</a:t>
            </a:r>
          </a:p>
          <a:p>
            <a:pPr algn="ctr">
              <a:spcAft>
                <a:spcPts val="300"/>
              </a:spcAft>
            </a:pPr>
            <a:r>
              <a:rPr lang="en-US" sz="1200" b="1" spc="105" dirty="0">
                <a:solidFill>
                  <a:srgbClr val="164673"/>
                </a:solidFill>
                <a:latin typeface="Cambria" panose="02040503050406030204" pitchFamily="18" charset="0"/>
                <a:ea typeface="Cambria" panose="02040503050406030204" pitchFamily="18" charset="0"/>
                <a:cs typeface="Trebuchet MS"/>
              </a:rPr>
              <a:t>CEO</a:t>
            </a:r>
            <a:endParaRPr sz="1200" dirty="0">
              <a:solidFill>
                <a:prstClr val="black"/>
              </a:solidFill>
              <a:latin typeface="Cambria" panose="02040503050406030204" pitchFamily="18" charset="0"/>
              <a:ea typeface="Cambria" panose="02040503050406030204" pitchFamily="18" charset="0"/>
              <a:cs typeface="Trebuchet MS"/>
            </a:endParaRPr>
          </a:p>
        </p:txBody>
      </p:sp>
    </p:spTree>
    <p:extLst>
      <p:ext uri="{BB962C8B-B14F-4D97-AF65-F5344CB8AC3E}">
        <p14:creationId xmlns:p14="http://schemas.microsoft.com/office/powerpoint/2010/main" val="358177277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3656" cy="1085245"/>
          </a:xfrm>
          <a:prstGeom prst="rect">
            <a:avLst/>
          </a:prstGeom>
        </p:spPr>
      </p:pic>
      <p:sp>
        <p:nvSpPr>
          <p:cNvPr id="9" name="object 10"/>
          <p:cNvSpPr txBox="1">
            <a:spLocks/>
          </p:cNvSpPr>
          <p:nvPr/>
        </p:nvSpPr>
        <p:spPr>
          <a:xfrm>
            <a:off x="2409919" y="380273"/>
            <a:ext cx="4323817" cy="352019"/>
          </a:xfrm>
          <a:prstGeom prst="rect">
            <a:avLst/>
          </a:prstGeom>
        </p:spPr>
        <p:txBody>
          <a:bodyPr vert="horz" wrap="square" lIns="0" tIns="13335" rIns="0" bIns="0" rtlCol="0">
            <a:spAutoFit/>
          </a:bodyPr>
          <a:lstStyle>
            <a:lvl1pPr>
              <a:defRPr sz="4550" b="1" i="0">
                <a:solidFill>
                  <a:schemeClr val="bg1"/>
                </a:solidFill>
                <a:latin typeface="Trebuchet MS"/>
                <a:ea typeface="+mj-ea"/>
                <a:cs typeface="Trebuchet MS"/>
              </a:defRPr>
            </a:lvl1pPr>
          </a:lstStyle>
          <a:p>
            <a:pPr marL="12700" algn="ctr">
              <a:spcBef>
                <a:spcPts val="105"/>
              </a:spcBef>
            </a:pPr>
            <a:r>
              <a:rPr lang="en-IN" sz="2200" kern="0" dirty="0">
                <a:latin typeface="Cambria" panose="02040503050406030204" pitchFamily="18" charset="0"/>
                <a:ea typeface="Cambria" panose="02040503050406030204" pitchFamily="18" charset="0"/>
                <a:cs typeface="Calibri" panose="020F0502020204030204" pitchFamily="34" charset="0"/>
              </a:rPr>
              <a:t>Media Highlights</a:t>
            </a:r>
            <a:endParaRPr lang="en-US" sz="2200" kern="0" dirty="0">
              <a:latin typeface="Cambria" panose="02040503050406030204" pitchFamily="18" charset="0"/>
              <a:ea typeface="Cambria" panose="02040503050406030204" pitchFamily="18" charset="0"/>
              <a:cs typeface="Calibri" panose="020F0502020204030204" pitchFamily="34" charset="0"/>
            </a:endParaRPr>
          </a:p>
        </p:txBody>
      </p:sp>
      <p:sp>
        <p:nvSpPr>
          <p:cNvPr id="38" name="AutoShape 6" descr="IIM Tiruchirappalli"/>
          <p:cNvSpPr>
            <a:spLocks noChangeAspect="1" noChangeArrowheads="1"/>
          </p:cNvSpPr>
          <p:nvPr/>
        </p:nvSpPr>
        <p:spPr bwMode="auto">
          <a:xfrm>
            <a:off x="762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39" name="AutoShape 8" descr="IIM Tiruchirappalli"/>
          <p:cNvSpPr>
            <a:spLocks noChangeAspect="1" noChangeArrowheads="1"/>
          </p:cNvSpPr>
          <p:nvPr/>
        </p:nvSpPr>
        <p:spPr bwMode="auto">
          <a:xfrm>
            <a:off x="914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0" name="AutoShape 10" descr="IIM Tiruchirappalli"/>
          <p:cNvSpPr>
            <a:spLocks noChangeAspect="1" noChangeArrowheads="1"/>
          </p:cNvSpPr>
          <p:nvPr/>
        </p:nvSpPr>
        <p:spPr bwMode="auto">
          <a:xfrm>
            <a:off x="1066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1" name="AutoShape 12" descr="IIM Tiruchirappalli"/>
          <p:cNvSpPr>
            <a:spLocks noChangeAspect="1" noChangeArrowheads="1"/>
          </p:cNvSpPr>
          <p:nvPr/>
        </p:nvSpPr>
        <p:spPr bwMode="auto">
          <a:xfrm>
            <a:off x="1219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2" name="AutoShape 14" descr="IIM Tiruchirappalli"/>
          <p:cNvSpPr>
            <a:spLocks noChangeAspect="1" noChangeArrowheads="1"/>
          </p:cNvSpPr>
          <p:nvPr/>
        </p:nvSpPr>
        <p:spPr bwMode="auto">
          <a:xfrm>
            <a:off x="1371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3" name="AutoShape 16" descr="IIM Tiruchirappalli"/>
          <p:cNvSpPr>
            <a:spLocks noChangeAspect="1" noChangeArrowheads="1"/>
          </p:cNvSpPr>
          <p:nvPr/>
        </p:nvSpPr>
        <p:spPr bwMode="auto">
          <a:xfrm>
            <a:off x="1524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4" name="AutoShape 18" descr="IIM Tiruchirappalli"/>
          <p:cNvSpPr>
            <a:spLocks noChangeAspect="1" noChangeArrowheads="1"/>
          </p:cNvSpPr>
          <p:nvPr/>
        </p:nvSpPr>
        <p:spPr bwMode="auto">
          <a:xfrm>
            <a:off x="1676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5" name="AutoShape 22" descr="IIM Tiruchirappalli"/>
          <p:cNvSpPr>
            <a:spLocks noChangeAspect="1" noChangeArrowheads="1"/>
          </p:cNvSpPr>
          <p:nvPr/>
        </p:nvSpPr>
        <p:spPr bwMode="auto">
          <a:xfrm>
            <a:off x="1981200"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6" name="AutoShape 24" descr="IIM Tiruchirappalli"/>
          <p:cNvSpPr>
            <a:spLocks noChangeAspect="1" noChangeArrowheads="1"/>
          </p:cNvSpPr>
          <p:nvPr/>
        </p:nvSpPr>
        <p:spPr bwMode="auto">
          <a:xfrm>
            <a:off x="2133600"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7" name="AutoShape 26" descr="IIM Tiruchirappalli"/>
          <p:cNvSpPr>
            <a:spLocks noChangeAspect="1" noChangeArrowheads="1"/>
          </p:cNvSpPr>
          <p:nvPr/>
        </p:nvSpPr>
        <p:spPr bwMode="auto">
          <a:xfrm>
            <a:off x="2286000"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8" name="AutoShape 28" descr="IIM Tiruchirappalli"/>
          <p:cNvSpPr>
            <a:spLocks noChangeAspect="1" noChangeArrowheads="1"/>
          </p:cNvSpPr>
          <p:nvPr/>
        </p:nvSpPr>
        <p:spPr bwMode="auto">
          <a:xfrm>
            <a:off x="2433079" y="140939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9" name="AutoShape 30" descr="IIM Tiruchirappalli"/>
          <p:cNvSpPr>
            <a:spLocks noChangeAspect="1" noChangeArrowheads="1"/>
          </p:cNvSpPr>
          <p:nvPr/>
        </p:nvSpPr>
        <p:spPr bwMode="auto">
          <a:xfrm>
            <a:off x="2590800"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72" name="AutoShape 2" descr="Adani Institute of Digital Technology Management - Home | Facebook"/>
          <p:cNvSpPr>
            <a:spLocks noChangeAspect="1" noChangeArrowheads="1"/>
          </p:cNvSpPr>
          <p:nvPr/>
        </p:nvSpPr>
        <p:spPr bwMode="auto">
          <a:xfrm>
            <a:off x="8198075" y="1396023"/>
            <a:ext cx="118705" cy="11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pic>
        <p:nvPicPr>
          <p:cNvPr id="10" name="Picture 9">
            <a:hlinkClick r:id="rId3"/>
          </p:cNvPr>
          <p:cNvPicPr>
            <a:picLocks noChangeAspect="1"/>
          </p:cNvPicPr>
          <p:nvPr/>
        </p:nvPicPr>
        <p:blipFill>
          <a:blip r:embed="rId4"/>
          <a:stretch>
            <a:fillRect/>
          </a:stretch>
        </p:blipFill>
        <p:spPr>
          <a:xfrm>
            <a:off x="1340076" y="3274267"/>
            <a:ext cx="4038600" cy="1646824"/>
          </a:xfrm>
          <a:prstGeom prst="rect">
            <a:avLst/>
          </a:prstGeom>
        </p:spPr>
      </p:pic>
      <p:pic>
        <p:nvPicPr>
          <p:cNvPr id="19" name="Picture 18">
            <a:extLst>
              <a:ext uri="{FF2B5EF4-FFF2-40B4-BE49-F238E27FC236}">
                <a16:creationId xmlns:a16="http://schemas.microsoft.com/office/drawing/2014/main" xmlns="" id="{F0CD76F6-6325-499A-B9DB-CD3C1EB0CA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57150"/>
            <a:ext cx="971550" cy="971550"/>
          </a:xfrm>
          <a:prstGeom prst="rect">
            <a:avLst/>
          </a:prstGeom>
        </p:spPr>
      </p:pic>
      <p:sp>
        <p:nvSpPr>
          <p:cNvPr id="2" name="TextBox 1"/>
          <p:cNvSpPr txBox="1"/>
          <p:nvPr/>
        </p:nvSpPr>
        <p:spPr>
          <a:xfrm>
            <a:off x="578075" y="1074737"/>
            <a:ext cx="7620000" cy="2123658"/>
          </a:xfrm>
          <a:prstGeom prst="rect">
            <a:avLst/>
          </a:prstGeom>
          <a:noFill/>
        </p:spPr>
        <p:txBody>
          <a:bodyPr wrap="square" rtlCol="0">
            <a:spAutoFit/>
          </a:bodyPr>
          <a:lstStyle/>
          <a:p>
            <a:pPr>
              <a:spcBef>
                <a:spcPts val="600"/>
              </a:spcBef>
              <a:spcAft>
                <a:spcPts val="600"/>
              </a:spcAft>
            </a:pPr>
            <a:r>
              <a:rPr lang="en-US" sz="2400" b="1" dirty="0">
                <a:latin typeface="Cambria" panose="02040503050406030204" pitchFamily="18" charset="0"/>
                <a:ea typeface="Cambria" panose="02040503050406030204" pitchFamily="18" charset="0"/>
              </a:rPr>
              <a:t>Jaro Education Founder, </a:t>
            </a:r>
            <a:r>
              <a:rPr lang="en-US" sz="2400" b="1" dirty="0" err="1">
                <a:latin typeface="Cambria" panose="02040503050406030204" pitchFamily="18" charset="0"/>
                <a:ea typeface="Cambria" panose="02040503050406030204" pitchFamily="18" charset="0"/>
              </a:rPr>
              <a:t>Dr</a:t>
            </a:r>
            <a:r>
              <a:rPr lang="en-US" sz="2400" b="1" dirty="0">
                <a:latin typeface="Cambria" panose="02040503050406030204" pitchFamily="18" charset="0"/>
                <a:ea typeface="Cambria" panose="02040503050406030204" pitchFamily="18" charset="0"/>
              </a:rPr>
              <a:t> Sanjay </a:t>
            </a:r>
            <a:r>
              <a:rPr lang="en-US" sz="2400" b="1" dirty="0" err="1">
                <a:latin typeface="Cambria" panose="02040503050406030204" pitchFamily="18" charset="0"/>
                <a:ea typeface="Cambria" panose="02040503050406030204" pitchFamily="18" charset="0"/>
              </a:rPr>
              <a:t>Salunkhe</a:t>
            </a:r>
            <a:r>
              <a:rPr lang="en-US" sz="2400" b="1" dirty="0">
                <a:latin typeface="Cambria" panose="02040503050406030204" pitchFamily="18" charset="0"/>
                <a:ea typeface="Cambria" panose="02040503050406030204" pitchFamily="18" charset="0"/>
              </a:rPr>
              <a:t> announces ESOP buyback with 400% returns to employees</a:t>
            </a:r>
            <a:endParaRPr lang="en-US" sz="1600" dirty="0">
              <a:latin typeface="Cambria" panose="02040503050406030204" pitchFamily="18" charset="0"/>
              <a:ea typeface="Cambria" panose="02040503050406030204" pitchFamily="18" charset="0"/>
            </a:endParaRPr>
          </a:p>
          <a:p>
            <a:pPr algn="just">
              <a:spcBef>
                <a:spcPts val="600"/>
              </a:spcBef>
              <a:spcAft>
                <a:spcPts val="600"/>
              </a:spcAft>
            </a:pPr>
            <a:r>
              <a:rPr lang="en-US" sz="1600" dirty="0">
                <a:latin typeface="Cambria" panose="02040503050406030204" pitchFamily="18" charset="0"/>
                <a:ea typeface="Cambria" panose="02040503050406030204" pitchFamily="18" charset="0"/>
              </a:rPr>
              <a:t>The edtech firm issued shares to its key employees in </a:t>
            </a:r>
            <a:r>
              <a:rPr lang="en-US" sz="1600" dirty="0" smtClean="0">
                <a:latin typeface="Cambria" panose="02040503050406030204" pitchFamily="18" charset="0"/>
                <a:ea typeface="Cambria" panose="02040503050406030204" pitchFamily="18" charset="0"/>
              </a:rPr>
              <a:t>Feb 2017 </a:t>
            </a:r>
            <a:r>
              <a:rPr lang="en-US" sz="1600" dirty="0">
                <a:latin typeface="Cambria" panose="02040503050406030204" pitchFamily="18" charset="0"/>
                <a:ea typeface="Cambria" panose="02040503050406030204" pitchFamily="18" charset="0"/>
              </a:rPr>
              <a:t>at Rs 50 per </a:t>
            </a:r>
            <a:r>
              <a:rPr lang="en-US" sz="1600" dirty="0" smtClean="0">
                <a:latin typeface="Cambria" panose="02040503050406030204" pitchFamily="18" charset="0"/>
                <a:ea typeface="Cambria" panose="02040503050406030204" pitchFamily="18" charset="0"/>
              </a:rPr>
              <a:t>share and </a:t>
            </a:r>
            <a:r>
              <a:rPr lang="en-US" sz="1600" dirty="0">
                <a:latin typeface="Cambria" panose="02040503050406030204" pitchFamily="18" charset="0"/>
                <a:ea typeface="Cambria" panose="02040503050406030204" pitchFamily="18" charset="0"/>
              </a:rPr>
              <a:t>the company buy backed those</a:t>
            </a:r>
            <a:r>
              <a:rPr lang="en-US" sz="1600" dirty="0">
                <a:highlight>
                  <a:srgbClr val="FFFF00"/>
                </a:highlight>
                <a:latin typeface="Cambria" panose="02040503050406030204" pitchFamily="18" charset="0"/>
                <a:ea typeface="Cambria" panose="02040503050406030204" pitchFamily="18" charset="0"/>
              </a:rPr>
              <a:t> </a:t>
            </a:r>
            <a:r>
              <a:rPr lang="en-US" sz="1600" dirty="0">
                <a:latin typeface="Cambria" panose="02040503050406030204" pitchFamily="18" charset="0"/>
                <a:ea typeface="Cambria" panose="02040503050406030204" pitchFamily="18" charset="0"/>
              </a:rPr>
              <a:t>shares at Rs 250 per share </a:t>
            </a:r>
            <a:r>
              <a:rPr lang="en-US" sz="1600" dirty="0" smtClean="0">
                <a:latin typeface="Cambria" panose="02040503050406030204" pitchFamily="18" charset="0"/>
                <a:ea typeface="Cambria" panose="02040503050406030204" pitchFamily="18" charset="0"/>
              </a:rPr>
              <a:t>in Dec 2021 by </a:t>
            </a:r>
            <a:r>
              <a:rPr lang="en-US" sz="1600" dirty="0">
                <a:latin typeface="Cambria" panose="02040503050406030204" pitchFamily="18" charset="0"/>
                <a:ea typeface="Cambria" panose="02040503050406030204" pitchFamily="18" charset="0"/>
              </a:rPr>
              <a:t>providing the employees 400 per cent return on their investment.</a:t>
            </a:r>
            <a:endParaRPr lang="en-IN"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274014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extLst mod="1">
    <p:ext uri="{6950BFC3-D8DA-4A85-94F7-54DA5524770B}">
      <p188:commentRel xmlns:p188="http://schemas.microsoft.com/office/powerpoint/2018/8/main" xmlns="" r:id="rId6"/>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3656" cy="1085245"/>
          </a:xfrm>
          <a:prstGeom prst="rect">
            <a:avLst/>
          </a:prstGeom>
        </p:spPr>
      </p:pic>
      <p:sp>
        <p:nvSpPr>
          <p:cNvPr id="9" name="object 10"/>
          <p:cNvSpPr txBox="1">
            <a:spLocks/>
          </p:cNvSpPr>
          <p:nvPr/>
        </p:nvSpPr>
        <p:spPr>
          <a:xfrm>
            <a:off x="2409919" y="380273"/>
            <a:ext cx="4323817" cy="352019"/>
          </a:xfrm>
          <a:prstGeom prst="rect">
            <a:avLst/>
          </a:prstGeom>
        </p:spPr>
        <p:txBody>
          <a:bodyPr vert="horz" wrap="square" lIns="0" tIns="13335" rIns="0" bIns="0" rtlCol="0">
            <a:spAutoFit/>
          </a:bodyPr>
          <a:lstStyle>
            <a:lvl1pPr>
              <a:defRPr sz="4550" b="1" i="0">
                <a:solidFill>
                  <a:schemeClr val="bg1"/>
                </a:solidFill>
                <a:latin typeface="Trebuchet MS"/>
                <a:ea typeface="+mj-ea"/>
                <a:cs typeface="Trebuchet MS"/>
              </a:defRPr>
            </a:lvl1pPr>
          </a:lstStyle>
          <a:p>
            <a:pPr marL="12700" algn="ctr">
              <a:spcBef>
                <a:spcPts val="105"/>
              </a:spcBef>
            </a:pPr>
            <a:r>
              <a:rPr lang="en-IN" sz="2200" kern="0" dirty="0">
                <a:latin typeface="Calibri" panose="020F0502020204030204" pitchFamily="34" charset="0"/>
                <a:ea typeface="Cambria" panose="02040503050406030204" pitchFamily="18" charset="0"/>
                <a:cs typeface="Calibri" panose="020F0502020204030204" pitchFamily="34" charset="0"/>
              </a:rPr>
              <a:t>Media Highlights</a:t>
            </a:r>
            <a:endParaRPr lang="en-US" sz="2200" kern="0" dirty="0">
              <a:latin typeface="Calibri" panose="020F0502020204030204" pitchFamily="34" charset="0"/>
              <a:ea typeface="Cambria" panose="02040503050406030204" pitchFamily="18" charset="0"/>
              <a:cs typeface="Calibri" panose="020F0502020204030204" pitchFamily="34" charset="0"/>
            </a:endParaRPr>
          </a:p>
        </p:txBody>
      </p:sp>
      <p:sp>
        <p:nvSpPr>
          <p:cNvPr id="38" name="AutoShape 6" descr="IIM Tiruchirappalli"/>
          <p:cNvSpPr>
            <a:spLocks noChangeAspect="1" noChangeArrowheads="1"/>
          </p:cNvSpPr>
          <p:nvPr/>
        </p:nvSpPr>
        <p:spPr bwMode="auto">
          <a:xfrm>
            <a:off x="762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39" name="AutoShape 8" descr="IIM Tiruchirappalli"/>
          <p:cNvSpPr>
            <a:spLocks noChangeAspect="1" noChangeArrowheads="1"/>
          </p:cNvSpPr>
          <p:nvPr/>
        </p:nvSpPr>
        <p:spPr bwMode="auto">
          <a:xfrm>
            <a:off x="914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0" name="AutoShape 10" descr="IIM Tiruchirappalli"/>
          <p:cNvSpPr>
            <a:spLocks noChangeAspect="1" noChangeArrowheads="1"/>
          </p:cNvSpPr>
          <p:nvPr/>
        </p:nvSpPr>
        <p:spPr bwMode="auto">
          <a:xfrm>
            <a:off x="1066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1" name="AutoShape 12" descr="IIM Tiruchirappalli"/>
          <p:cNvSpPr>
            <a:spLocks noChangeAspect="1" noChangeArrowheads="1"/>
          </p:cNvSpPr>
          <p:nvPr/>
        </p:nvSpPr>
        <p:spPr bwMode="auto">
          <a:xfrm>
            <a:off x="1219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2" name="AutoShape 14" descr="IIM Tiruchirappalli"/>
          <p:cNvSpPr>
            <a:spLocks noChangeAspect="1" noChangeArrowheads="1"/>
          </p:cNvSpPr>
          <p:nvPr/>
        </p:nvSpPr>
        <p:spPr bwMode="auto">
          <a:xfrm>
            <a:off x="1371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3" name="AutoShape 16" descr="IIM Tiruchirappalli"/>
          <p:cNvSpPr>
            <a:spLocks noChangeAspect="1" noChangeArrowheads="1"/>
          </p:cNvSpPr>
          <p:nvPr/>
        </p:nvSpPr>
        <p:spPr bwMode="auto">
          <a:xfrm>
            <a:off x="1524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4" name="AutoShape 18" descr="IIM Tiruchirappalli"/>
          <p:cNvSpPr>
            <a:spLocks noChangeAspect="1" noChangeArrowheads="1"/>
          </p:cNvSpPr>
          <p:nvPr/>
        </p:nvSpPr>
        <p:spPr bwMode="auto">
          <a:xfrm>
            <a:off x="1676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5" name="AutoShape 22" descr="IIM Tiruchirappalli"/>
          <p:cNvSpPr>
            <a:spLocks noChangeAspect="1" noChangeArrowheads="1"/>
          </p:cNvSpPr>
          <p:nvPr/>
        </p:nvSpPr>
        <p:spPr bwMode="auto">
          <a:xfrm>
            <a:off x="1981200"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6" name="AutoShape 24" descr="IIM Tiruchirappalli"/>
          <p:cNvSpPr>
            <a:spLocks noChangeAspect="1" noChangeArrowheads="1"/>
          </p:cNvSpPr>
          <p:nvPr/>
        </p:nvSpPr>
        <p:spPr bwMode="auto">
          <a:xfrm>
            <a:off x="2133600"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7" name="AutoShape 26" descr="IIM Tiruchirappalli"/>
          <p:cNvSpPr>
            <a:spLocks noChangeAspect="1" noChangeArrowheads="1"/>
          </p:cNvSpPr>
          <p:nvPr/>
        </p:nvSpPr>
        <p:spPr bwMode="auto">
          <a:xfrm>
            <a:off x="2286000"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8" name="AutoShape 28" descr="IIM Tiruchirappalli"/>
          <p:cNvSpPr>
            <a:spLocks noChangeAspect="1" noChangeArrowheads="1"/>
          </p:cNvSpPr>
          <p:nvPr/>
        </p:nvSpPr>
        <p:spPr bwMode="auto">
          <a:xfrm>
            <a:off x="2433079" y="140939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9" name="AutoShape 30" descr="IIM Tiruchirappalli"/>
          <p:cNvSpPr>
            <a:spLocks noChangeAspect="1" noChangeArrowheads="1"/>
          </p:cNvSpPr>
          <p:nvPr/>
        </p:nvSpPr>
        <p:spPr bwMode="auto">
          <a:xfrm>
            <a:off x="2590800"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72" name="AutoShape 2" descr="Adani Institute of Digital Technology Management - Home | Facebook"/>
          <p:cNvSpPr>
            <a:spLocks noChangeAspect="1" noChangeArrowheads="1"/>
          </p:cNvSpPr>
          <p:nvPr/>
        </p:nvSpPr>
        <p:spPr bwMode="auto">
          <a:xfrm>
            <a:off x="8198075" y="1396023"/>
            <a:ext cx="118705" cy="11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xmlns="" id="{F0CD76F6-6325-499A-B9DB-CD3C1EB0C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57150"/>
            <a:ext cx="971550" cy="971550"/>
          </a:xfrm>
          <a:prstGeom prst="rect">
            <a:avLst/>
          </a:prstGeom>
        </p:spPr>
      </p:pic>
      <p:pic>
        <p:nvPicPr>
          <p:cNvPr id="21" name="Picture 4" descr="https://jaro-website.s3.ap-south-1.amazonaws.com/2024/06/From-upskilling-to-lifelong-learning-How-Jaro-Education-is-transforming-careers-978-X-1040.jpg">
            <a:hlinkClick r:id="rId4"/>
            <a:extLst>
              <a:ext uri="{FF2B5EF4-FFF2-40B4-BE49-F238E27FC236}">
                <a16:creationId xmlns:a16="http://schemas.microsoft.com/office/drawing/2014/main" xmlns="" id="{F7F1F391-506C-4AD5-B3DD-6696789C505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4225"/>
          <a:stretch/>
        </p:blipFill>
        <p:spPr bwMode="auto">
          <a:xfrm>
            <a:off x="693362" y="1112566"/>
            <a:ext cx="6553200" cy="19357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s://jaro-website.s3.ap-south-1.amazonaws.com/2024/04/Jaro-Education-Invests-In-Employee-Growth-With-Experiential-Learning-Pro.jpg.jpg">
            <a:hlinkClick r:id="rId6"/>
            <a:extLst>
              <a:ext uri="{FF2B5EF4-FFF2-40B4-BE49-F238E27FC236}">
                <a16:creationId xmlns:a16="http://schemas.microsoft.com/office/drawing/2014/main" xmlns="" id="{8365E69F-6FCD-4E0D-85BC-9FD44C289BC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91" b="58436"/>
          <a:stretch/>
        </p:blipFill>
        <p:spPr bwMode="auto">
          <a:xfrm>
            <a:off x="693362" y="2895934"/>
            <a:ext cx="6352736"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5588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extLst>
    <p:ext uri="{6950BFC3-D8DA-4A85-94F7-54DA5524770B}">
      <p188:commentRel xmlns:p188="http://schemas.microsoft.com/office/powerpoint/2018/8/main" xmlns="" r:id="rId8"/>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xmlns="" id="{3B88246A-A537-4491-9866-899A78EED39B}"/>
              </a:ext>
            </a:extLst>
          </p:cNvPr>
          <p:cNvSpPr txBox="1"/>
          <p:nvPr/>
        </p:nvSpPr>
        <p:spPr>
          <a:xfrm>
            <a:off x="304800" y="352425"/>
            <a:ext cx="25146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cs typeface="Calibri" panose="020F0502020204030204" pitchFamily="34" charset="0"/>
              </a:rPr>
              <a:t>Awards &amp; Accolades</a:t>
            </a:r>
          </a:p>
        </p:txBody>
      </p:sp>
      <p:pic>
        <p:nvPicPr>
          <p:cNvPr id="6" name="Google Shape;424;g3a0500af88f_0_49">
            <a:extLst>
              <a:ext uri="{FF2B5EF4-FFF2-40B4-BE49-F238E27FC236}">
                <a16:creationId xmlns:a16="http://schemas.microsoft.com/office/drawing/2014/main" xmlns="" id="{C165B1A3-75BD-4C00-AC49-EDED156EAE91}"/>
              </a:ext>
            </a:extLst>
          </p:cNvPr>
          <p:cNvPicPr preferRelativeResize="0">
            <a:picLocks noChangeAspect="1"/>
          </p:cNvPicPr>
          <p:nvPr/>
        </p:nvPicPr>
        <p:blipFill rotWithShape="1">
          <a:blip r:embed="rId4">
            <a:alphaModFix/>
          </a:blip>
          <a:srcRect t="8197"/>
          <a:stretch/>
        </p:blipFill>
        <p:spPr>
          <a:xfrm>
            <a:off x="1614218" y="1389979"/>
            <a:ext cx="5077364" cy="3106622"/>
          </a:xfrm>
          <a:prstGeom prst="rect">
            <a:avLst/>
          </a:prstGeom>
          <a:noFill/>
          <a:ln>
            <a:noFill/>
          </a:ln>
        </p:spPr>
      </p:pic>
      <p:sp>
        <p:nvSpPr>
          <p:cNvPr id="4" name="Rectangle 3">
            <a:extLst>
              <a:ext uri="{FF2B5EF4-FFF2-40B4-BE49-F238E27FC236}">
                <a16:creationId xmlns:a16="http://schemas.microsoft.com/office/drawing/2014/main" xmlns="" id="{5F978B42-006A-4B94-A336-A682B410107B}"/>
              </a:ext>
            </a:extLst>
          </p:cNvPr>
          <p:cNvSpPr/>
          <p:nvPr/>
        </p:nvSpPr>
        <p:spPr>
          <a:xfrm>
            <a:off x="1143000" y="721757"/>
            <a:ext cx="6019800" cy="646331"/>
          </a:xfrm>
          <a:prstGeom prst="rect">
            <a:avLst/>
          </a:prstGeom>
        </p:spPr>
        <p:txBody>
          <a:bodyPr wrap="square">
            <a:spAutoFit/>
          </a:bodyPr>
          <a:lstStyle/>
          <a:p>
            <a:pPr marL="12700" lvl="0" algn="ctr"/>
            <a:r>
              <a:rPr lang="en-US" b="1" dirty="0">
                <a:latin typeface="Cambria" panose="02040503050406030204" pitchFamily="18" charset="0"/>
                <a:ea typeface="Cambria" panose="02040503050406030204" pitchFamily="18" charset="0"/>
                <a:cs typeface="Calibri"/>
                <a:sym typeface="Calibri"/>
              </a:rPr>
              <a:t>Winner of the </a:t>
            </a:r>
            <a:r>
              <a:rPr lang="en-US" b="1" dirty="0" err="1">
                <a:latin typeface="Cambria" panose="02040503050406030204" pitchFamily="18" charset="0"/>
                <a:ea typeface="Cambria" panose="02040503050406030204" pitchFamily="18" charset="0"/>
                <a:cs typeface="Calibri"/>
                <a:sym typeface="Calibri"/>
              </a:rPr>
              <a:t>EdTech</a:t>
            </a:r>
            <a:r>
              <a:rPr lang="en-US" b="1" dirty="0">
                <a:latin typeface="Cambria" panose="02040503050406030204" pitchFamily="18" charset="0"/>
                <a:ea typeface="Cambria" panose="02040503050406030204" pitchFamily="18" charset="0"/>
                <a:cs typeface="Calibri"/>
                <a:sym typeface="Calibri"/>
              </a:rPr>
              <a:t> Leader of the Year Award at the ET NOW Business Conclave &amp; Awards 2025</a:t>
            </a:r>
          </a:p>
        </p:txBody>
      </p:sp>
    </p:spTree>
    <p:extLst>
      <p:ext uri="{BB962C8B-B14F-4D97-AF65-F5344CB8AC3E}">
        <p14:creationId xmlns:p14="http://schemas.microsoft.com/office/powerpoint/2010/main" val="14555000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8155"/>
          <a:stretch/>
        </p:blipFill>
        <p:spPr>
          <a:xfrm>
            <a:off x="1905000" y="819045"/>
            <a:ext cx="4876800" cy="3733905"/>
          </a:xfrm>
          <a:prstGeom prst="rect">
            <a:avLst/>
          </a:prstGeom>
        </p:spPr>
      </p:pic>
      <p:sp>
        <p:nvSpPr>
          <p:cNvPr id="5" name="TextBox 4">
            <a:extLst>
              <a:ext uri="{FF2B5EF4-FFF2-40B4-BE49-F238E27FC236}">
                <a16:creationId xmlns:a16="http://schemas.microsoft.com/office/drawing/2014/main" xmlns="" id="{3B88246A-A537-4491-9866-899A78EED39B}"/>
              </a:ext>
            </a:extLst>
          </p:cNvPr>
          <p:cNvSpPr txBox="1"/>
          <p:nvPr/>
        </p:nvSpPr>
        <p:spPr>
          <a:xfrm>
            <a:off x="304800" y="352425"/>
            <a:ext cx="25146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cs typeface="Calibri" panose="020F0502020204030204" pitchFamily="34" charset="0"/>
              </a:rPr>
              <a:t>Awards &amp; Accolades</a:t>
            </a:r>
          </a:p>
        </p:txBody>
      </p:sp>
    </p:spTree>
    <p:extLst>
      <p:ext uri="{BB962C8B-B14F-4D97-AF65-F5344CB8AC3E}">
        <p14:creationId xmlns:p14="http://schemas.microsoft.com/office/powerpoint/2010/main" val="367026906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xmlns="" id="{3B88246A-A537-4491-9866-899A78EED39B}"/>
              </a:ext>
            </a:extLst>
          </p:cNvPr>
          <p:cNvSpPr txBox="1"/>
          <p:nvPr/>
        </p:nvSpPr>
        <p:spPr>
          <a:xfrm>
            <a:off x="381000" y="361950"/>
            <a:ext cx="34290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cs typeface="Calibri" panose="020F0502020204030204" pitchFamily="34" charset="0"/>
              </a:rPr>
              <a:t>Our Corporate Associations</a:t>
            </a:r>
          </a:p>
        </p:txBody>
      </p:sp>
      <p:sp>
        <p:nvSpPr>
          <p:cNvPr id="21" name="TextBox 20">
            <a:extLst>
              <a:ext uri="{FF2B5EF4-FFF2-40B4-BE49-F238E27FC236}">
                <a16:creationId xmlns:a16="http://schemas.microsoft.com/office/drawing/2014/main" xmlns="" id="{03036BD4-52A3-4CF9-9C32-110DA9DB2002}"/>
              </a:ext>
            </a:extLst>
          </p:cNvPr>
          <p:cNvSpPr txBox="1"/>
          <p:nvPr/>
        </p:nvSpPr>
        <p:spPr>
          <a:xfrm>
            <a:off x="3618527" y="4091285"/>
            <a:ext cx="3544273" cy="461665"/>
          </a:xfrm>
          <a:prstGeom prst="rect">
            <a:avLst/>
          </a:prstGeom>
          <a:noFill/>
        </p:spPr>
        <p:txBody>
          <a:bodyPr wrap="square" rtlCol="0">
            <a:spAutoFit/>
          </a:bodyPr>
          <a:lstStyle/>
          <a:p>
            <a:pPr>
              <a:lnSpc>
                <a:spcPct val="150000"/>
              </a:lnSpc>
            </a:pPr>
            <a:r>
              <a:rPr lang="en-US" sz="1600" b="1" dirty="0">
                <a:solidFill>
                  <a:prstClr val="black"/>
                </a:solidFill>
                <a:latin typeface="Cambria" panose="02040503050406030204" pitchFamily="18" charset="0"/>
                <a:ea typeface="Cambria" panose="02040503050406030204" pitchFamily="18" charset="0"/>
              </a:rPr>
              <a:t>… more than 1,000+ associations</a:t>
            </a:r>
          </a:p>
        </p:txBody>
      </p:sp>
      <p:pic>
        <p:nvPicPr>
          <p:cNvPr id="24" name="Google Shape;505;p12">
            <a:extLst>
              <a:ext uri="{FF2B5EF4-FFF2-40B4-BE49-F238E27FC236}">
                <a16:creationId xmlns:a16="http://schemas.microsoft.com/office/drawing/2014/main" xmlns="" id="{06D4A818-FB91-405F-8D81-026B81E257F0}"/>
              </a:ext>
            </a:extLst>
          </p:cNvPr>
          <p:cNvPicPr preferRelativeResize="0"/>
          <p:nvPr/>
        </p:nvPicPr>
        <p:blipFill rotWithShape="1">
          <a:blip r:embed="rId4">
            <a:alphaModFix/>
          </a:blip>
          <a:srcRect t="51004" b="16804"/>
          <a:stretch/>
        </p:blipFill>
        <p:spPr>
          <a:xfrm>
            <a:off x="1143000" y="816066"/>
            <a:ext cx="6248400" cy="3275219"/>
          </a:xfrm>
          <a:prstGeom prst="rect">
            <a:avLst/>
          </a:prstGeom>
          <a:noFill/>
          <a:ln>
            <a:noFill/>
          </a:ln>
        </p:spPr>
      </p:pic>
    </p:spTree>
    <p:extLst>
      <p:ext uri="{BB962C8B-B14F-4D97-AF65-F5344CB8AC3E}">
        <p14:creationId xmlns:p14="http://schemas.microsoft.com/office/powerpoint/2010/main" val="358673901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666750"/>
            <a:ext cx="4038598" cy="3903782"/>
          </a:xfrm>
          <a:prstGeom prst="rect">
            <a:avLst/>
          </a:prstGeom>
        </p:spPr>
      </p:pic>
      <p:grpSp>
        <p:nvGrpSpPr>
          <p:cNvPr id="6" name="Group 5"/>
          <p:cNvGrpSpPr/>
          <p:nvPr/>
        </p:nvGrpSpPr>
        <p:grpSpPr>
          <a:xfrm>
            <a:off x="5562600" y="2571750"/>
            <a:ext cx="1589502" cy="1864907"/>
            <a:chOff x="7467600" y="2623763"/>
            <a:chExt cx="1589502" cy="1864907"/>
          </a:xfrm>
        </p:grpSpPr>
        <p:grpSp>
          <p:nvGrpSpPr>
            <p:cNvPr id="7" name="Group 6"/>
            <p:cNvGrpSpPr/>
            <p:nvPr/>
          </p:nvGrpSpPr>
          <p:grpSpPr>
            <a:xfrm>
              <a:off x="7575788" y="2657337"/>
              <a:ext cx="1481314" cy="1831333"/>
              <a:chOff x="2846971" y="182715"/>
              <a:chExt cx="1481314" cy="1831333"/>
            </a:xfrm>
          </p:grpSpPr>
          <p:sp>
            <p:nvSpPr>
              <p:cNvPr id="11" name="object 91"/>
              <p:cNvSpPr txBox="1"/>
              <p:nvPr/>
            </p:nvSpPr>
            <p:spPr>
              <a:xfrm>
                <a:off x="2846971" y="182715"/>
                <a:ext cx="892442" cy="322523"/>
              </a:xfrm>
              <a:prstGeom prst="rect">
                <a:avLst/>
              </a:prstGeom>
            </p:spPr>
            <p:txBody>
              <a:bodyPr vert="horz" wrap="square" lIns="0" tIns="14604" rIns="0" bIns="0" rtlCol="0">
                <a:spAutoFit/>
              </a:bodyPr>
              <a:lstStyle/>
              <a:p>
                <a:pPr marL="12700">
                  <a:spcBef>
                    <a:spcPts val="114"/>
                  </a:spcBef>
                </a:pPr>
                <a:r>
                  <a:rPr sz="2000" spc="-165" dirty="0">
                    <a:solidFill>
                      <a:srgbClr val="394E85"/>
                    </a:solidFill>
                    <a:latin typeface="Cambria" panose="02040503050406030204" pitchFamily="18" charset="0"/>
                    <a:ea typeface="Cambria" panose="02040503050406030204" pitchFamily="18" charset="0"/>
                    <a:cs typeface="Arial"/>
                  </a:rPr>
                  <a:t>1</a:t>
                </a:r>
                <a:r>
                  <a:rPr lang="en-US" sz="2000" spc="-165" dirty="0">
                    <a:solidFill>
                      <a:srgbClr val="394E85"/>
                    </a:solidFill>
                    <a:latin typeface="Cambria" panose="02040503050406030204" pitchFamily="18" charset="0"/>
                    <a:ea typeface="Cambria" panose="02040503050406030204" pitchFamily="18" charset="0"/>
                    <a:cs typeface="Arial"/>
                  </a:rPr>
                  <a:t>4+</a:t>
                </a:r>
                <a:endParaRPr sz="2000" dirty="0">
                  <a:solidFill>
                    <a:prstClr val="black"/>
                  </a:solidFill>
                  <a:latin typeface="Cambria" panose="02040503050406030204" pitchFamily="18" charset="0"/>
                  <a:ea typeface="Cambria" panose="02040503050406030204" pitchFamily="18" charset="0"/>
                  <a:cs typeface="Arial"/>
                </a:endParaRPr>
              </a:p>
            </p:txBody>
          </p:sp>
          <p:sp>
            <p:nvSpPr>
              <p:cNvPr id="12" name="object 92"/>
              <p:cNvSpPr txBox="1"/>
              <p:nvPr/>
            </p:nvSpPr>
            <p:spPr>
              <a:xfrm>
                <a:off x="2846971" y="415841"/>
                <a:ext cx="1273442" cy="771365"/>
              </a:xfrm>
              <a:prstGeom prst="rect">
                <a:avLst/>
              </a:prstGeom>
            </p:spPr>
            <p:txBody>
              <a:bodyPr vert="horz" wrap="square" lIns="0" tIns="106045" rIns="0" bIns="0" rtlCol="0">
                <a:spAutoFit/>
              </a:bodyPr>
              <a:lstStyle/>
              <a:p>
                <a:pPr marL="12700">
                  <a:spcBef>
                    <a:spcPts val="835"/>
                  </a:spcBef>
                </a:pPr>
                <a:r>
                  <a:rPr sz="1400" spc="70" dirty="0">
                    <a:solidFill>
                      <a:srgbClr val="394E85"/>
                    </a:solidFill>
                    <a:latin typeface="Cambria" panose="02040503050406030204" pitchFamily="18" charset="0"/>
                    <a:ea typeface="Cambria" panose="02040503050406030204" pitchFamily="18" charset="0"/>
                    <a:cs typeface="Arial"/>
                  </a:rPr>
                  <a:t>Cities</a:t>
                </a:r>
                <a:endParaRPr sz="1400" dirty="0">
                  <a:solidFill>
                    <a:prstClr val="black"/>
                  </a:solidFill>
                  <a:latin typeface="Cambria" panose="02040503050406030204" pitchFamily="18" charset="0"/>
                  <a:ea typeface="Cambria" panose="02040503050406030204" pitchFamily="18" charset="0"/>
                  <a:cs typeface="Arial"/>
                </a:endParaRPr>
              </a:p>
              <a:p>
                <a:pPr marL="12700">
                  <a:spcBef>
                    <a:spcPts val="1055"/>
                  </a:spcBef>
                </a:pPr>
                <a:r>
                  <a:rPr lang="en-US" sz="2000" spc="110" dirty="0">
                    <a:solidFill>
                      <a:srgbClr val="394E85"/>
                    </a:solidFill>
                    <a:latin typeface="Cambria" panose="02040503050406030204" pitchFamily="18" charset="0"/>
                    <a:ea typeface="Cambria" panose="02040503050406030204" pitchFamily="18" charset="0"/>
                    <a:cs typeface="Arial"/>
                  </a:rPr>
                  <a:t>23+</a:t>
                </a:r>
                <a:endParaRPr sz="2000" dirty="0">
                  <a:solidFill>
                    <a:prstClr val="black"/>
                  </a:solidFill>
                  <a:latin typeface="Cambria" panose="02040503050406030204" pitchFamily="18" charset="0"/>
                  <a:ea typeface="Cambria" panose="02040503050406030204" pitchFamily="18" charset="0"/>
                  <a:cs typeface="Arial"/>
                </a:endParaRPr>
              </a:p>
            </p:txBody>
          </p:sp>
          <p:sp>
            <p:nvSpPr>
              <p:cNvPr id="13" name="object 93"/>
              <p:cNvSpPr txBox="1"/>
              <p:nvPr/>
            </p:nvSpPr>
            <p:spPr>
              <a:xfrm>
                <a:off x="2846971" y="1783216"/>
                <a:ext cx="1481314" cy="230832"/>
              </a:xfrm>
              <a:prstGeom prst="rect">
                <a:avLst/>
              </a:prstGeom>
            </p:spPr>
            <p:txBody>
              <a:bodyPr vert="horz" wrap="square" lIns="0" tIns="15240" rIns="0" bIns="0" rtlCol="0">
                <a:spAutoFit/>
              </a:bodyPr>
              <a:lstStyle/>
              <a:p>
                <a:pPr marL="12700">
                  <a:spcBef>
                    <a:spcPts val="120"/>
                  </a:spcBef>
                </a:pPr>
                <a:r>
                  <a:rPr sz="1400" spc="85" dirty="0">
                    <a:solidFill>
                      <a:srgbClr val="394E85"/>
                    </a:solidFill>
                    <a:latin typeface="Cambria" panose="02040503050406030204" pitchFamily="18" charset="0"/>
                    <a:ea typeface="Cambria" panose="02040503050406030204" pitchFamily="18" charset="0"/>
                    <a:cs typeface="Arial"/>
                  </a:rPr>
                  <a:t>Employees</a:t>
                </a:r>
                <a:endParaRPr sz="1400" dirty="0">
                  <a:solidFill>
                    <a:prstClr val="black"/>
                  </a:solidFill>
                  <a:latin typeface="Cambria" panose="02040503050406030204" pitchFamily="18" charset="0"/>
                  <a:ea typeface="Cambria" panose="02040503050406030204" pitchFamily="18" charset="0"/>
                  <a:cs typeface="Arial"/>
                </a:endParaRPr>
              </a:p>
            </p:txBody>
          </p:sp>
          <p:sp>
            <p:nvSpPr>
              <p:cNvPr id="14" name="object 94"/>
              <p:cNvSpPr txBox="1"/>
              <p:nvPr/>
            </p:nvSpPr>
            <p:spPr>
              <a:xfrm>
                <a:off x="2846971" y="1040069"/>
                <a:ext cx="1349642" cy="771365"/>
              </a:xfrm>
              <a:prstGeom prst="rect">
                <a:avLst/>
              </a:prstGeom>
            </p:spPr>
            <p:txBody>
              <a:bodyPr vert="horz" wrap="square" lIns="0" tIns="106045" rIns="0" bIns="0" rtlCol="0">
                <a:spAutoFit/>
              </a:bodyPr>
              <a:lstStyle/>
              <a:p>
                <a:pPr marL="12700">
                  <a:spcBef>
                    <a:spcPts val="835"/>
                  </a:spcBef>
                </a:pPr>
                <a:r>
                  <a:rPr sz="1400" spc="75" dirty="0">
                    <a:solidFill>
                      <a:srgbClr val="394E85"/>
                    </a:solidFill>
                    <a:latin typeface="Cambria" panose="02040503050406030204" pitchFamily="18" charset="0"/>
                    <a:ea typeface="Cambria" panose="02040503050406030204" pitchFamily="18" charset="0"/>
                    <a:cs typeface="Arial"/>
                  </a:rPr>
                  <a:t>Offices</a:t>
                </a:r>
                <a:endParaRPr sz="1400" dirty="0">
                  <a:solidFill>
                    <a:prstClr val="black"/>
                  </a:solidFill>
                  <a:latin typeface="Cambria" panose="02040503050406030204" pitchFamily="18" charset="0"/>
                  <a:ea typeface="Cambria" panose="02040503050406030204" pitchFamily="18" charset="0"/>
                  <a:cs typeface="Arial"/>
                </a:endParaRPr>
              </a:p>
              <a:p>
                <a:pPr marL="12700">
                  <a:spcBef>
                    <a:spcPts val="1055"/>
                  </a:spcBef>
                </a:pPr>
                <a:r>
                  <a:rPr lang="en-US" sz="2000" spc="175" dirty="0">
                    <a:solidFill>
                      <a:srgbClr val="394E85"/>
                    </a:solidFill>
                    <a:latin typeface="Cambria" panose="02040503050406030204" pitchFamily="18" charset="0"/>
                    <a:ea typeface="Cambria" panose="02040503050406030204" pitchFamily="18" charset="0"/>
                    <a:cs typeface="Arial"/>
                  </a:rPr>
                  <a:t>850</a:t>
                </a:r>
                <a:r>
                  <a:rPr sz="2000" spc="175" dirty="0">
                    <a:solidFill>
                      <a:srgbClr val="394E85"/>
                    </a:solidFill>
                    <a:latin typeface="Cambria" panose="02040503050406030204" pitchFamily="18" charset="0"/>
                    <a:ea typeface="Cambria" panose="02040503050406030204" pitchFamily="18" charset="0"/>
                    <a:cs typeface="Arial"/>
                  </a:rPr>
                  <a:t>+</a:t>
                </a:r>
                <a:endParaRPr sz="2000" dirty="0">
                  <a:solidFill>
                    <a:prstClr val="black"/>
                  </a:solidFill>
                  <a:latin typeface="Cambria" panose="02040503050406030204" pitchFamily="18" charset="0"/>
                  <a:ea typeface="Cambria" panose="02040503050406030204" pitchFamily="18" charset="0"/>
                  <a:cs typeface="Arial"/>
                </a:endParaRPr>
              </a:p>
            </p:txBody>
          </p:sp>
        </p:grpSp>
        <p:cxnSp>
          <p:nvCxnSpPr>
            <p:cNvPr id="8" name="Straight Connector 7"/>
            <p:cNvCxnSpPr/>
            <p:nvPr/>
          </p:nvCxnSpPr>
          <p:spPr>
            <a:xfrm>
              <a:off x="7467600" y="2623763"/>
              <a:ext cx="0" cy="533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3276145"/>
              <a:ext cx="0" cy="533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67600" y="3955270"/>
              <a:ext cx="0" cy="533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3B88246A-A537-4491-9866-899A78EED39B}"/>
              </a:ext>
            </a:extLst>
          </p:cNvPr>
          <p:cNvSpPr txBox="1"/>
          <p:nvPr/>
        </p:nvSpPr>
        <p:spPr>
          <a:xfrm>
            <a:off x="381000" y="361950"/>
            <a:ext cx="17526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cs typeface="Calibri" panose="020F0502020204030204" pitchFamily="34" charset="0"/>
              </a:rPr>
              <a:t>Our Presence</a:t>
            </a:r>
          </a:p>
        </p:txBody>
      </p:sp>
    </p:spTree>
    <p:extLst>
      <p:ext uri="{BB962C8B-B14F-4D97-AF65-F5344CB8AC3E}">
        <p14:creationId xmlns:p14="http://schemas.microsoft.com/office/powerpoint/2010/main" val="22536255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Rectangle 16">
            <a:extLst>
              <a:ext uri="{FF2B5EF4-FFF2-40B4-BE49-F238E27FC236}">
                <a16:creationId xmlns:a16="http://schemas.microsoft.com/office/drawing/2014/main" xmlns="" id="{EB0D6802-0D94-49E5-ACE3-3026736F9F22}"/>
              </a:ext>
            </a:extLst>
          </p:cNvPr>
          <p:cNvSpPr/>
          <p:nvPr/>
        </p:nvSpPr>
        <p:spPr>
          <a:xfrm>
            <a:off x="381000" y="361950"/>
            <a:ext cx="2021977" cy="400110"/>
          </a:xfrm>
          <a:prstGeom prst="rect">
            <a:avLst/>
          </a:prstGeom>
        </p:spPr>
        <p:txBody>
          <a:bodyPr wrap="square">
            <a:spAutoFit/>
          </a:bodyPr>
          <a:lstStyle/>
          <a:p>
            <a:pPr algn="ctr"/>
            <a:r>
              <a:rPr lang="en-IN" sz="2000" b="1" dirty="0">
                <a:latin typeface="Cambria" panose="02040503050406030204" pitchFamily="18" charset="0"/>
                <a:ea typeface="Cambria" panose="02040503050406030204" pitchFamily="18" charset="0"/>
              </a:rPr>
              <a:t>Job Description</a:t>
            </a:r>
            <a:endParaRPr lang="en-IN" sz="2000" dirty="0">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xmlns="" id="{92B70F9F-676F-419D-8257-3090C433B185}"/>
              </a:ext>
            </a:extLst>
          </p:cNvPr>
          <p:cNvGrpSpPr/>
          <p:nvPr/>
        </p:nvGrpSpPr>
        <p:grpSpPr>
          <a:xfrm>
            <a:off x="685800" y="794063"/>
            <a:ext cx="5117229" cy="834226"/>
            <a:chOff x="685800" y="794063"/>
            <a:chExt cx="5117229" cy="834226"/>
          </a:xfrm>
        </p:grpSpPr>
        <p:grpSp>
          <p:nvGrpSpPr>
            <p:cNvPr id="14" name="Group 13">
              <a:extLst>
                <a:ext uri="{FF2B5EF4-FFF2-40B4-BE49-F238E27FC236}">
                  <a16:creationId xmlns:a16="http://schemas.microsoft.com/office/drawing/2014/main" xmlns="" id="{5CFA5844-F8E1-4FFB-8042-3E07138972BA}"/>
                </a:ext>
              </a:extLst>
            </p:cNvPr>
            <p:cNvGrpSpPr/>
            <p:nvPr/>
          </p:nvGrpSpPr>
          <p:grpSpPr>
            <a:xfrm>
              <a:off x="1154829" y="794063"/>
              <a:ext cx="4648200" cy="834226"/>
              <a:chOff x="767643" y="1232416"/>
              <a:chExt cx="4648200" cy="834226"/>
            </a:xfrm>
          </p:grpSpPr>
          <p:sp>
            <p:nvSpPr>
              <p:cNvPr id="8" name="Rectangle 7">
                <a:extLst>
                  <a:ext uri="{FF2B5EF4-FFF2-40B4-BE49-F238E27FC236}">
                    <a16:creationId xmlns:a16="http://schemas.microsoft.com/office/drawing/2014/main" xmlns="" id="{38C76F01-7E45-4829-AE11-F506C60CB38C}"/>
                  </a:ext>
                </a:extLst>
              </p:cNvPr>
              <p:cNvSpPr/>
              <p:nvPr/>
            </p:nvSpPr>
            <p:spPr>
              <a:xfrm>
                <a:off x="767643" y="1232416"/>
                <a:ext cx="2169055" cy="307777"/>
              </a:xfrm>
              <a:prstGeom prst="rect">
                <a:avLst/>
              </a:prstGeom>
            </p:spPr>
            <p:txBody>
              <a:bodyPr wrap="none">
                <a:spAutoFit/>
              </a:bodyPr>
              <a:lstStyle/>
              <a:p>
                <a:r>
                  <a:rPr lang="en-US" sz="1400" b="1" dirty="0">
                    <a:solidFill>
                      <a:srgbClr val="0129A3"/>
                    </a:solidFill>
                    <a:latin typeface="Cambria" panose="02040503050406030204" pitchFamily="18" charset="0"/>
                    <a:ea typeface="Cambria" panose="02040503050406030204" pitchFamily="18" charset="0"/>
                  </a:rPr>
                  <a:t>Roles &amp; Responsibilities</a:t>
                </a:r>
              </a:p>
            </p:txBody>
          </p:sp>
          <p:sp>
            <p:nvSpPr>
              <p:cNvPr id="9" name="Rectangle 8">
                <a:extLst>
                  <a:ext uri="{FF2B5EF4-FFF2-40B4-BE49-F238E27FC236}">
                    <a16:creationId xmlns:a16="http://schemas.microsoft.com/office/drawing/2014/main" xmlns="" id="{2E4F8595-5E7E-467C-8486-7A8443137CC7}"/>
                  </a:ext>
                </a:extLst>
              </p:cNvPr>
              <p:cNvSpPr/>
              <p:nvPr/>
            </p:nvSpPr>
            <p:spPr>
              <a:xfrm>
                <a:off x="767643" y="1504950"/>
                <a:ext cx="4648200" cy="561692"/>
              </a:xfrm>
              <a:prstGeom prst="rect">
                <a:avLst/>
              </a:prstGeom>
            </p:spPr>
            <p:txBody>
              <a:bodyPr wrap="square">
                <a:spAutoFit/>
              </a:bodyPr>
              <a:lstStyle/>
              <a:p>
                <a:pPr>
                  <a:spcAft>
                    <a:spcPts val="300"/>
                  </a:spcAft>
                </a:pPr>
                <a:r>
                  <a:rPr lang="en-US" sz="1400" dirty="0">
                    <a:latin typeface="Cambria" panose="02040503050406030204" pitchFamily="18" charset="0"/>
                    <a:ea typeface="Cambria" panose="02040503050406030204" pitchFamily="18" charset="0"/>
                  </a:rPr>
                  <a:t>Department: Sales (career counsellor)</a:t>
                </a:r>
              </a:p>
              <a:p>
                <a:pPr>
                  <a:spcAft>
                    <a:spcPts val="300"/>
                  </a:spcAft>
                </a:pPr>
                <a:r>
                  <a:rPr lang="en-US" sz="1400" dirty="0">
                    <a:latin typeface="Cambria" panose="02040503050406030204" pitchFamily="18" charset="0"/>
                    <a:ea typeface="Cambria" panose="02040503050406030204" pitchFamily="18" charset="0"/>
                  </a:rPr>
                  <a:t>Designation: Graduate Trainee / Management Trainee</a:t>
                </a:r>
              </a:p>
            </p:txBody>
          </p:sp>
        </p:grpSp>
        <p:grpSp>
          <p:nvGrpSpPr>
            <p:cNvPr id="6" name="Group 5">
              <a:extLst>
                <a:ext uri="{FF2B5EF4-FFF2-40B4-BE49-F238E27FC236}">
                  <a16:creationId xmlns:a16="http://schemas.microsoft.com/office/drawing/2014/main" xmlns="" id="{487603F9-5253-4AEB-8DDC-6673E938EEE6}"/>
                </a:ext>
              </a:extLst>
            </p:cNvPr>
            <p:cNvGrpSpPr/>
            <p:nvPr/>
          </p:nvGrpSpPr>
          <p:grpSpPr>
            <a:xfrm>
              <a:off x="685800" y="1026510"/>
              <a:ext cx="387186" cy="369332"/>
              <a:chOff x="685800" y="884163"/>
              <a:chExt cx="387186" cy="369332"/>
            </a:xfrm>
          </p:grpSpPr>
          <p:sp>
            <p:nvSpPr>
              <p:cNvPr id="3" name="Oval 2">
                <a:extLst>
                  <a:ext uri="{FF2B5EF4-FFF2-40B4-BE49-F238E27FC236}">
                    <a16:creationId xmlns:a16="http://schemas.microsoft.com/office/drawing/2014/main" xmlns="" id="{59C84F2D-4777-432E-BFDA-6D1AAD4A953B}"/>
                  </a:ext>
                </a:extLst>
              </p:cNvPr>
              <p:cNvSpPr/>
              <p:nvPr/>
            </p:nvSpPr>
            <p:spPr>
              <a:xfrm>
                <a:off x="685800" y="884163"/>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pic>
            <p:nvPicPr>
              <p:cNvPr id="5" name="Graphic 4" descr="Business Growth">
                <a:extLst>
                  <a:ext uri="{FF2B5EF4-FFF2-40B4-BE49-F238E27FC236}">
                    <a16:creationId xmlns:a16="http://schemas.microsoft.com/office/drawing/2014/main" xmlns="" id="{7BC30CE4-7F25-4E41-B1F0-EF7208E964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31736" y="925682"/>
                <a:ext cx="327813" cy="327813"/>
              </a:xfrm>
              <a:prstGeom prst="rect">
                <a:avLst/>
              </a:prstGeom>
            </p:spPr>
          </p:pic>
        </p:grpSp>
      </p:grpSp>
      <p:grpSp>
        <p:nvGrpSpPr>
          <p:cNvPr id="11" name="Group 10">
            <a:extLst>
              <a:ext uri="{FF2B5EF4-FFF2-40B4-BE49-F238E27FC236}">
                <a16:creationId xmlns:a16="http://schemas.microsoft.com/office/drawing/2014/main" xmlns="" id="{CD35563A-1375-409E-A00A-9842873A154A}"/>
              </a:ext>
            </a:extLst>
          </p:cNvPr>
          <p:cNvGrpSpPr/>
          <p:nvPr/>
        </p:nvGrpSpPr>
        <p:grpSpPr>
          <a:xfrm>
            <a:off x="685800" y="3757196"/>
            <a:ext cx="4463886" cy="795754"/>
            <a:chOff x="702050" y="3562670"/>
            <a:chExt cx="4463886" cy="795754"/>
          </a:xfrm>
        </p:grpSpPr>
        <p:grpSp>
          <p:nvGrpSpPr>
            <p:cNvPr id="41" name="Group 40">
              <a:extLst>
                <a:ext uri="{FF2B5EF4-FFF2-40B4-BE49-F238E27FC236}">
                  <a16:creationId xmlns:a16="http://schemas.microsoft.com/office/drawing/2014/main" xmlns="" id="{6AB88B63-73CA-4EA4-B328-9A2BC06F0EFF}"/>
                </a:ext>
              </a:extLst>
            </p:cNvPr>
            <p:cNvGrpSpPr/>
            <p:nvPr/>
          </p:nvGrpSpPr>
          <p:grpSpPr>
            <a:xfrm>
              <a:off x="1171079" y="3562670"/>
              <a:ext cx="3994857" cy="795754"/>
              <a:chOff x="767643" y="1232416"/>
              <a:chExt cx="3994857" cy="795754"/>
            </a:xfrm>
          </p:grpSpPr>
          <p:sp>
            <p:nvSpPr>
              <p:cNvPr id="42" name="Rectangle 41">
                <a:extLst>
                  <a:ext uri="{FF2B5EF4-FFF2-40B4-BE49-F238E27FC236}">
                    <a16:creationId xmlns:a16="http://schemas.microsoft.com/office/drawing/2014/main" xmlns="" id="{2D729756-1E50-4B6B-BAC6-8644DA3C3F2C}"/>
                  </a:ext>
                </a:extLst>
              </p:cNvPr>
              <p:cNvSpPr/>
              <p:nvPr/>
            </p:nvSpPr>
            <p:spPr>
              <a:xfrm>
                <a:off x="767643" y="1232416"/>
                <a:ext cx="1422569" cy="307777"/>
              </a:xfrm>
              <a:prstGeom prst="rect">
                <a:avLst/>
              </a:prstGeom>
            </p:spPr>
            <p:txBody>
              <a:bodyPr wrap="none">
                <a:spAutoFit/>
              </a:bodyPr>
              <a:lstStyle/>
              <a:p>
                <a:r>
                  <a:rPr lang="en-US" sz="1400" b="1" dirty="0">
                    <a:solidFill>
                      <a:srgbClr val="0129A3"/>
                    </a:solidFill>
                    <a:latin typeface="Cambria" panose="02040503050406030204" pitchFamily="18" charset="0"/>
                    <a:ea typeface="Cambria" panose="02040503050406030204" pitchFamily="18" charset="0"/>
                  </a:rPr>
                  <a:t>Work Schedule</a:t>
                </a:r>
              </a:p>
            </p:txBody>
          </p:sp>
          <p:sp>
            <p:nvSpPr>
              <p:cNvPr id="43" name="Rectangle 42">
                <a:extLst>
                  <a:ext uri="{FF2B5EF4-FFF2-40B4-BE49-F238E27FC236}">
                    <a16:creationId xmlns:a16="http://schemas.microsoft.com/office/drawing/2014/main" xmlns="" id="{3C87ED45-C10C-45A9-A49E-0F2F9765889F}"/>
                  </a:ext>
                </a:extLst>
              </p:cNvPr>
              <p:cNvSpPr/>
              <p:nvPr/>
            </p:nvSpPr>
            <p:spPr>
              <a:xfrm>
                <a:off x="767643" y="1504950"/>
                <a:ext cx="3994857" cy="523220"/>
              </a:xfrm>
              <a:prstGeom prst="rect">
                <a:avLst/>
              </a:prstGeom>
            </p:spPr>
            <p:txBody>
              <a:bodyPr wrap="square">
                <a:spAutoFit/>
              </a:bodyPr>
              <a:lstStyle/>
              <a:p>
                <a:r>
                  <a:rPr lang="en-US" sz="1400" b="1" dirty="0">
                    <a:latin typeface="Cambria" panose="02040503050406030204" pitchFamily="18" charset="0"/>
                    <a:ea typeface="Cambria" panose="02040503050406030204" pitchFamily="18" charset="0"/>
                  </a:rPr>
                  <a:t>Days:</a:t>
                </a:r>
                <a:r>
                  <a:rPr lang="en-US" sz="1400" dirty="0">
                    <a:latin typeface="Cambria" panose="02040503050406030204" pitchFamily="18" charset="0"/>
                    <a:ea typeface="Cambria" panose="02040503050406030204" pitchFamily="18" charset="0"/>
                  </a:rPr>
                  <a:t> Monday – Saturday</a:t>
                </a:r>
              </a:p>
              <a:p>
                <a:r>
                  <a:rPr lang="en-US" sz="1400" b="1" dirty="0">
                    <a:latin typeface="Cambria" panose="02040503050406030204" pitchFamily="18" charset="0"/>
                    <a:ea typeface="Cambria" panose="02040503050406030204" pitchFamily="18" charset="0"/>
                  </a:rPr>
                  <a:t>Timings:</a:t>
                </a:r>
                <a:r>
                  <a:rPr lang="en-US" sz="1400" dirty="0">
                    <a:latin typeface="Cambria" panose="02040503050406030204" pitchFamily="18" charset="0"/>
                    <a:ea typeface="Cambria" panose="02040503050406030204" pitchFamily="18" charset="0"/>
                  </a:rPr>
                  <a:t> 10:00 AM – 7:00 PM</a:t>
                </a:r>
              </a:p>
            </p:txBody>
          </p:sp>
        </p:grpSp>
        <p:grpSp>
          <p:nvGrpSpPr>
            <p:cNvPr id="4" name="Group 3">
              <a:extLst>
                <a:ext uri="{FF2B5EF4-FFF2-40B4-BE49-F238E27FC236}">
                  <a16:creationId xmlns:a16="http://schemas.microsoft.com/office/drawing/2014/main" xmlns="" id="{CB829CB0-1DFC-4765-BA59-416C2A85E51A}"/>
                </a:ext>
              </a:extLst>
            </p:cNvPr>
            <p:cNvGrpSpPr/>
            <p:nvPr/>
          </p:nvGrpSpPr>
          <p:grpSpPr>
            <a:xfrm>
              <a:off x="702050" y="3775881"/>
              <a:ext cx="387186" cy="369332"/>
              <a:chOff x="702050" y="3652770"/>
              <a:chExt cx="387186" cy="369332"/>
            </a:xfrm>
          </p:grpSpPr>
          <p:sp>
            <p:nvSpPr>
              <p:cNvPr id="39" name="Oval 38">
                <a:extLst>
                  <a:ext uri="{FF2B5EF4-FFF2-40B4-BE49-F238E27FC236}">
                    <a16:creationId xmlns:a16="http://schemas.microsoft.com/office/drawing/2014/main" xmlns="" id="{3D1E9AA2-5F56-440D-AF6A-0B01A925DE1B}"/>
                  </a:ext>
                </a:extLst>
              </p:cNvPr>
              <p:cNvSpPr/>
              <p:nvPr/>
            </p:nvSpPr>
            <p:spPr>
              <a:xfrm>
                <a:off x="702050" y="365277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p>
            </p:txBody>
          </p:sp>
          <p:pic>
            <p:nvPicPr>
              <p:cNvPr id="15" name="Graphic 14" descr="Suitcase">
                <a:extLst>
                  <a:ext uri="{FF2B5EF4-FFF2-40B4-BE49-F238E27FC236}">
                    <a16:creationId xmlns:a16="http://schemas.microsoft.com/office/drawing/2014/main" xmlns="" id="{B7CDD6E8-B002-4BA2-984B-4A4D07E84A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43243" y="3672245"/>
                <a:ext cx="304800" cy="304800"/>
              </a:xfrm>
              <a:prstGeom prst="rect">
                <a:avLst/>
              </a:prstGeom>
            </p:spPr>
          </p:pic>
        </p:grpSp>
      </p:grpSp>
      <p:grpSp>
        <p:nvGrpSpPr>
          <p:cNvPr id="10" name="Group 9">
            <a:extLst>
              <a:ext uri="{FF2B5EF4-FFF2-40B4-BE49-F238E27FC236}">
                <a16:creationId xmlns:a16="http://schemas.microsoft.com/office/drawing/2014/main" xmlns="" id="{6DA7FF63-5C4D-48AA-BB87-A415BD5DB23D}"/>
              </a:ext>
            </a:extLst>
          </p:cNvPr>
          <p:cNvGrpSpPr/>
          <p:nvPr/>
        </p:nvGrpSpPr>
        <p:grpSpPr>
          <a:xfrm>
            <a:off x="685800" y="1679312"/>
            <a:ext cx="6488829" cy="2026860"/>
            <a:chOff x="685800" y="1740707"/>
            <a:chExt cx="6488829" cy="2026860"/>
          </a:xfrm>
        </p:grpSpPr>
        <p:grpSp>
          <p:nvGrpSpPr>
            <p:cNvPr id="29" name="Group 28">
              <a:extLst>
                <a:ext uri="{FF2B5EF4-FFF2-40B4-BE49-F238E27FC236}">
                  <a16:creationId xmlns:a16="http://schemas.microsoft.com/office/drawing/2014/main" xmlns="" id="{350C25A2-D701-4B67-AE45-37EF328EE009}"/>
                </a:ext>
              </a:extLst>
            </p:cNvPr>
            <p:cNvGrpSpPr/>
            <p:nvPr/>
          </p:nvGrpSpPr>
          <p:grpSpPr>
            <a:xfrm>
              <a:off x="1149385" y="1740707"/>
              <a:ext cx="6025244" cy="2026860"/>
              <a:chOff x="767643" y="1232416"/>
              <a:chExt cx="6096000" cy="2026860"/>
            </a:xfrm>
          </p:grpSpPr>
          <p:sp>
            <p:nvSpPr>
              <p:cNvPr id="30" name="Rectangle 29">
                <a:extLst>
                  <a:ext uri="{FF2B5EF4-FFF2-40B4-BE49-F238E27FC236}">
                    <a16:creationId xmlns:a16="http://schemas.microsoft.com/office/drawing/2014/main" xmlns="" id="{D9792257-CE3A-4665-BAF0-B54481F10798}"/>
                  </a:ext>
                </a:extLst>
              </p:cNvPr>
              <p:cNvSpPr/>
              <p:nvPr/>
            </p:nvSpPr>
            <p:spPr>
              <a:xfrm>
                <a:off x="767643" y="1232416"/>
                <a:ext cx="2521488" cy="307777"/>
              </a:xfrm>
              <a:prstGeom prst="rect">
                <a:avLst/>
              </a:prstGeom>
            </p:spPr>
            <p:txBody>
              <a:bodyPr wrap="none">
                <a:spAutoFit/>
              </a:bodyPr>
              <a:lstStyle/>
              <a:p>
                <a:r>
                  <a:rPr lang="en-US" sz="1400" b="1" dirty="0">
                    <a:solidFill>
                      <a:srgbClr val="0129A3"/>
                    </a:solidFill>
                    <a:latin typeface="Cambria" panose="02040503050406030204" pitchFamily="18" charset="0"/>
                    <a:ea typeface="Cambria" panose="02040503050406030204" pitchFamily="18" charset="0"/>
                  </a:rPr>
                  <a:t>What You’ll Do (Day-to-Day)</a:t>
                </a:r>
              </a:p>
            </p:txBody>
          </p:sp>
          <p:sp>
            <p:nvSpPr>
              <p:cNvPr id="31" name="Rectangle 30">
                <a:extLst>
                  <a:ext uri="{FF2B5EF4-FFF2-40B4-BE49-F238E27FC236}">
                    <a16:creationId xmlns:a16="http://schemas.microsoft.com/office/drawing/2014/main" xmlns="" id="{F5E04F1C-622D-4D0E-84F3-51CFD25F5767}"/>
                  </a:ext>
                </a:extLst>
              </p:cNvPr>
              <p:cNvSpPr/>
              <p:nvPr/>
            </p:nvSpPr>
            <p:spPr>
              <a:xfrm>
                <a:off x="767643" y="1504950"/>
                <a:ext cx="6096000" cy="1754326"/>
              </a:xfrm>
              <a:prstGeom prst="rect">
                <a:avLst/>
              </a:prstGeom>
            </p:spPr>
            <p:txBody>
              <a:bodyPr wrap="square">
                <a:spAutoFit/>
              </a:bodyPr>
              <a:lstStyle/>
              <a:p>
                <a:pPr marL="171450" indent="-171450">
                  <a:spcAft>
                    <a:spcPts val="300"/>
                  </a:spcAft>
                  <a:buFont typeface="Arial" panose="020B0604020202020204" pitchFamily="34" charset="0"/>
                  <a:buChar char="•"/>
                </a:pPr>
                <a:r>
                  <a:rPr lang="en-US" sz="1400" dirty="0">
                    <a:latin typeface="Cambria" panose="02040503050406030204" pitchFamily="18" charset="0"/>
                    <a:ea typeface="Cambria" panose="02040503050406030204" pitchFamily="18" charset="0"/>
                  </a:rPr>
                  <a:t>Own the entire </a:t>
                </a:r>
                <a:r>
                  <a:rPr lang="en-US" sz="1400" b="1" dirty="0">
                    <a:latin typeface="Cambria" panose="02040503050406030204" pitchFamily="18" charset="0"/>
                    <a:ea typeface="Cambria" panose="02040503050406030204" pitchFamily="18" charset="0"/>
                  </a:rPr>
                  <a:t>end-to-end sales process</a:t>
                </a:r>
                <a:r>
                  <a:rPr lang="en-US" sz="1400" dirty="0">
                    <a:latin typeface="Cambria" panose="02040503050406030204" pitchFamily="18" charset="0"/>
                    <a:ea typeface="Cambria" panose="02040503050406030204" pitchFamily="18" charset="0"/>
                  </a:rPr>
                  <a:t> — from first contact to closure</a:t>
                </a:r>
              </a:p>
              <a:p>
                <a:pPr marL="171450" indent="-171450">
                  <a:spcAft>
                    <a:spcPts val="300"/>
                  </a:spcAft>
                  <a:buFont typeface="Arial" panose="020B0604020202020204" pitchFamily="34" charset="0"/>
                  <a:buChar char="•"/>
                </a:pPr>
                <a:r>
                  <a:rPr lang="en-US" sz="1400" dirty="0">
                    <a:latin typeface="Cambria" panose="02040503050406030204" pitchFamily="18" charset="0"/>
                    <a:ea typeface="Cambria" panose="02040503050406030204" pitchFamily="18" charset="0"/>
                  </a:rPr>
                  <a:t>Engage with at least 80-100 </a:t>
                </a:r>
                <a:r>
                  <a:rPr lang="en-US" sz="1400" b="1" dirty="0">
                    <a:latin typeface="Cambria" panose="02040503050406030204" pitchFamily="18" charset="0"/>
                    <a:ea typeface="Cambria" panose="02040503050406030204" pitchFamily="18" charset="0"/>
                  </a:rPr>
                  <a:t>working professionals</a:t>
                </a:r>
                <a:r>
                  <a:rPr lang="en-US" sz="1400" dirty="0">
                    <a:latin typeface="Cambria" panose="02040503050406030204" pitchFamily="18" charset="0"/>
                    <a:ea typeface="Cambria" panose="02040503050406030204" pitchFamily="18" charset="0"/>
                  </a:rPr>
                  <a:t> or 2-3 hours of talk-time daily to understand their upskilling goals.</a:t>
                </a:r>
              </a:p>
              <a:p>
                <a:pPr marL="171450" indent="-171450">
                  <a:spcAft>
                    <a:spcPts val="300"/>
                  </a:spcAft>
                  <a:buFont typeface="Arial" panose="020B0604020202020204" pitchFamily="34" charset="0"/>
                  <a:buChar char="•"/>
                </a:pPr>
                <a:r>
                  <a:rPr lang="en-US" sz="1400" dirty="0">
                    <a:latin typeface="Cambria" panose="02040503050406030204" pitchFamily="18" charset="0"/>
                    <a:ea typeface="Cambria" panose="02040503050406030204" pitchFamily="18" charset="0"/>
                  </a:rPr>
                  <a:t>Conduct </a:t>
                </a:r>
                <a:r>
                  <a:rPr lang="en-US" sz="1400" b="1" dirty="0">
                    <a:latin typeface="Cambria" panose="02040503050406030204" pitchFamily="18" charset="0"/>
                    <a:ea typeface="Cambria" panose="02040503050406030204" pitchFamily="18" charset="0"/>
                  </a:rPr>
                  <a:t>counselling sessions</a:t>
                </a:r>
                <a:r>
                  <a:rPr lang="en-US" sz="1400" dirty="0">
                    <a:latin typeface="Cambria" panose="02040503050406030204" pitchFamily="18" charset="0"/>
                    <a:ea typeface="Cambria" panose="02040503050406030204" pitchFamily="18" charset="0"/>
                  </a:rPr>
                  <a:t> via calls or video to match learners with ideal programs</a:t>
                </a:r>
              </a:p>
              <a:p>
                <a:pPr marL="171450" indent="-171450">
                  <a:spcAft>
                    <a:spcPts val="300"/>
                  </a:spcAft>
                  <a:buFont typeface="Arial" panose="020B0604020202020204" pitchFamily="34" charset="0"/>
                  <a:buChar char="•"/>
                </a:pPr>
                <a:r>
                  <a:rPr lang="en-US" sz="1400" dirty="0">
                    <a:latin typeface="Cambria" panose="02040503050406030204" pitchFamily="18" charset="0"/>
                    <a:ea typeface="Cambria" panose="02040503050406030204" pitchFamily="18" charset="0"/>
                  </a:rPr>
                  <a:t>Maintain and nurture a </a:t>
                </a:r>
                <a:r>
                  <a:rPr lang="en-US" sz="1400" b="1" dirty="0">
                    <a:latin typeface="Cambria" panose="02040503050406030204" pitchFamily="18" charset="0"/>
                    <a:ea typeface="Cambria" panose="02040503050406030204" pitchFamily="18" charset="0"/>
                  </a:rPr>
                  <a:t>strong lead pipeline</a:t>
                </a:r>
                <a:r>
                  <a:rPr lang="en-US" sz="1400" dirty="0">
                    <a:latin typeface="Cambria" panose="02040503050406030204" pitchFamily="18" charset="0"/>
                    <a:ea typeface="Cambria" panose="02040503050406030204" pitchFamily="18" charset="0"/>
                  </a:rPr>
                  <a:t> through CRM &amp; follow-ups</a:t>
                </a:r>
              </a:p>
              <a:p>
                <a:pPr marL="171450" indent="-171450">
                  <a:spcAft>
                    <a:spcPts val="300"/>
                  </a:spcAft>
                  <a:buFont typeface="Arial" panose="020B0604020202020204" pitchFamily="34" charset="0"/>
                  <a:buChar char="•"/>
                </a:pPr>
                <a:r>
                  <a:rPr lang="en-US" sz="1400" dirty="0">
                    <a:latin typeface="Cambria" panose="02040503050406030204" pitchFamily="18" charset="0"/>
                    <a:ea typeface="Cambria" panose="02040503050406030204" pitchFamily="18" charset="0"/>
                  </a:rPr>
                  <a:t>Collaborate with academic partners to ensure </a:t>
                </a:r>
                <a:r>
                  <a:rPr lang="en-US" sz="1400" b="1" dirty="0">
                    <a:latin typeface="Cambria" panose="02040503050406030204" pitchFamily="18" charset="0"/>
                    <a:ea typeface="Cambria" panose="02040503050406030204" pitchFamily="18" charset="0"/>
                  </a:rPr>
                  <a:t>seamless enrolments</a:t>
                </a:r>
              </a:p>
            </p:txBody>
          </p:sp>
        </p:grpSp>
        <p:grpSp>
          <p:nvGrpSpPr>
            <p:cNvPr id="7" name="Group 6">
              <a:extLst>
                <a:ext uri="{FF2B5EF4-FFF2-40B4-BE49-F238E27FC236}">
                  <a16:creationId xmlns:a16="http://schemas.microsoft.com/office/drawing/2014/main" xmlns="" id="{CBAFCA61-445C-41D3-B810-F566E4BF7AAC}"/>
                </a:ext>
              </a:extLst>
            </p:cNvPr>
            <p:cNvGrpSpPr/>
            <p:nvPr/>
          </p:nvGrpSpPr>
          <p:grpSpPr>
            <a:xfrm>
              <a:off x="685800" y="2569471"/>
              <a:ext cx="382692" cy="369332"/>
              <a:chOff x="685800" y="1830807"/>
              <a:chExt cx="382692" cy="369332"/>
            </a:xfrm>
          </p:grpSpPr>
          <p:sp>
            <p:nvSpPr>
              <p:cNvPr id="27" name="Oval 26">
                <a:extLst>
                  <a:ext uri="{FF2B5EF4-FFF2-40B4-BE49-F238E27FC236}">
                    <a16:creationId xmlns:a16="http://schemas.microsoft.com/office/drawing/2014/main" xmlns="" id="{56A981A7-909A-42B3-BA1E-04AFBF93FC81}"/>
                  </a:ext>
                </a:extLst>
              </p:cNvPr>
              <p:cNvSpPr/>
              <p:nvPr/>
            </p:nvSpPr>
            <p:spPr>
              <a:xfrm>
                <a:off x="685800" y="1830807"/>
                <a:ext cx="382692"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pic>
            <p:nvPicPr>
              <p:cNvPr id="18" name="Graphic 17" descr="Checklist">
                <a:extLst>
                  <a:ext uri="{FF2B5EF4-FFF2-40B4-BE49-F238E27FC236}">
                    <a16:creationId xmlns:a16="http://schemas.microsoft.com/office/drawing/2014/main" xmlns="" id="{C549A13E-35DE-4FDA-BC67-B51E639589F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24154" y="1860841"/>
                <a:ext cx="304800" cy="304800"/>
              </a:xfrm>
              <a:prstGeom prst="rect">
                <a:avLst/>
              </a:prstGeom>
            </p:spPr>
          </p:pic>
        </p:grpSp>
      </p:grpSp>
    </p:spTree>
    <p:extLst>
      <p:ext uri="{BB962C8B-B14F-4D97-AF65-F5344CB8AC3E}">
        <p14:creationId xmlns:p14="http://schemas.microsoft.com/office/powerpoint/2010/main" val="273478350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Rectangle 16">
            <a:extLst>
              <a:ext uri="{FF2B5EF4-FFF2-40B4-BE49-F238E27FC236}">
                <a16:creationId xmlns:a16="http://schemas.microsoft.com/office/drawing/2014/main" xmlns="" id="{EB0D6802-0D94-49E5-ACE3-3026736F9F22}"/>
              </a:ext>
            </a:extLst>
          </p:cNvPr>
          <p:cNvSpPr/>
          <p:nvPr/>
        </p:nvSpPr>
        <p:spPr>
          <a:xfrm>
            <a:off x="381000" y="361950"/>
            <a:ext cx="2819400" cy="400110"/>
          </a:xfrm>
          <a:prstGeom prst="rect">
            <a:avLst/>
          </a:prstGeom>
        </p:spPr>
        <p:txBody>
          <a:bodyPr wrap="square">
            <a:spAutoFit/>
          </a:bodyPr>
          <a:lstStyle/>
          <a:p>
            <a:pPr algn="ctr"/>
            <a:r>
              <a:rPr lang="en-IN" sz="2000" b="1" dirty="0">
                <a:latin typeface="Cambria" panose="02040503050406030204" pitchFamily="18" charset="0"/>
                <a:ea typeface="Cambria" panose="02040503050406030204" pitchFamily="18" charset="0"/>
              </a:rPr>
              <a:t>What this role offers?</a:t>
            </a:r>
            <a:endParaRPr lang="en-IN" sz="2000" dirty="0">
              <a:latin typeface="Cambria" panose="02040503050406030204" pitchFamily="18" charset="0"/>
              <a:ea typeface="Cambria" panose="02040503050406030204" pitchFamily="18" charset="0"/>
            </a:endParaRPr>
          </a:p>
        </p:txBody>
      </p:sp>
      <p:grpSp>
        <p:nvGrpSpPr>
          <p:cNvPr id="16" name="Group 15"/>
          <p:cNvGrpSpPr/>
          <p:nvPr/>
        </p:nvGrpSpPr>
        <p:grpSpPr>
          <a:xfrm>
            <a:off x="978771" y="3790950"/>
            <a:ext cx="5423472" cy="580311"/>
            <a:chOff x="978771" y="3790950"/>
            <a:chExt cx="5423472" cy="580311"/>
          </a:xfrm>
        </p:grpSpPr>
        <p:grpSp>
          <p:nvGrpSpPr>
            <p:cNvPr id="41" name="Group 40">
              <a:extLst>
                <a:ext uri="{FF2B5EF4-FFF2-40B4-BE49-F238E27FC236}">
                  <a16:creationId xmlns:a16="http://schemas.microsoft.com/office/drawing/2014/main" xmlns="" id="{6AB88B63-73CA-4EA4-B328-9A2BC06F0EFF}"/>
                </a:ext>
              </a:extLst>
            </p:cNvPr>
            <p:cNvGrpSpPr/>
            <p:nvPr/>
          </p:nvGrpSpPr>
          <p:grpSpPr>
            <a:xfrm>
              <a:off x="1448002" y="3790950"/>
              <a:ext cx="4954241" cy="580311"/>
              <a:chOff x="767643" y="1232416"/>
              <a:chExt cx="4954241" cy="580311"/>
            </a:xfrm>
          </p:grpSpPr>
          <p:sp>
            <p:nvSpPr>
              <p:cNvPr id="42" name="Rectangle 41">
                <a:extLst>
                  <a:ext uri="{FF2B5EF4-FFF2-40B4-BE49-F238E27FC236}">
                    <a16:creationId xmlns:a16="http://schemas.microsoft.com/office/drawing/2014/main" xmlns="" id="{2D729756-1E50-4B6B-BAC6-8644DA3C3F2C}"/>
                  </a:ext>
                </a:extLst>
              </p:cNvPr>
              <p:cNvSpPr/>
              <p:nvPr/>
            </p:nvSpPr>
            <p:spPr>
              <a:xfrm>
                <a:off x="767643" y="1232416"/>
                <a:ext cx="4954241" cy="307777"/>
              </a:xfrm>
              <a:prstGeom prst="rect">
                <a:avLst/>
              </a:prstGeom>
            </p:spPr>
            <p:txBody>
              <a:bodyPr wrap="none">
                <a:spAutoFit/>
              </a:bodyPr>
              <a:lstStyle/>
              <a:p>
                <a:r>
                  <a:rPr lang="en-US" sz="1400" b="1" dirty="0">
                    <a:solidFill>
                      <a:srgbClr val="0129A3"/>
                    </a:solidFill>
                    <a:latin typeface="Cambria" panose="02040503050406030204" pitchFamily="18" charset="0"/>
                    <a:ea typeface="Cambria" panose="02040503050406030204" pitchFamily="18" charset="0"/>
                  </a:rPr>
                  <a:t>Exposure to India’s Top Universities &amp; Executive Programs</a:t>
                </a:r>
              </a:p>
            </p:txBody>
          </p:sp>
          <p:sp>
            <p:nvSpPr>
              <p:cNvPr id="43" name="Rectangle 42">
                <a:extLst>
                  <a:ext uri="{FF2B5EF4-FFF2-40B4-BE49-F238E27FC236}">
                    <a16:creationId xmlns:a16="http://schemas.microsoft.com/office/drawing/2014/main" xmlns="" id="{3C87ED45-C10C-45A9-A49E-0F2F9765889F}"/>
                  </a:ext>
                </a:extLst>
              </p:cNvPr>
              <p:cNvSpPr/>
              <p:nvPr/>
            </p:nvSpPr>
            <p:spPr>
              <a:xfrm>
                <a:off x="767643" y="1504950"/>
                <a:ext cx="3994857" cy="307777"/>
              </a:xfrm>
              <a:prstGeom prst="rect">
                <a:avLst/>
              </a:prstGeom>
            </p:spPr>
            <p:txBody>
              <a:bodyPr wrap="square">
                <a:spAutoFit/>
              </a:bodyPr>
              <a:lstStyle/>
              <a:p>
                <a:r>
                  <a:rPr lang="en-IN" sz="1400" dirty="0">
                    <a:latin typeface="Cambria" panose="02040503050406030204" pitchFamily="18" charset="0"/>
                    <a:ea typeface="Cambria" panose="02040503050406030204" pitchFamily="18" charset="0"/>
                  </a:rPr>
                  <a:t>Continuous improvement &amp; experience excellence</a:t>
                </a:r>
              </a:p>
            </p:txBody>
          </p:sp>
        </p:grpSp>
        <p:grpSp>
          <p:nvGrpSpPr>
            <p:cNvPr id="54" name="Group 53">
              <a:extLst>
                <a:ext uri="{FF2B5EF4-FFF2-40B4-BE49-F238E27FC236}">
                  <a16:creationId xmlns:a16="http://schemas.microsoft.com/office/drawing/2014/main" xmlns="" id="{24FB9356-5C70-416C-AC6A-E48CF482C6D8}"/>
                </a:ext>
              </a:extLst>
            </p:cNvPr>
            <p:cNvGrpSpPr/>
            <p:nvPr/>
          </p:nvGrpSpPr>
          <p:grpSpPr>
            <a:xfrm>
              <a:off x="978771" y="3896439"/>
              <a:ext cx="387186" cy="369332"/>
              <a:chOff x="451014" y="1200150"/>
              <a:chExt cx="387186" cy="369332"/>
            </a:xfrm>
          </p:grpSpPr>
          <p:sp>
            <p:nvSpPr>
              <p:cNvPr id="55" name="Oval 54">
                <a:extLst>
                  <a:ext uri="{FF2B5EF4-FFF2-40B4-BE49-F238E27FC236}">
                    <a16:creationId xmlns:a16="http://schemas.microsoft.com/office/drawing/2014/main" xmlns="" id="{434A8823-71EA-4E4B-B82E-3BB46C6AFCB6}"/>
                  </a:ext>
                </a:extLst>
              </p:cNvPr>
              <p:cNvSpPr/>
              <p:nvPr/>
            </p:nvSpPr>
            <p:spPr>
              <a:xfrm>
                <a:off x="451014" y="120015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56" name="Graphic 55" descr="Graduation cap">
                <a:extLst>
                  <a:ext uri="{FF2B5EF4-FFF2-40B4-BE49-F238E27FC236}">
                    <a16:creationId xmlns:a16="http://schemas.microsoft.com/office/drawing/2014/main" xmlns="" id="{A49FB5DA-D49B-40FB-91DE-DF8C7E98D6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2207" y="1232416"/>
                <a:ext cx="304800" cy="304800"/>
              </a:xfrm>
              <a:prstGeom prst="rect">
                <a:avLst/>
              </a:prstGeom>
            </p:spPr>
          </p:pic>
        </p:grpSp>
      </p:grpSp>
      <p:grpSp>
        <p:nvGrpSpPr>
          <p:cNvPr id="5" name="Group 4"/>
          <p:cNvGrpSpPr/>
          <p:nvPr/>
        </p:nvGrpSpPr>
        <p:grpSpPr>
          <a:xfrm>
            <a:off x="978771" y="834151"/>
            <a:ext cx="5650629" cy="795754"/>
            <a:chOff x="978771" y="834151"/>
            <a:chExt cx="5650629" cy="795754"/>
          </a:xfrm>
        </p:grpSpPr>
        <p:grpSp>
          <p:nvGrpSpPr>
            <p:cNvPr id="14" name="Group 13">
              <a:extLst>
                <a:ext uri="{FF2B5EF4-FFF2-40B4-BE49-F238E27FC236}">
                  <a16:creationId xmlns:a16="http://schemas.microsoft.com/office/drawing/2014/main" xmlns="" id="{5CFA5844-F8E1-4FFB-8042-3E07138972BA}"/>
                </a:ext>
              </a:extLst>
            </p:cNvPr>
            <p:cNvGrpSpPr/>
            <p:nvPr/>
          </p:nvGrpSpPr>
          <p:grpSpPr>
            <a:xfrm>
              <a:off x="1447800" y="834151"/>
              <a:ext cx="5181600" cy="795754"/>
              <a:chOff x="767643" y="1232416"/>
              <a:chExt cx="5181600" cy="795754"/>
            </a:xfrm>
          </p:grpSpPr>
          <p:sp>
            <p:nvSpPr>
              <p:cNvPr id="8" name="Rectangle 7">
                <a:extLst>
                  <a:ext uri="{FF2B5EF4-FFF2-40B4-BE49-F238E27FC236}">
                    <a16:creationId xmlns:a16="http://schemas.microsoft.com/office/drawing/2014/main" xmlns="" id="{38C76F01-7E45-4829-AE11-F506C60CB38C}"/>
                  </a:ext>
                </a:extLst>
              </p:cNvPr>
              <p:cNvSpPr/>
              <p:nvPr/>
            </p:nvSpPr>
            <p:spPr>
              <a:xfrm>
                <a:off x="767643" y="1232416"/>
                <a:ext cx="4104457" cy="307777"/>
              </a:xfrm>
              <a:prstGeom prst="rect">
                <a:avLst/>
              </a:prstGeom>
            </p:spPr>
            <p:txBody>
              <a:bodyPr wrap="none">
                <a:spAutoFit/>
              </a:bodyPr>
              <a:lstStyle/>
              <a:p>
                <a:r>
                  <a:rPr lang="en-US" sz="1400" b="1" dirty="0">
                    <a:solidFill>
                      <a:srgbClr val="0129A3"/>
                    </a:solidFill>
                    <a:latin typeface="Cambria" panose="02040503050406030204" pitchFamily="18" charset="0"/>
                    <a:ea typeface="Cambria" panose="02040503050406030204" pitchFamily="18" charset="0"/>
                  </a:rPr>
                  <a:t>Attractive fixed pay with good incentive earning</a:t>
                </a:r>
              </a:p>
            </p:txBody>
          </p:sp>
          <p:sp>
            <p:nvSpPr>
              <p:cNvPr id="9" name="Rectangle 8">
                <a:extLst>
                  <a:ext uri="{FF2B5EF4-FFF2-40B4-BE49-F238E27FC236}">
                    <a16:creationId xmlns:a16="http://schemas.microsoft.com/office/drawing/2014/main" xmlns="" id="{2E4F8595-5E7E-467C-8486-7A8443137CC7}"/>
                  </a:ext>
                </a:extLst>
              </p:cNvPr>
              <p:cNvSpPr/>
              <p:nvPr/>
            </p:nvSpPr>
            <p:spPr>
              <a:xfrm>
                <a:off x="767643" y="1504950"/>
                <a:ext cx="5181600" cy="523220"/>
              </a:xfrm>
              <a:prstGeom prst="rect">
                <a:avLst/>
              </a:prstGeom>
            </p:spPr>
            <p:txBody>
              <a:bodyPr wrap="square">
                <a:spAutoFit/>
              </a:bodyPr>
              <a:lstStyle/>
              <a:p>
                <a:r>
                  <a:rPr lang="en-US" sz="1400" dirty="0">
                    <a:latin typeface="Cambria" panose="02040503050406030204" pitchFamily="18" charset="0"/>
                    <a:ea typeface="Cambria" panose="02040503050406030204" pitchFamily="18" charset="0"/>
                  </a:rPr>
                  <a:t>Achieve more, earn more, Employee Stock Option Plan (ESOP’s) after 3 years of good work.</a:t>
                </a:r>
                <a:endParaRPr lang="en-IN" sz="1400" dirty="0">
                  <a:latin typeface="Cambria" panose="02040503050406030204" pitchFamily="18" charset="0"/>
                  <a:ea typeface="Cambria" panose="02040503050406030204" pitchFamily="18" charset="0"/>
                </a:endParaRPr>
              </a:p>
            </p:txBody>
          </p:sp>
        </p:grpSp>
        <p:grpSp>
          <p:nvGrpSpPr>
            <p:cNvPr id="4" name="Group 3">
              <a:extLst>
                <a:ext uri="{FF2B5EF4-FFF2-40B4-BE49-F238E27FC236}">
                  <a16:creationId xmlns:a16="http://schemas.microsoft.com/office/drawing/2014/main" xmlns="" id="{EA3C324D-E7D0-4840-939B-377F8D6CA5CD}"/>
                </a:ext>
              </a:extLst>
            </p:cNvPr>
            <p:cNvGrpSpPr/>
            <p:nvPr/>
          </p:nvGrpSpPr>
          <p:grpSpPr>
            <a:xfrm>
              <a:off x="978771" y="1047362"/>
              <a:ext cx="387186" cy="369332"/>
              <a:chOff x="685800" y="894962"/>
              <a:chExt cx="387186" cy="369332"/>
            </a:xfrm>
          </p:grpSpPr>
          <p:sp>
            <p:nvSpPr>
              <p:cNvPr id="3" name="Oval 2">
                <a:extLst>
                  <a:ext uri="{FF2B5EF4-FFF2-40B4-BE49-F238E27FC236}">
                    <a16:creationId xmlns:a16="http://schemas.microsoft.com/office/drawing/2014/main" xmlns="" id="{59C84F2D-4777-432E-BFDA-6D1AAD4A953B}"/>
                  </a:ext>
                </a:extLst>
              </p:cNvPr>
              <p:cNvSpPr/>
              <p:nvPr/>
            </p:nvSpPr>
            <p:spPr>
              <a:xfrm>
                <a:off x="685800" y="894962"/>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11" name="Graphic 10" descr="Money">
                <a:extLst>
                  <a:ext uri="{FF2B5EF4-FFF2-40B4-BE49-F238E27FC236}">
                    <a16:creationId xmlns:a16="http://schemas.microsoft.com/office/drawing/2014/main" xmlns="" id="{876EAB61-C8F7-438B-A013-DEE5752807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26993" y="894962"/>
                <a:ext cx="304598" cy="304598"/>
              </a:xfrm>
              <a:prstGeom prst="rect">
                <a:avLst/>
              </a:prstGeom>
            </p:spPr>
          </p:pic>
        </p:grpSp>
      </p:grpSp>
      <p:grpSp>
        <p:nvGrpSpPr>
          <p:cNvPr id="12" name="Group 11"/>
          <p:cNvGrpSpPr/>
          <p:nvPr/>
        </p:nvGrpSpPr>
        <p:grpSpPr>
          <a:xfrm>
            <a:off x="978771" y="1676122"/>
            <a:ext cx="6412629" cy="795754"/>
            <a:chOff x="978771" y="1676122"/>
            <a:chExt cx="6412629" cy="795754"/>
          </a:xfrm>
        </p:grpSpPr>
        <p:grpSp>
          <p:nvGrpSpPr>
            <p:cNvPr id="7" name="Group 6"/>
            <p:cNvGrpSpPr/>
            <p:nvPr/>
          </p:nvGrpSpPr>
          <p:grpSpPr>
            <a:xfrm>
              <a:off x="1447800" y="1676122"/>
              <a:ext cx="5943600" cy="795754"/>
              <a:chOff x="1447800" y="1676122"/>
              <a:chExt cx="5943600" cy="795754"/>
            </a:xfrm>
          </p:grpSpPr>
          <p:sp>
            <p:nvSpPr>
              <p:cNvPr id="30" name="Rectangle 29">
                <a:extLst>
                  <a:ext uri="{FF2B5EF4-FFF2-40B4-BE49-F238E27FC236}">
                    <a16:creationId xmlns:a16="http://schemas.microsoft.com/office/drawing/2014/main" xmlns="" id="{D9792257-CE3A-4665-BAF0-B54481F10798}"/>
                  </a:ext>
                </a:extLst>
              </p:cNvPr>
              <p:cNvSpPr/>
              <p:nvPr/>
            </p:nvSpPr>
            <p:spPr>
              <a:xfrm>
                <a:off x="1447800" y="1676122"/>
                <a:ext cx="3076035"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Specialize in Education counselling</a:t>
                </a:r>
              </a:p>
            </p:txBody>
          </p:sp>
          <p:sp>
            <p:nvSpPr>
              <p:cNvPr id="31" name="Rectangle 30">
                <a:extLst>
                  <a:ext uri="{FF2B5EF4-FFF2-40B4-BE49-F238E27FC236}">
                    <a16:creationId xmlns:a16="http://schemas.microsoft.com/office/drawing/2014/main" xmlns="" id="{F5E04F1C-622D-4D0E-84F3-51CFD25F5767}"/>
                  </a:ext>
                </a:extLst>
              </p:cNvPr>
              <p:cNvSpPr/>
              <p:nvPr/>
            </p:nvSpPr>
            <p:spPr>
              <a:xfrm>
                <a:off x="1447800" y="1948656"/>
                <a:ext cx="5943600" cy="523220"/>
              </a:xfrm>
              <a:prstGeom prst="rect">
                <a:avLst/>
              </a:prstGeom>
            </p:spPr>
            <p:txBody>
              <a:bodyPr wrap="square">
                <a:spAutoFit/>
              </a:bodyPr>
              <a:lstStyle/>
              <a:p>
                <a:r>
                  <a:rPr lang="en-IN" sz="1400" dirty="0">
                    <a:latin typeface="Cambria" panose="02040503050406030204" pitchFamily="18" charset="0"/>
                    <a:ea typeface="Cambria" panose="02040503050406030204" pitchFamily="18" charset="0"/>
                  </a:rPr>
                  <a:t>Educating and giving growth in career is a good deed, than selling FMCG products like whitening cream, hair oil OR insurance products.</a:t>
                </a:r>
              </a:p>
            </p:txBody>
          </p:sp>
        </p:grpSp>
        <p:grpSp>
          <p:nvGrpSpPr>
            <p:cNvPr id="6" name="Group 5">
              <a:extLst>
                <a:ext uri="{FF2B5EF4-FFF2-40B4-BE49-F238E27FC236}">
                  <a16:creationId xmlns:a16="http://schemas.microsoft.com/office/drawing/2014/main" xmlns="" id="{FDF2034B-D024-49C0-8BDA-DEB03CCDB9B8}"/>
                </a:ext>
              </a:extLst>
            </p:cNvPr>
            <p:cNvGrpSpPr/>
            <p:nvPr/>
          </p:nvGrpSpPr>
          <p:grpSpPr>
            <a:xfrm>
              <a:off x="978771" y="1889333"/>
              <a:ext cx="387186" cy="369332"/>
              <a:chOff x="685800" y="1580762"/>
              <a:chExt cx="387186" cy="369332"/>
            </a:xfrm>
          </p:grpSpPr>
          <p:sp>
            <p:nvSpPr>
              <p:cNvPr id="27" name="Oval 26">
                <a:extLst>
                  <a:ext uri="{FF2B5EF4-FFF2-40B4-BE49-F238E27FC236}">
                    <a16:creationId xmlns:a16="http://schemas.microsoft.com/office/drawing/2014/main" xmlns="" id="{56A981A7-909A-42B3-BA1E-04AFBF93FC81}"/>
                  </a:ext>
                </a:extLst>
              </p:cNvPr>
              <p:cNvSpPr/>
              <p:nvPr/>
            </p:nvSpPr>
            <p:spPr>
              <a:xfrm>
                <a:off x="685800" y="1580762"/>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69" name="Graphic 68" descr="Classroom">
                <a:extLst>
                  <a:ext uri="{FF2B5EF4-FFF2-40B4-BE49-F238E27FC236}">
                    <a16:creationId xmlns:a16="http://schemas.microsoft.com/office/drawing/2014/main" xmlns="" id="{A4F9F8A8-0992-4304-BE49-9AFC88E5C4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26993" y="1613067"/>
                <a:ext cx="304723" cy="304723"/>
              </a:xfrm>
              <a:prstGeom prst="rect">
                <a:avLst/>
              </a:prstGeom>
            </p:spPr>
          </p:pic>
        </p:grpSp>
      </p:grpSp>
      <p:grpSp>
        <p:nvGrpSpPr>
          <p:cNvPr id="15" name="Group 14"/>
          <p:cNvGrpSpPr/>
          <p:nvPr/>
        </p:nvGrpSpPr>
        <p:grpSpPr>
          <a:xfrm>
            <a:off x="978771" y="2518093"/>
            <a:ext cx="6412629" cy="1226641"/>
            <a:chOff x="978771" y="2518093"/>
            <a:chExt cx="6412629" cy="1226641"/>
          </a:xfrm>
        </p:grpSpPr>
        <p:grpSp>
          <p:nvGrpSpPr>
            <p:cNvPr id="13" name="Group 12"/>
            <p:cNvGrpSpPr/>
            <p:nvPr/>
          </p:nvGrpSpPr>
          <p:grpSpPr>
            <a:xfrm>
              <a:off x="1447800" y="2518093"/>
              <a:ext cx="5943600" cy="1226641"/>
              <a:chOff x="1447800" y="2518093"/>
              <a:chExt cx="5943600" cy="1226641"/>
            </a:xfrm>
          </p:grpSpPr>
          <p:sp>
            <p:nvSpPr>
              <p:cNvPr id="36" name="Rectangle 35">
                <a:extLst>
                  <a:ext uri="{FF2B5EF4-FFF2-40B4-BE49-F238E27FC236}">
                    <a16:creationId xmlns:a16="http://schemas.microsoft.com/office/drawing/2014/main" xmlns="" id="{C4B599C1-0767-49FA-81F6-C81265CB0A03}"/>
                  </a:ext>
                </a:extLst>
              </p:cNvPr>
              <p:cNvSpPr/>
              <p:nvPr/>
            </p:nvSpPr>
            <p:spPr>
              <a:xfrm>
                <a:off x="1447800" y="2518093"/>
                <a:ext cx="3939668"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Great learning opportunity while Performing</a:t>
                </a:r>
                <a:r>
                  <a:rPr lang="en-IN" sz="1400" dirty="0">
                    <a:solidFill>
                      <a:srgbClr val="0129A3"/>
                    </a:solidFill>
                    <a:latin typeface="Cambria" panose="02040503050406030204" pitchFamily="18" charset="0"/>
                    <a:ea typeface="Cambria" panose="02040503050406030204" pitchFamily="18" charset="0"/>
                  </a:rPr>
                  <a:t> </a:t>
                </a:r>
              </a:p>
            </p:txBody>
          </p:sp>
          <p:sp>
            <p:nvSpPr>
              <p:cNvPr id="37" name="Rectangle 36">
                <a:extLst>
                  <a:ext uri="{FF2B5EF4-FFF2-40B4-BE49-F238E27FC236}">
                    <a16:creationId xmlns:a16="http://schemas.microsoft.com/office/drawing/2014/main" xmlns="" id="{F3B1AF44-6246-499D-A5B4-74F47584657F}"/>
                  </a:ext>
                </a:extLst>
              </p:cNvPr>
              <p:cNvSpPr/>
              <p:nvPr/>
            </p:nvSpPr>
            <p:spPr>
              <a:xfrm>
                <a:off x="1447800" y="2790627"/>
                <a:ext cx="5943600" cy="954107"/>
              </a:xfrm>
              <a:prstGeom prst="rect">
                <a:avLst/>
              </a:prstGeom>
              <a:noFill/>
            </p:spPr>
            <p:txBody>
              <a:bodyPr wrap="square">
                <a:spAutoFit/>
              </a:bodyPr>
              <a:lstStyle/>
              <a:p>
                <a:r>
                  <a:rPr lang="en-US" sz="1400" dirty="0">
                    <a:latin typeface="Cambria" panose="02040503050406030204" pitchFamily="18" charset="0"/>
                    <a:ea typeface="Cambria" panose="02040503050406030204" pitchFamily="18" charset="0"/>
                  </a:rPr>
                  <a:t>With lot of career growth opportunities higher education career counselling jobs are in great demand. Women Executives and Managers do very well in counselling and hence women are more successful. For e.g. CEO, CMO and others. </a:t>
                </a:r>
                <a:endParaRPr lang="en-IN" sz="1400" dirty="0">
                  <a:highlight>
                    <a:srgbClr val="FFFF00"/>
                  </a:highlight>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xmlns="" id="{F2480E4F-B3A0-40CA-B606-1E1ECAD50FF8}"/>
                </a:ext>
              </a:extLst>
            </p:cNvPr>
            <p:cNvGrpSpPr/>
            <p:nvPr/>
          </p:nvGrpSpPr>
          <p:grpSpPr>
            <a:xfrm>
              <a:off x="978771" y="2946747"/>
              <a:ext cx="387186" cy="369332"/>
              <a:chOff x="685800" y="2495162"/>
              <a:chExt cx="387186" cy="369332"/>
            </a:xfrm>
          </p:grpSpPr>
          <p:sp>
            <p:nvSpPr>
              <p:cNvPr id="33" name="Oval 32">
                <a:extLst>
                  <a:ext uri="{FF2B5EF4-FFF2-40B4-BE49-F238E27FC236}">
                    <a16:creationId xmlns:a16="http://schemas.microsoft.com/office/drawing/2014/main" xmlns="" id="{D00AD551-ED02-46EB-BCD7-389695DAA7D8}"/>
                  </a:ext>
                </a:extLst>
              </p:cNvPr>
              <p:cNvSpPr/>
              <p:nvPr/>
            </p:nvSpPr>
            <p:spPr>
              <a:xfrm>
                <a:off x="685800" y="2495162"/>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70" name="Graphic 69" descr="Bullseye">
                <a:extLst>
                  <a:ext uri="{FF2B5EF4-FFF2-40B4-BE49-F238E27FC236}">
                    <a16:creationId xmlns:a16="http://schemas.microsoft.com/office/drawing/2014/main" xmlns="" id="{88B89F86-BEF5-4829-AF1B-677779D2F98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26791" y="2523813"/>
                <a:ext cx="304800" cy="304800"/>
              </a:xfrm>
              <a:prstGeom prst="rect">
                <a:avLst/>
              </a:prstGeom>
            </p:spPr>
          </p:pic>
        </p:grpSp>
      </p:grpSp>
    </p:spTree>
    <p:extLst>
      <p:ext uri="{BB962C8B-B14F-4D97-AF65-F5344CB8AC3E}">
        <p14:creationId xmlns:p14="http://schemas.microsoft.com/office/powerpoint/2010/main" val="428359723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5" name="Group 4">
            <a:extLst>
              <a:ext uri="{FF2B5EF4-FFF2-40B4-BE49-F238E27FC236}">
                <a16:creationId xmlns:a16="http://schemas.microsoft.com/office/drawing/2014/main" xmlns="" id="{A9F562B2-C8F6-4A7C-9E0C-5F54EAB37DBF}"/>
              </a:ext>
            </a:extLst>
          </p:cNvPr>
          <p:cNvGrpSpPr/>
          <p:nvPr/>
        </p:nvGrpSpPr>
        <p:grpSpPr>
          <a:xfrm>
            <a:off x="855040" y="2104024"/>
            <a:ext cx="6536360" cy="707886"/>
            <a:chOff x="457212" y="2104024"/>
            <a:chExt cx="6536360" cy="707886"/>
          </a:xfrm>
        </p:grpSpPr>
        <p:sp>
          <p:nvSpPr>
            <p:cNvPr id="19" name="Rectangle 18"/>
            <p:cNvSpPr/>
            <p:nvPr/>
          </p:nvSpPr>
          <p:spPr>
            <a:xfrm>
              <a:off x="457212" y="2104024"/>
              <a:ext cx="1841330"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F81BD"/>
                  </a:solidFill>
                  <a:latin typeface="Cambria" panose="02040503050406030204" pitchFamily="18" charset="0"/>
                  <a:ea typeface="Cambria" panose="02040503050406030204" pitchFamily="18" charset="0"/>
                </a:rPr>
                <a:t>1</a:t>
              </a:r>
              <a:r>
                <a:rPr lang="en-US" sz="1600" b="1" baseline="30000" dirty="0">
                  <a:solidFill>
                    <a:srgbClr val="4F81BD"/>
                  </a:solidFill>
                  <a:latin typeface="Cambria" panose="02040503050406030204" pitchFamily="18" charset="0"/>
                  <a:ea typeface="Cambria" panose="02040503050406030204" pitchFamily="18" charset="0"/>
                </a:rPr>
                <a:t>st</a:t>
              </a:r>
              <a:r>
                <a:rPr lang="en-US" sz="1600" b="1" dirty="0">
                  <a:solidFill>
                    <a:srgbClr val="4F81BD"/>
                  </a:solidFill>
                  <a:latin typeface="Cambria" panose="02040503050406030204" pitchFamily="18" charset="0"/>
                  <a:ea typeface="Cambria" panose="02040503050406030204" pitchFamily="18" charset="0"/>
                </a:rPr>
                <a:t> Mover </a:t>
              </a:r>
            </a:p>
            <a:p>
              <a:pPr algn="ctr"/>
              <a:r>
                <a:rPr lang="en-US" sz="1200" dirty="0">
                  <a:solidFill>
                    <a:srgbClr val="4F81BD"/>
                  </a:solidFill>
                  <a:latin typeface="Cambria" panose="02040503050406030204" pitchFamily="18" charset="0"/>
                  <a:ea typeface="Cambria" panose="02040503050406030204" pitchFamily="18" charset="0"/>
                </a:rPr>
                <a:t>in Online Higher Education and Upskilling</a:t>
              </a:r>
              <a:endParaRPr lang="en-ID" sz="1200" dirty="0">
                <a:solidFill>
                  <a:srgbClr val="4F81BD"/>
                </a:solidFill>
                <a:latin typeface="Cambria" panose="02040503050406030204" pitchFamily="18" charset="0"/>
                <a:ea typeface="Cambria" panose="02040503050406030204" pitchFamily="18" charset="0"/>
              </a:endParaRPr>
            </a:p>
          </p:txBody>
        </p:sp>
        <p:sp>
          <p:nvSpPr>
            <p:cNvPr id="20" name="Rectangle 19"/>
            <p:cNvSpPr/>
            <p:nvPr/>
          </p:nvSpPr>
          <p:spPr>
            <a:xfrm>
              <a:off x="5328549" y="2196357"/>
              <a:ext cx="1665023"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F81BD"/>
                  </a:solidFill>
                  <a:latin typeface="Cambria" panose="02040503050406030204" pitchFamily="18" charset="0"/>
                  <a:ea typeface="Cambria" panose="02040503050406030204" pitchFamily="18" charset="0"/>
                </a:rPr>
                <a:t>3,50,000</a:t>
              </a:r>
              <a:r>
                <a:rPr lang="en-US" sz="1600" b="1" baseline="30000" dirty="0">
                  <a:solidFill>
                    <a:srgbClr val="4F81BD"/>
                  </a:solidFill>
                  <a:latin typeface="Cambria" panose="02040503050406030204" pitchFamily="18" charset="0"/>
                  <a:ea typeface="Cambria" panose="02040503050406030204" pitchFamily="18" charset="0"/>
                </a:rPr>
                <a:t>+</a:t>
              </a:r>
              <a:endParaRPr lang="en-US" sz="1600" b="1" dirty="0">
                <a:solidFill>
                  <a:srgbClr val="4F81BD"/>
                </a:solidFill>
                <a:latin typeface="Cambria" panose="02040503050406030204" pitchFamily="18" charset="0"/>
                <a:ea typeface="Cambria" panose="02040503050406030204" pitchFamily="18" charset="0"/>
              </a:endParaRPr>
            </a:p>
            <a:p>
              <a:pPr algn="ctr"/>
              <a:r>
                <a:rPr lang="en-US" sz="1200" dirty="0">
                  <a:solidFill>
                    <a:srgbClr val="4F81BD"/>
                  </a:solidFill>
                  <a:latin typeface="Cambria" panose="02040503050406030204" pitchFamily="18" charset="0"/>
                  <a:ea typeface="Cambria" panose="02040503050406030204" pitchFamily="18" charset="0"/>
                </a:rPr>
                <a:t>Careers Transformed</a:t>
              </a:r>
              <a:endParaRPr lang="en-ID" sz="1200" dirty="0">
                <a:solidFill>
                  <a:srgbClr val="4F81BD"/>
                </a:solidFill>
                <a:latin typeface="Cambria" panose="02040503050406030204" pitchFamily="18" charset="0"/>
                <a:ea typeface="Cambria" panose="02040503050406030204" pitchFamily="18" charset="0"/>
              </a:endParaRPr>
            </a:p>
          </p:txBody>
        </p:sp>
        <p:sp>
          <p:nvSpPr>
            <p:cNvPr id="21" name="Rectangle 20"/>
            <p:cNvSpPr/>
            <p:nvPr/>
          </p:nvSpPr>
          <p:spPr>
            <a:xfrm>
              <a:off x="2600622" y="2196357"/>
              <a:ext cx="242584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F81BD"/>
                  </a:solidFill>
                  <a:latin typeface="Cambria" panose="02040503050406030204" pitchFamily="18" charset="0"/>
                  <a:ea typeface="Cambria" panose="02040503050406030204" pitchFamily="18" charset="0"/>
                </a:rPr>
                <a:t>Profitable since 2009</a:t>
              </a:r>
            </a:p>
            <a:p>
              <a:pPr algn="ctr"/>
              <a:r>
                <a:rPr lang="en-US" sz="1200" dirty="0">
                  <a:solidFill>
                    <a:srgbClr val="4F81BD"/>
                  </a:solidFill>
                  <a:latin typeface="Cambria" panose="02040503050406030204" pitchFamily="18" charset="0"/>
                  <a:ea typeface="Cambria" panose="02040503050406030204" pitchFamily="18" charset="0"/>
                </a:rPr>
                <a:t>On a standalone basis</a:t>
              </a:r>
              <a:endParaRPr lang="en-ID" sz="1200" dirty="0">
                <a:solidFill>
                  <a:srgbClr val="4F81BD"/>
                </a:solidFill>
                <a:latin typeface="Cambria" panose="02040503050406030204" pitchFamily="18" charset="0"/>
                <a:ea typeface="Cambria" panose="02040503050406030204" pitchFamily="18" charset="0"/>
              </a:endParaRPr>
            </a:p>
          </p:txBody>
        </p:sp>
        <p:cxnSp>
          <p:nvCxnSpPr>
            <p:cNvPr id="22" name="Straight Connector 21"/>
            <p:cNvCxnSpPr/>
            <p:nvPr/>
          </p:nvCxnSpPr>
          <p:spPr>
            <a:xfrm>
              <a:off x="2449582" y="2180968"/>
              <a:ext cx="0" cy="553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77508" y="2180968"/>
              <a:ext cx="0" cy="5539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xmlns="" id="{E5343D79-45E7-4809-978C-EEF192265466}"/>
              </a:ext>
            </a:extLst>
          </p:cNvPr>
          <p:cNvSpPr/>
          <p:nvPr/>
        </p:nvSpPr>
        <p:spPr>
          <a:xfrm>
            <a:off x="381001" y="361950"/>
            <a:ext cx="5867400" cy="400110"/>
          </a:xfrm>
          <a:prstGeom prst="rect">
            <a:avLst/>
          </a:prstGeom>
        </p:spPr>
        <p:txBody>
          <a:bodyPr wrap="square">
            <a:spAutoFit/>
          </a:bodyPr>
          <a:lstStyle/>
          <a:p>
            <a:r>
              <a:rPr lang="en-US" sz="2000" b="1" dirty="0">
                <a:latin typeface="Cambria" panose="02040503050406030204" pitchFamily="18" charset="0"/>
                <a:ea typeface="Cambria" panose="02040503050406030204" pitchFamily="18" charset="0"/>
              </a:rPr>
              <a:t>Jaro Education – Shaping the Future of Learning</a:t>
            </a:r>
            <a:endParaRPr lang="en-US" sz="2000" dirty="0">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xmlns="" id="{BFC92773-DA21-442B-8F79-82E6D17EE55E}"/>
              </a:ext>
            </a:extLst>
          </p:cNvPr>
          <p:cNvSpPr/>
          <p:nvPr/>
        </p:nvSpPr>
        <p:spPr>
          <a:xfrm>
            <a:off x="370843" y="819150"/>
            <a:ext cx="5486401" cy="338554"/>
          </a:xfrm>
          <a:prstGeom prst="rect">
            <a:avLst/>
          </a:prstGeom>
        </p:spPr>
        <p:txBody>
          <a:bodyPr wrap="square">
            <a:spAutoFit/>
          </a:bodyPr>
          <a:lstStyle/>
          <a:p>
            <a:r>
              <a:rPr lang="en-US" sz="1600" b="1" i="1" dirty="0">
                <a:solidFill>
                  <a:srgbClr val="0129A3"/>
                </a:solidFill>
                <a:latin typeface="Cambria" panose="02040503050406030204" pitchFamily="18" charset="0"/>
                <a:ea typeface="Cambria" panose="02040503050406030204" pitchFamily="18" charset="0"/>
              </a:rPr>
              <a:t>Democratizing Quality Education, Empowering India</a:t>
            </a:r>
            <a:endParaRPr lang="en-IN" sz="1600" b="1" i="1" dirty="0">
              <a:solidFill>
                <a:srgbClr val="0129A3"/>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xmlns="" id="{BD8BEB5B-F506-47D4-9D23-AD0BF6D0C8A8}"/>
              </a:ext>
            </a:extLst>
          </p:cNvPr>
          <p:cNvSpPr/>
          <p:nvPr/>
        </p:nvSpPr>
        <p:spPr>
          <a:xfrm>
            <a:off x="381003" y="1299914"/>
            <a:ext cx="6095994" cy="523220"/>
          </a:xfrm>
          <a:prstGeom prst="rect">
            <a:avLst/>
          </a:prstGeom>
        </p:spPr>
        <p:txBody>
          <a:bodyPr wrap="square">
            <a:spAutoFit/>
          </a:bodyPr>
          <a:lstStyle/>
          <a:p>
            <a:r>
              <a:rPr lang="en-US" sz="1400" dirty="0">
                <a:solidFill>
                  <a:srgbClr val="000000"/>
                </a:solidFill>
                <a:latin typeface="Cambria" panose="02040503050406030204" pitchFamily="18" charset="0"/>
                <a:ea typeface="Cambria" panose="02040503050406030204" pitchFamily="18" charset="0"/>
              </a:rPr>
              <a:t>Jaro Education acts as a </a:t>
            </a:r>
            <a:r>
              <a:rPr lang="en-US" sz="1400" b="1" dirty="0">
                <a:solidFill>
                  <a:srgbClr val="000000"/>
                </a:solidFill>
                <a:latin typeface="Cambria" panose="02040503050406030204" pitchFamily="18" charset="0"/>
                <a:ea typeface="Cambria" panose="02040503050406030204" pitchFamily="18" charset="0"/>
              </a:rPr>
              <a:t>bridge between top universities and ambitious learners,</a:t>
            </a:r>
            <a:r>
              <a:rPr lang="en-US" sz="1400" dirty="0">
                <a:solidFill>
                  <a:srgbClr val="000000"/>
                </a:solidFill>
                <a:latin typeface="Cambria" panose="02040503050406030204" pitchFamily="18" charset="0"/>
                <a:ea typeface="Cambria" panose="02040503050406030204" pitchFamily="18" charset="0"/>
              </a:rPr>
              <a:t> making world-class education accessible through technology.</a:t>
            </a:r>
            <a:endParaRPr lang="en-IN" sz="1400" dirty="0">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xmlns="" id="{67A0F358-5D31-4709-8D0A-C545160B9A8B}"/>
              </a:ext>
            </a:extLst>
          </p:cNvPr>
          <p:cNvGrpSpPr/>
          <p:nvPr/>
        </p:nvGrpSpPr>
        <p:grpSpPr>
          <a:xfrm>
            <a:off x="990282" y="3112083"/>
            <a:ext cx="6477313" cy="954107"/>
            <a:chOff x="727704" y="3112083"/>
            <a:chExt cx="6265874" cy="954107"/>
          </a:xfrm>
        </p:grpSpPr>
        <p:sp>
          <p:nvSpPr>
            <p:cNvPr id="12" name="Rectangle 11"/>
            <p:cNvSpPr/>
            <p:nvPr/>
          </p:nvSpPr>
          <p:spPr>
            <a:xfrm>
              <a:off x="727704" y="3173638"/>
              <a:ext cx="2254342"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F81BD"/>
                  </a:solidFill>
                  <a:latin typeface="Cambria" panose="02040503050406030204" pitchFamily="18" charset="0"/>
                  <a:ea typeface="Cambria" panose="02040503050406030204" pitchFamily="18" charset="0"/>
                </a:rPr>
                <a:t>Partnerships with top IIMs, IITs and  Universities</a:t>
              </a:r>
            </a:p>
          </p:txBody>
        </p:sp>
        <p:sp>
          <p:nvSpPr>
            <p:cNvPr id="13" name="Rectangle 12"/>
            <p:cNvSpPr/>
            <p:nvPr/>
          </p:nvSpPr>
          <p:spPr>
            <a:xfrm>
              <a:off x="3036126" y="3204416"/>
              <a:ext cx="1961819"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F81BD"/>
                  </a:solidFill>
                  <a:latin typeface="Cambria" panose="02040503050406030204" pitchFamily="18" charset="0"/>
                </a:rPr>
                <a:t>Empowering Career Growth </a:t>
              </a:r>
            </a:p>
            <a:p>
              <a:pPr algn="ctr"/>
              <a:r>
                <a:rPr lang="en-US" sz="1200" dirty="0">
                  <a:solidFill>
                    <a:srgbClr val="4F81BD"/>
                  </a:solidFill>
                  <a:latin typeface="Cambria" panose="02040503050406030204" pitchFamily="18" charset="0"/>
                </a:rPr>
                <a:t>of Working Professional’s</a:t>
              </a:r>
              <a:endParaRPr lang="en-ID" sz="1200" dirty="0">
                <a:solidFill>
                  <a:srgbClr val="4F81BD"/>
                </a:solidFill>
                <a:latin typeface="Cambria" panose="02040503050406030204" pitchFamily="18" charset="0"/>
              </a:endParaRPr>
            </a:p>
          </p:txBody>
        </p:sp>
        <p:cxnSp>
          <p:nvCxnSpPr>
            <p:cNvPr id="24" name="Straight Connector 23"/>
            <p:cNvCxnSpPr/>
            <p:nvPr/>
          </p:nvCxnSpPr>
          <p:spPr>
            <a:xfrm>
              <a:off x="3009086" y="3312137"/>
              <a:ext cx="0" cy="553998"/>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5005743D-76B4-4C8B-8FD0-B2B2714B668C}"/>
                </a:ext>
              </a:extLst>
            </p:cNvPr>
            <p:cNvSpPr/>
            <p:nvPr/>
          </p:nvSpPr>
          <p:spPr>
            <a:xfrm>
              <a:off x="5052023" y="3112083"/>
              <a:ext cx="1941555"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600" b="1" dirty="0">
                  <a:solidFill>
                    <a:srgbClr val="4F81BD"/>
                  </a:solidFill>
                  <a:latin typeface="Cambria" panose="02040503050406030204" pitchFamily="18" charset="0"/>
                  <a:ea typeface="Cambria" panose="02040503050406030204" pitchFamily="18" charset="0"/>
                </a:rPr>
                <a:t>200+ Executive Programs</a:t>
              </a:r>
              <a:endParaRPr lang="en-IN" sz="1600" dirty="0">
                <a:solidFill>
                  <a:srgbClr val="4F81BD"/>
                </a:solidFill>
                <a:latin typeface="Cambria" panose="02040503050406030204" pitchFamily="18" charset="0"/>
                <a:ea typeface="Cambria" panose="02040503050406030204" pitchFamily="18" charset="0"/>
              </a:endParaRPr>
            </a:p>
            <a:p>
              <a:pPr algn="ctr"/>
              <a:r>
                <a:rPr lang="en-US" sz="1200" dirty="0">
                  <a:solidFill>
                    <a:srgbClr val="4F81BD"/>
                  </a:solidFill>
                  <a:latin typeface="Cambria" panose="02040503050406030204" pitchFamily="18" charset="0"/>
                </a:rPr>
                <a:t>in Management, Technology </a:t>
              </a:r>
              <a:r>
                <a:rPr lang="en-US" sz="1200" dirty="0">
                  <a:solidFill>
                    <a:srgbClr val="4F81BD"/>
                  </a:solidFill>
                  <a:latin typeface="Cambria" panose="02040503050406030204" pitchFamily="18" charset="0"/>
                  <a:ea typeface="Cambria" panose="02040503050406030204" pitchFamily="18" charset="0"/>
                </a:rPr>
                <a:t>&amp; Leadership etc.</a:t>
              </a:r>
              <a:endParaRPr lang="en-ID" sz="1200" dirty="0">
                <a:solidFill>
                  <a:srgbClr val="4F81BD"/>
                </a:solidFill>
                <a:latin typeface="Cambria" panose="02040503050406030204" pitchFamily="18" charset="0"/>
                <a:ea typeface="Cambria" panose="02040503050406030204" pitchFamily="18" charset="0"/>
              </a:endParaRPr>
            </a:p>
          </p:txBody>
        </p:sp>
        <p:cxnSp>
          <p:nvCxnSpPr>
            <p:cNvPr id="26" name="Straight Connector 25">
              <a:extLst>
                <a:ext uri="{FF2B5EF4-FFF2-40B4-BE49-F238E27FC236}">
                  <a16:creationId xmlns:a16="http://schemas.microsoft.com/office/drawing/2014/main" xmlns="" id="{F2D526E5-C475-4269-967F-5D4483684412}"/>
                </a:ext>
              </a:extLst>
            </p:cNvPr>
            <p:cNvCxnSpPr/>
            <p:nvPr/>
          </p:nvCxnSpPr>
          <p:spPr>
            <a:xfrm>
              <a:off x="5024984" y="3312137"/>
              <a:ext cx="0" cy="55399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314454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extLst>
    <p:ext uri="{6950BFC3-D8DA-4A85-94F7-54DA5524770B}">
      <p188:commentRel xmlns:p188="http://schemas.microsoft.com/office/powerpoint/2018/8/main" xmlns="" r:id="rId4"/>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1D7505CC-D31D-41C9-A91C-D2BC84227FA6}"/>
              </a:ext>
            </a:extLst>
          </p:cNvPr>
          <p:cNvSpPr/>
          <p:nvPr/>
        </p:nvSpPr>
        <p:spPr>
          <a:xfrm>
            <a:off x="1186627" y="1908467"/>
            <a:ext cx="6096000" cy="2823315"/>
          </a:xfrm>
          <a:prstGeom prst="rect">
            <a:avLst/>
          </a:prstGeom>
          <a:ln>
            <a:noFill/>
          </a:ln>
        </p:spPr>
        <p:txBody>
          <a:bodyPr/>
          <a:lstStyle/>
          <a:p>
            <a:endParaRPr lang="en-IN"/>
          </a:p>
        </p:txBody>
      </p:sp>
      <p:sp>
        <p:nvSpPr>
          <p:cNvPr id="6" name="Freeform: Shape 5">
            <a:extLst>
              <a:ext uri="{FF2B5EF4-FFF2-40B4-BE49-F238E27FC236}">
                <a16:creationId xmlns:a16="http://schemas.microsoft.com/office/drawing/2014/main" xmlns="" id="{6EBAF305-39A9-4738-B694-F70A437CC9E5}"/>
              </a:ext>
            </a:extLst>
          </p:cNvPr>
          <p:cNvSpPr/>
          <p:nvPr/>
        </p:nvSpPr>
        <p:spPr>
          <a:xfrm>
            <a:off x="1378349" y="3182598"/>
            <a:ext cx="1711107" cy="1499886"/>
          </a:xfrm>
          <a:custGeom>
            <a:avLst/>
            <a:gdLst>
              <a:gd name="connsiteX0" fmla="*/ 0 w 1711107"/>
              <a:gd name="connsiteY0" fmla="*/ 0 h 1499886"/>
              <a:gd name="connsiteX1" fmla="*/ 1711107 w 1711107"/>
              <a:gd name="connsiteY1" fmla="*/ 0 h 1499886"/>
              <a:gd name="connsiteX2" fmla="*/ 1711107 w 1711107"/>
              <a:gd name="connsiteY2" fmla="*/ 1499886 h 1499886"/>
              <a:gd name="connsiteX3" fmla="*/ 0 w 1711107"/>
              <a:gd name="connsiteY3" fmla="*/ 1499886 h 1499886"/>
              <a:gd name="connsiteX4" fmla="*/ 0 w 1711107"/>
              <a:gd name="connsiteY4" fmla="*/ 0 h 149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107" h="1499886">
                <a:moveTo>
                  <a:pt x="0" y="0"/>
                </a:moveTo>
                <a:lnTo>
                  <a:pt x="1711107" y="0"/>
                </a:lnTo>
                <a:lnTo>
                  <a:pt x="1711107" y="1499886"/>
                </a:lnTo>
                <a:lnTo>
                  <a:pt x="0" y="1499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IN" sz="6500" kern="1200" dirty="0"/>
          </a:p>
        </p:txBody>
      </p:sp>
      <p:sp>
        <p:nvSpPr>
          <p:cNvPr id="9" name="Freeform: Shape 8">
            <a:extLst>
              <a:ext uri="{FF2B5EF4-FFF2-40B4-BE49-F238E27FC236}">
                <a16:creationId xmlns:a16="http://schemas.microsoft.com/office/drawing/2014/main" xmlns="" id="{2F4A8AAF-3029-4A05-A1C6-B1B2839B7786}"/>
              </a:ext>
            </a:extLst>
          </p:cNvPr>
          <p:cNvSpPr/>
          <p:nvPr/>
        </p:nvSpPr>
        <p:spPr>
          <a:xfrm>
            <a:off x="3473079" y="2664255"/>
            <a:ext cx="1711107" cy="1499886"/>
          </a:xfrm>
          <a:custGeom>
            <a:avLst/>
            <a:gdLst>
              <a:gd name="connsiteX0" fmla="*/ 0 w 1711107"/>
              <a:gd name="connsiteY0" fmla="*/ 0 h 1499886"/>
              <a:gd name="connsiteX1" fmla="*/ 1711107 w 1711107"/>
              <a:gd name="connsiteY1" fmla="*/ 0 h 1499886"/>
              <a:gd name="connsiteX2" fmla="*/ 1711107 w 1711107"/>
              <a:gd name="connsiteY2" fmla="*/ 1499886 h 1499886"/>
              <a:gd name="connsiteX3" fmla="*/ 0 w 1711107"/>
              <a:gd name="connsiteY3" fmla="*/ 1499886 h 1499886"/>
              <a:gd name="connsiteX4" fmla="*/ 0 w 1711107"/>
              <a:gd name="connsiteY4" fmla="*/ 0 h 149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107" h="1499886">
                <a:moveTo>
                  <a:pt x="0" y="0"/>
                </a:moveTo>
                <a:lnTo>
                  <a:pt x="1711107" y="0"/>
                </a:lnTo>
                <a:lnTo>
                  <a:pt x="1711107" y="1499886"/>
                </a:lnTo>
                <a:lnTo>
                  <a:pt x="0" y="1499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IN" sz="6500" kern="1200" dirty="0"/>
          </a:p>
        </p:txBody>
      </p:sp>
      <p:sp>
        <p:nvSpPr>
          <p:cNvPr id="12" name="Freeform: Shape 11">
            <a:extLst>
              <a:ext uri="{FF2B5EF4-FFF2-40B4-BE49-F238E27FC236}">
                <a16:creationId xmlns:a16="http://schemas.microsoft.com/office/drawing/2014/main" xmlns="" id="{5FC3A489-9BB8-4505-9596-1BEE2830CCCC}"/>
              </a:ext>
            </a:extLst>
          </p:cNvPr>
          <p:cNvSpPr/>
          <p:nvPr/>
        </p:nvSpPr>
        <p:spPr>
          <a:xfrm>
            <a:off x="5567809" y="2145912"/>
            <a:ext cx="1711107" cy="1499886"/>
          </a:xfrm>
          <a:custGeom>
            <a:avLst/>
            <a:gdLst>
              <a:gd name="connsiteX0" fmla="*/ 0 w 1711107"/>
              <a:gd name="connsiteY0" fmla="*/ 0 h 1499886"/>
              <a:gd name="connsiteX1" fmla="*/ 1711107 w 1711107"/>
              <a:gd name="connsiteY1" fmla="*/ 0 h 1499886"/>
              <a:gd name="connsiteX2" fmla="*/ 1711107 w 1711107"/>
              <a:gd name="connsiteY2" fmla="*/ 1499886 h 1499886"/>
              <a:gd name="connsiteX3" fmla="*/ 0 w 1711107"/>
              <a:gd name="connsiteY3" fmla="*/ 1499886 h 1499886"/>
              <a:gd name="connsiteX4" fmla="*/ 0 w 1711107"/>
              <a:gd name="connsiteY4" fmla="*/ 0 h 149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107" h="1499886">
                <a:moveTo>
                  <a:pt x="0" y="0"/>
                </a:moveTo>
                <a:lnTo>
                  <a:pt x="1711107" y="0"/>
                </a:lnTo>
                <a:lnTo>
                  <a:pt x="1711107" y="1499886"/>
                </a:lnTo>
                <a:lnTo>
                  <a:pt x="0" y="1499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IN" sz="6500" kern="1200" dirty="0"/>
          </a:p>
        </p:txBody>
      </p:sp>
      <p:sp>
        <p:nvSpPr>
          <p:cNvPr id="51" name="Rectangle 50">
            <a:extLst>
              <a:ext uri="{FF2B5EF4-FFF2-40B4-BE49-F238E27FC236}">
                <a16:creationId xmlns:a16="http://schemas.microsoft.com/office/drawing/2014/main" xmlns="" id="{529F994A-F773-44AA-9F55-1E7E5D5E51FF}"/>
              </a:ext>
            </a:extLst>
          </p:cNvPr>
          <p:cNvSpPr/>
          <p:nvPr/>
        </p:nvSpPr>
        <p:spPr>
          <a:xfrm>
            <a:off x="304800" y="341453"/>
            <a:ext cx="2362200" cy="400110"/>
          </a:xfrm>
          <a:prstGeom prst="rect">
            <a:avLst/>
          </a:prstGeom>
        </p:spPr>
        <p:txBody>
          <a:bodyPr wrap="square">
            <a:spAutoFit/>
          </a:bodyPr>
          <a:lstStyle/>
          <a:p>
            <a:pPr algn="ctr"/>
            <a:r>
              <a:rPr lang="en-US" sz="2000" b="1" dirty="0">
                <a:latin typeface="Cambria" panose="02040503050406030204" pitchFamily="18" charset="0"/>
                <a:ea typeface="Cambria" panose="02040503050406030204" pitchFamily="18" charset="0"/>
                <a:cs typeface="Calibri" panose="020F0502020204030204" pitchFamily="34" charset="0"/>
              </a:rPr>
              <a:t>The Growth Curve</a:t>
            </a:r>
          </a:p>
        </p:txBody>
      </p:sp>
      <p:sp>
        <p:nvSpPr>
          <p:cNvPr id="52" name="Rectangle 51">
            <a:extLst>
              <a:ext uri="{FF2B5EF4-FFF2-40B4-BE49-F238E27FC236}">
                <a16:creationId xmlns:a16="http://schemas.microsoft.com/office/drawing/2014/main" xmlns="" id="{72DF9D10-A6AC-404B-9D5A-2C982DB28DDD}"/>
              </a:ext>
            </a:extLst>
          </p:cNvPr>
          <p:cNvSpPr/>
          <p:nvPr/>
        </p:nvSpPr>
        <p:spPr>
          <a:xfrm>
            <a:off x="304799" y="709196"/>
            <a:ext cx="5486401" cy="338554"/>
          </a:xfrm>
          <a:prstGeom prst="rect">
            <a:avLst/>
          </a:prstGeom>
        </p:spPr>
        <p:txBody>
          <a:bodyPr wrap="square">
            <a:spAutoFit/>
          </a:bodyPr>
          <a:lstStyle/>
          <a:p>
            <a:r>
              <a:rPr lang="en-US" sz="1600" b="1" i="1" dirty="0">
                <a:solidFill>
                  <a:srgbClr val="0129A3"/>
                </a:solidFill>
                <a:latin typeface="Cambria" panose="02040503050406030204" pitchFamily="18" charset="0"/>
                <a:ea typeface="Cambria" panose="02040503050406030204" pitchFamily="18" charset="0"/>
              </a:rPr>
              <a:t>Making Careers, Not Jobs</a:t>
            </a:r>
          </a:p>
        </p:txBody>
      </p:sp>
      <p:grpSp>
        <p:nvGrpSpPr>
          <p:cNvPr id="3" name="Group 2"/>
          <p:cNvGrpSpPr/>
          <p:nvPr/>
        </p:nvGrpSpPr>
        <p:grpSpPr>
          <a:xfrm>
            <a:off x="389071" y="354013"/>
            <a:ext cx="7822582" cy="4275137"/>
            <a:chOff x="236669" y="354013"/>
            <a:chExt cx="7822582" cy="4275137"/>
          </a:xfrm>
        </p:grpSpPr>
        <p:grpSp>
          <p:nvGrpSpPr>
            <p:cNvPr id="13" name="Group 12">
              <a:extLst>
                <a:ext uri="{FF2B5EF4-FFF2-40B4-BE49-F238E27FC236}">
                  <a16:creationId xmlns:a16="http://schemas.microsoft.com/office/drawing/2014/main" xmlns="" id="{D0F81AD3-F150-4E67-8E4A-AF822A60D3A1}"/>
                </a:ext>
              </a:extLst>
            </p:cNvPr>
            <p:cNvGrpSpPr/>
            <p:nvPr/>
          </p:nvGrpSpPr>
          <p:grpSpPr>
            <a:xfrm>
              <a:off x="236669" y="2885491"/>
              <a:ext cx="1798974" cy="1743659"/>
              <a:chOff x="1113311" y="2389822"/>
              <a:chExt cx="1996566" cy="1743659"/>
            </a:xfrm>
          </p:grpSpPr>
          <p:sp>
            <p:nvSpPr>
              <p:cNvPr id="5" name="L-Shape 4">
                <a:extLst>
                  <a:ext uri="{FF2B5EF4-FFF2-40B4-BE49-F238E27FC236}">
                    <a16:creationId xmlns:a16="http://schemas.microsoft.com/office/drawing/2014/main" xmlns="" id="{00224396-0BB8-49E7-BD0C-772623075B30}"/>
                  </a:ext>
                </a:extLst>
              </p:cNvPr>
              <p:cNvSpPr/>
              <p:nvPr/>
            </p:nvSpPr>
            <p:spPr>
              <a:xfrm rot="5400000">
                <a:off x="1568482" y="2616305"/>
                <a:ext cx="1139031" cy="1895322"/>
              </a:xfrm>
              <a:prstGeom prst="corner">
                <a:avLst>
                  <a:gd name="adj1" fmla="val 16120"/>
                  <a:gd name="adj2" fmla="val 16110"/>
                </a:avLst>
              </a:prstGeom>
              <a:solidFill>
                <a:srgbClr val="0129A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Isosceles Triangle 6">
                <a:extLst>
                  <a:ext uri="{FF2B5EF4-FFF2-40B4-BE49-F238E27FC236}">
                    <a16:creationId xmlns:a16="http://schemas.microsoft.com/office/drawing/2014/main" xmlns="" id="{2F7F672A-D6FA-4811-B8E6-7D27DB35B212}"/>
                  </a:ext>
                </a:extLst>
              </p:cNvPr>
              <p:cNvSpPr/>
              <p:nvPr/>
            </p:nvSpPr>
            <p:spPr>
              <a:xfrm>
                <a:off x="2766606" y="2476769"/>
                <a:ext cx="322850" cy="322850"/>
              </a:xfrm>
              <a:prstGeom prst="triangle">
                <a:avLst>
                  <a:gd name="adj" fmla="val 100000"/>
                </a:avLst>
              </a:prstGeom>
              <a:solidFill>
                <a:srgbClr val="0129A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44" name="Rectangle 43">
                <a:extLst>
                  <a:ext uri="{FF2B5EF4-FFF2-40B4-BE49-F238E27FC236}">
                    <a16:creationId xmlns:a16="http://schemas.microsoft.com/office/drawing/2014/main" xmlns="" id="{05EDE2ED-DC96-4B9C-9331-45905BDB6BAF}"/>
                  </a:ext>
                </a:extLst>
              </p:cNvPr>
              <p:cNvSpPr/>
              <p:nvPr/>
            </p:nvSpPr>
            <p:spPr>
              <a:xfrm>
                <a:off x="1113311" y="2389822"/>
                <a:ext cx="1996566" cy="646331"/>
              </a:xfrm>
              <a:prstGeom prst="rect">
                <a:avLst/>
              </a:prstGeom>
            </p:spPr>
            <p:txBody>
              <a:bodyPr wrap="square">
                <a:spAutoFit/>
              </a:bodyPr>
              <a:lstStyle/>
              <a:p>
                <a:pPr lvl="0"/>
                <a:r>
                  <a:rPr lang="en-IN" b="1" dirty="0">
                    <a:latin typeface="Cambria" panose="02040503050406030204" pitchFamily="18" charset="0"/>
                    <a:ea typeface="Cambria" panose="02040503050406030204" pitchFamily="18" charset="0"/>
                  </a:rPr>
                  <a:t>MT / GT – </a:t>
                </a:r>
                <a:r>
                  <a:rPr lang="en-IN" b="1" dirty="0" err="1" smtClean="0">
                    <a:latin typeface="Cambria" panose="02040503050406030204" pitchFamily="18" charset="0"/>
                    <a:ea typeface="Cambria" panose="02040503050406030204" pitchFamily="18" charset="0"/>
                  </a:rPr>
                  <a:t>upto</a:t>
                </a:r>
                <a:r>
                  <a:rPr lang="en-IN" b="1" dirty="0" smtClean="0">
                    <a:latin typeface="Cambria" panose="02040503050406030204" pitchFamily="18" charset="0"/>
                    <a:ea typeface="Cambria" panose="02040503050406030204" pitchFamily="18" charset="0"/>
                  </a:rPr>
                  <a:t> 12 months</a:t>
                </a:r>
                <a:endParaRPr lang="en-IN" b="1" dirty="0">
                  <a:latin typeface="Cambria" panose="02040503050406030204" pitchFamily="18" charset="0"/>
                  <a:ea typeface="Cambria" panose="02040503050406030204" pitchFamily="18" charset="0"/>
                </a:endParaRPr>
              </a:p>
            </p:txBody>
          </p:sp>
        </p:grpSp>
        <p:grpSp>
          <p:nvGrpSpPr>
            <p:cNvPr id="20" name="Group 19"/>
            <p:cNvGrpSpPr/>
            <p:nvPr/>
          </p:nvGrpSpPr>
          <p:grpSpPr>
            <a:xfrm>
              <a:off x="2143314" y="1352550"/>
              <a:ext cx="1750240" cy="2671972"/>
              <a:chOff x="2237463" y="1119430"/>
              <a:chExt cx="1750240" cy="2671972"/>
            </a:xfrm>
          </p:grpSpPr>
          <p:grpSp>
            <p:nvGrpSpPr>
              <p:cNvPr id="16" name="Group 15"/>
              <p:cNvGrpSpPr/>
              <p:nvPr/>
            </p:nvGrpSpPr>
            <p:grpSpPr>
              <a:xfrm>
                <a:off x="2241374" y="2134690"/>
                <a:ext cx="1711171" cy="1656712"/>
                <a:chOff x="2511844" y="2912579"/>
                <a:chExt cx="1711171" cy="1656712"/>
              </a:xfrm>
            </p:grpSpPr>
            <p:sp>
              <p:nvSpPr>
                <p:cNvPr id="27" name="L-Shape 26">
                  <a:extLst>
                    <a:ext uri="{FF2B5EF4-FFF2-40B4-BE49-F238E27FC236}">
                      <a16:creationId xmlns:a16="http://schemas.microsoft.com/office/drawing/2014/main" xmlns="" id="{00224396-0BB8-49E7-BD0C-772623075B30}"/>
                    </a:ext>
                  </a:extLst>
                </p:cNvPr>
                <p:cNvSpPr/>
                <p:nvPr/>
              </p:nvSpPr>
              <p:spPr>
                <a:xfrm rot="5400000">
                  <a:off x="2796203" y="3145901"/>
                  <a:ext cx="1139031" cy="1707750"/>
                </a:xfrm>
                <a:prstGeom prst="corner">
                  <a:avLst>
                    <a:gd name="adj1" fmla="val 16120"/>
                    <a:gd name="adj2" fmla="val 16110"/>
                  </a:avLst>
                </a:prstGeom>
                <a:solidFill>
                  <a:srgbClr val="0129A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28" name="Isosceles Triangle 27">
                  <a:extLst>
                    <a:ext uri="{FF2B5EF4-FFF2-40B4-BE49-F238E27FC236}">
                      <a16:creationId xmlns:a16="http://schemas.microsoft.com/office/drawing/2014/main" xmlns="" id="{2F7F672A-D6FA-4811-B8E6-7D27DB35B212}"/>
                    </a:ext>
                  </a:extLst>
                </p:cNvPr>
                <p:cNvSpPr/>
                <p:nvPr/>
              </p:nvSpPr>
              <p:spPr>
                <a:xfrm>
                  <a:off x="3932116" y="2912579"/>
                  <a:ext cx="290899" cy="322850"/>
                </a:xfrm>
                <a:prstGeom prst="triangle">
                  <a:avLst>
                    <a:gd name="adj" fmla="val 100000"/>
                  </a:avLst>
                </a:prstGeom>
                <a:solidFill>
                  <a:srgbClr val="0129A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grpSp>
          <p:sp>
            <p:nvSpPr>
              <p:cNvPr id="19" name="Rectangle 18"/>
              <p:cNvSpPr/>
              <p:nvPr/>
            </p:nvSpPr>
            <p:spPr>
              <a:xfrm>
                <a:off x="2237463" y="1119430"/>
                <a:ext cx="1750240" cy="1538883"/>
              </a:xfrm>
              <a:prstGeom prst="rect">
                <a:avLst/>
              </a:prstGeom>
            </p:spPr>
            <p:txBody>
              <a:bodyPr wrap="square">
                <a:spAutoFit/>
              </a:bodyPr>
              <a:lstStyle/>
              <a:p>
                <a:pPr lvl="0">
                  <a:spcAft>
                    <a:spcPts val="600"/>
                  </a:spcAft>
                </a:pPr>
                <a:r>
                  <a:rPr lang="en-US" b="1" dirty="0">
                    <a:latin typeface="Cambria" panose="02040503050406030204" pitchFamily="18" charset="0"/>
                    <a:ea typeface="Cambria" panose="02040503050406030204" pitchFamily="18" charset="0"/>
                  </a:rPr>
                  <a:t>18-24 Months</a:t>
                </a:r>
              </a:p>
              <a:p>
                <a:pPr marL="171450" lvl="0" indent="-171450">
                  <a:spcAft>
                    <a:spcPts val="600"/>
                  </a:spcAft>
                  <a:buFontTx/>
                  <a:buChar char="-"/>
                </a:pPr>
                <a:r>
                  <a:rPr lang="en-US" sz="1650" dirty="0">
                    <a:latin typeface="Cambria" panose="02040503050406030204" pitchFamily="18" charset="0"/>
                    <a:ea typeface="Cambria" panose="02040503050406030204" pitchFamily="18" charset="0"/>
                  </a:rPr>
                  <a:t>Leadership Training</a:t>
                </a:r>
              </a:p>
              <a:p>
                <a:pPr marL="171450" lvl="0" indent="-171450">
                  <a:spcAft>
                    <a:spcPts val="600"/>
                  </a:spcAft>
                  <a:buFontTx/>
                  <a:buChar char="-"/>
                </a:pPr>
                <a:r>
                  <a:rPr lang="en-US" sz="1650" dirty="0">
                    <a:latin typeface="Cambria" panose="02040503050406030204" pitchFamily="18" charset="0"/>
                    <a:ea typeface="Cambria" panose="02040503050406030204" pitchFamily="18" charset="0"/>
                  </a:rPr>
                  <a:t>Yearly Bonus (PCCB)</a:t>
                </a:r>
                <a:r>
                  <a:rPr lang="en-US" sz="1650" dirty="0" smtClean="0">
                    <a:latin typeface="Cambria" panose="02040503050406030204" pitchFamily="18" charset="0"/>
                    <a:ea typeface="Cambria" panose="02040503050406030204" pitchFamily="18" charset="0"/>
                  </a:rPr>
                  <a:t> </a:t>
                </a:r>
                <a:endParaRPr lang="en-IN" sz="1650" dirty="0">
                  <a:latin typeface="Cambria" panose="02040503050406030204" pitchFamily="18" charset="0"/>
                  <a:ea typeface="Cambria" panose="02040503050406030204" pitchFamily="18" charset="0"/>
                </a:endParaRPr>
              </a:p>
            </p:txBody>
          </p:sp>
        </p:grpSp>
        <p:grpSp>
          <p:nvGrpSpPr>
            <p:cNvPr id="29" name="Group 28"/>
            <p:cNvGrpSpPr/>
            <p:nvPr/>
          </p:nvGrpSpPr>
          <p:grpSpPr>
            <a:xfrm>
              <a:off x="3988376" y="1560720"/>
              <a:ext cx="1750877" cy="1849230"/>
              <a:chOff x="4082525" y="1265487"/>
              <a:chExt cx="1750877" cy="1849230"/>
            </a:xfrm>
          </p:grpSpPr>
          <p:grpSp>
            <p:nvGrpSpPr>
              <p:cNvPr id="21" name="Group 20"/>
              <p:cNvGrpSpPr/>
              <p:nvPr/>
            </p:nvGrpSpPr>
            <p:grpSpPr>
              <a:xfrm>
                <a:off x="4082526" y="1458005"/>
                <a:ext cx="1711171" cy="1656712"/>
                <a:chOff x="3089456" y="2585055"/>
                <a:chExt cx="1711171" cy="1656712"/>
              </a:xfrm>
            </p:grpSpPr>
            <p:sp>
              <p:nvSpPr>
                <p:cNvPr id="32" name="L-Shape 31">
                  <a:extLst>
                    <a:ext uri="{FF2B5EF4-FFF2-40B4-BE49-F238E27FC236}">
                      <a16:creationId xmlns:a16="http://schemas.microsoft.com/office/drawing/2014/main" xmlns="" id="{00224396-0BB8-49E7-BD0C-772623075B30}"/>
                    </a:ext>
                  </a:extLst>
                </p:cNvPr>
                <p:cNvSpPr/>
                <p:nvPr/>
              </p:nvSpPr>
              <p:spPr>
                <a:xfrm rot="5400000">
                  <a:off x="3373815" y="2818377"/>
                  <a:ext cx="1139031" cy="1707750"/>
                </a:xfrm>
                <a:prstGeom prst="corner">
                  <a:avLst>
                    <a:gd name="adj1" fmla="val 16120"/>
                    <a:gd name="adj2" fmla="val 16110"/>
                  </a:avLst>
                </a:prstGeom>
                <a:solidFill>
                  <a:srgbClr val="0129A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33" name="Isosceles Triangle 32">
                  <a:extLst>
                    <a:ext uri="{FF2B5EF4-FFF2-40B4-BE49-F238E27FC236}">
                      <a16:creationId xmlns:a16="http://schemas.microsoft.com/office/drawing/2014/main" xmlns="" id="{2F7F672A-D6FA-4811-B8E6-7D27DB35B212}"/>
                    </a:ext>
                  </a:extLst>
                </p:cNvPr>
                <p:cNvSpPr/>
                <p:nvPr/>
              </p:nvSpPr>
              <p:spPr>
                <a:xfrm>
                  <a:off x="4509728" y="2585055"/>
                  <a:ext cx="290899" cy="322850"/>
                </a:xfrm>
                <a:prstGeom prst="triangle">
                  <a:avLst>
                    <a:gd name="adj" fmla="val 100000"/>
                  </a:avLst>
                </a:prstGeom>
                <a:solidFill>
                  <a:srgbClr val="0129A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grpSp>
          <p:sp>
            <p:nvSpPr>
              <p:cNvPr id="22" name="Rectangle 21"/>
              <p:cNvSpPr/>
              <p:nvPr/>
            </p:nvSpPr>
            <p:spPr>
              <a:xfrm>
                <a:off x="4082525" y="1265487"/>
                <a:ext cx="1750877" cy="707886"/>
              </a:xfrm>
              <a:prstGeom prst="rect">
                <a:avLst/>
              </a:prstGeom>
            </p:spPr>
            <p:txBody>
              <a:bodyPr wrap="square">
                <a:spAutoFit/>
              </a:bodyPr>
              <a:lstStyle/>
              <a:p>
                <a:pPr lvl="0">
                  <a:spcAft>
                    <a:spcPts val="600"/>
                  </a:spcAft>
                </a:pPr>
                <a:r>
                  <a:rPr lang="en-US" b="1" dirty="0">
                    <a:latin typeface="Cambria" panose="02040503050406030204" pitchFamily="18" charset="0"/>
                    <a:ea typeface="Cambria" panose="02040503050406030204" pitchFamily="18" charset="0"/>
                  </a:rPr>
                  <a:t>24-36 Months</a:t>
                </a:r>
              </a:p>
              <a:p>
                <a:pPr marL="72000" lvl="0" indent="-144000">
                  <a:spcAft>
                    <a:spcPts val="600"/>
                  </a:spcAft>
                  <a:buFontTx/>
                  <a:buChar char="-"/>
                </a:pPr>
                <a:r>
                  <a:rPr lang="en-US" sz="1650" dirty="0">
                    <a:latin typeface="Cambria" panose="02040503050406030204" pitchFamily="18" charset="0"/>
                    <a:ea typeface="Cambria" panose="02040503050406030204" pitchFamily="18" charset="0"/>
                  </a:rPr>
                  <a:t>Team Leader</a:t>
                </a:r>
              </a:p>
            </p:txBody>
          </p:sp>
        </p:grpSp>
        <p:grpSp>
          <p:nvGrpSpPr>
            <p:cNvPr id="31" name="Group 30"/>
            <p:cNvGrpSpPr/>
            <p:nvPr/>
          </p:nvGrpSpPr>
          <p:grpSpPr>
            <a:xfrm>
              <a:off x="5827005" y="354013"/>
              <a:ext cx="2232246" cy="2370137"/>
              <a:chOff x="5921154" y="22643"/>
              <a:chExt cx="2232246" cy="2370137"/>
            </a:xfrm>
          </p:grpSpPr>
          <p:sp>
            <p:nvSpPr>
              <p:cNvPr id="37" name="L-Shape 36">
                <a:extLst>
                  <a:ext uri="{FF2B5EF4-FFF2-40B4-BE49-F238E27FC236}">
                    <a16:creationId xmlns:a16="http://schemas.microsoft.com/office/drawing/2014/main" xmlns="" id="{00224396-0BB8-49E7-BD0C-772623075B30}"/>
                  </a:ext>
                </a:extLst>
              </p:cNvPr>
              <p:cNvSpPr/>
              <p:nvPr/>
            </p:nvSpPr>
            <p:spPr>
              <a:xfrm rot="5400000">
                <a:off x="6205514" y="969390"/>
                <a:ext cx="1139031" cy="1707750"/>
              </a:xfrm>
              <a:prstGeom prst="corner">
                <a:avLst>
                  <a:gd name="adj1" fmla="val 16120"/>
                  <a:gd name="adj2" fmla="val 16110"/>
                </a:avLst>
              </a:prstGeom>
              <a:solidFill>
                <a:srgbClr val="0129A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30" name="Rectangle 29"/>
              <p:cNvSpPr/>
              <p:nvPr/>
            </p:nvSpPr>
            <p:spPr>
              <a:xfrm>
                <a:off x="5921154" y="22643"/>
                <a:ext cx="2232246" cy="1231106"/>
              </a:xfrm>
              <a:prstGeom prst="rect">
                <a:avLst/>
              </a:prstGeom>
            </p:spPr>
            <p:txBody>
              <a:bodyPr wrap="square">
                <a:spAutoFit/>
              </a:bodyPr>
              <a:lstStyle/>
              <a:p>
                <a:pPr lvl="0">
                  <a:spcAft>
                    <a:spcPts val="600"/>
                  </a:spcAft>
                </a:pPr>
                <a:r>
                  <a:rPr lang="en-US" b="1" dirty="0">
                    <a:latin typeface="Cambria" panose="02040503050406030204" pitchFamily="18" charset="0"/>
                    <a:ea typeface="Cambria" panose="02040503050406030204" pitchFamily="18" charset="0"/>
                  </a:rPr>
                  <a:t>36 Months onwards</a:t>
                </a:r>
              </a:p>
              <a:p>
                <a:pPr marL="171450" lvl="0" indent="-171450">
                  <a:buFontTx/>
                  <a:buChar char="-"/>
                </a:pPr>
                <a:r>
                  <a:rPr lang="en-US" sz="1650" dirty="0">
                    <a:latin typeface="Cambria" panose="02040503050406030204" pitchFamily="18" charset="0"/>
                    <a:ea typeface="Cambria" panose="02040503050406030204" pitchFamily="18" charset="0"/>
                  </a:rPr>
                  <a:t>Asst. Manager &amp; </a:t>
                </a:r>
              </a:p>
              <a:p>
                <a:pPr lvl="0"/>
                <a:r>
                  <a:rPr lang="en-US" sz="1650" dirty="0">
                    <a:latin typeface="Cambria" panose="02040503050406030204" pitchFamily="18" charset="0"/>
                    <a:ea typeface="Cambria" panose="02040503050406030204" pitchFamily="18" charset="0"/>
                  </a:rPr>
                  <a:t>Above Promotions</a:t>
                </a:r>
              </a:p>
            </p:txBody>
          </p:sp>
        </p:grpSp>
      </p:grpSp>
    </p:spTree>
    <p:extLst>
      <p:ext uri="{BB962C8B-B14F-4D97-AF65-F5344CB8AC3E}">
        <p14:creationId xmlns:p14="http://schemas.microsoft.com/office/powerpoint/2010/main" val="273121507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extLst mod="1">
    <p:ext uri="{6950BFC3-D8DA-4A85-94F7-54DA5524770B}">
      <p188:commentRel xmlns:p188="http://schemas.microsoft.com/office/powerpoint/2018/8/main" xmlns=""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xmlns="" id="{3B88246A-A537-4491-9866-899A78EED39B}"/>
              </a:ext>
            </a:extLst>
          </p:cNvPr>
          <p:cNvSpPr txBox="1"/>
          <p:nvPr/>
        </p:nvSpPr>
        <p:spPr>
          <a:xfrm>
            <a:off x="2019300" y="361950"/>
            <a:ext cx="51054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Highlights - Employee Satisfaction Survey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94" y="973846"/>
            <a:ext cx="3726826" cy="3366705"/>
          </a:xfrm>
          <a:prstGeom prst="rect">
            <a:avLst/>
          </a:prstGeom>
        </p:spPr>
      </p:pic>
      <p:pic>
        <p:nvPicPr>
          <p:cNvPr id="6" name="Picture 5">
            <a:extLst>
              <a:ext uri="{FF2B5EF4-FFF2-40B4-BE49-F238E27FC236}">
                <a16:creationId xmlns:a16="http://schemas.microsoft.com/office/drawing/2014/main" xmlns="" id="{85C2D673-6C51-48B9-9EC7-1C5E048CFD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973846"/>
            <a:ext cx="3505200" cy="3366705"/>
          </a:xfrm>
          <a:prstGeom prst="rect">
            <a:avLst/>
          </a:prstGeom>
        </p:spPr>
      </p:pic>
    </p:spTree>
    <p:extLst>
      <p:ext uri="{BB962C8B-B14F-4D97-AF65-F5344CB8AC3E}">
        <p14:creationId xmlns:p14="http://schemas.microsoft.com/office/powerpoint/2010/main" val="19166690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xmlns="" id="{3B88246A-A537-4491-9866-899A78EED39B}"/>
              </a:ext>
            </a:extLst>
          </p:cNvPr>
          <p:cNvSpPr txBox="1"/>
          <p:nvPr/>
        </p:nvSpPr>
        <p:spPr>
          <a:xfrm>
            <a:off x="1905000" y="285750"/>
            <a:ext cx="53340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Remuneration Structure (Zone 1 - Metro)</a:t>
            </a:r>
          </a:p>
        </p:txBody>
      </p:sp>
      <p:graphicFrame>
        <p:nvGraphicFramePr>
          <p:cNvPr id="4" name="Table 3"/>
          <p:cNvGraphicFramePr>
            <a:graphicFrameLocks noGrp="1"/>
          </p:cNvGraphicFramePr>
          <p:nvPr>
            <p:extLst>
              <p:ext uri="{D42A27DB-BD31-4B8C-83A1-F6EECF244321}">
                <p14:modId xmlns:p14="http://schemas.microsoft.com/office/powerpoint/2010/main" val="67193381"/>
              </p:ext>
            </p:extLst>
          </p:nvPr>
        </p:nvGraphicFramePr>
        <p:xfrm>
          <a:off x="457200" y="671363"/>
          <a:ext cx="7391400" cy="3488172"/>
        </p:xfrm>
        <a:graphic>
          <a:graphicData uri="http://schemas.openxmlformats.org/drawingml/2006/table">
            <a:tbl>
              <a:tblPr firstRow="1" firstCol="1" bandRow="1"/>
              <a:tblGrid>
                <a:gridCol w="36576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tblGrid>
              <a:tr h="780396">
                <a:tc>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Locations*</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gridSpan="2">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Mumbai, Pune, Bengaluru, Hyderabad, Chennai &amp; </a:t>
                      </a:r>
                      <a:r>
                        <a:rPr lang="en-IN" sz="1600" dirty="0" err="1">
                          <a:solidFill>
                            <a:schemeClr val="bg1"/>
                          </a:solidFill>
                          <a:effectLst/>
                          <a:latin typeface="Cambria" panose="02040503050406030204" pitchFamily="18" charset="0"/>
                          <a:ea typeface="Cambria" panose="02040503050406030204" pitchFamily="18" charset="0"/>
                        </a:rPr>
                        <a:t>Gurugram</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hMerge="1">
                  <a:txBody>
                    <a:bodyPr/>
                    <a:lstStyle/>
                    <a:p>
                      <a:endParaRPr lang="en-IN"/>
                    </a:p>
                  </a:txBody>
                  <a:tcPr/>
                </a:tc>
                <a:extLst>
                  <a:ext uri="{0D108BD9-81ED-4DB2-BD59-A6C34878D82A}">
                    <a16:rowId xmlns:a16="http://schemas.microsoft.com/office/drawing/2014/main" xmlns="" val="10000"/>
                  </a:ext>
                </a:extLst>
              </a:tr>
              <a:tr h="420844">
                <a:tc>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Category</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Graduates </a:t>
                      </a:r>
                      <a:br>
                        <a:rPr lang="en-IN" sz="1600" dirty="0">
                          <a:solidFill>
                            <a:schemeClr val="bg1"/>
                          </a:solidFill>
                          <a:effectLst/>
                          <a:latin typeface="Cambria" panose="02040503050406030204" pitchFamily="18" charset="0"/>
                          <a:ea typeface="Cambria" panose="02040503050406030204" pitchFamily="18" charset="0"/>
                        </a:rPr>
                      </a:br>
                      <a:r>
                        <a:rPr lang="en-IN" sz="1600" dirty="0">
                          <a:solidFill>
                            <a:schemeClr val="bg1"/>
                          </a:solidFill>
                          <a:effectLst/>
                          <a:latin typeface="Cambria" panose="02040503050406030204" pitchFamily="18" charset="0"/>
                          <a:ea typeface="Cambria" panose="02040503050406030204" pitchFamily="18" charset="0"/>
                        </a:rPr>
                        <a:t>(Per Month)</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Post – Graduates</a:t>
                      </a:r>
                      <a:br>
                        <a:rPr lang="en-IN" sz="1600" dirty="0">
                          <a:solidFill>
                            <a:schemeClr val="bg1"/>
                          </a:solidFill>
                          <a:effectLst/>
                          <a:latin typeface="Cambria" panose="02040503050406030204" pitchFamily="18" charset="0"/>
                          <a:ea typeface="Cambria" panose="02040503050406030204" pitchFamily="18" charset="0"/>
                        </a:rPr>
                      </a:br>
                      <a:r>
                        <a:rPr lang="en-IN" sz="1600" dirty="0">
                          <a:solidFill>
                            <a:schemeClr val="bg1"/>
                          </a:solidFill>
                          <a:effectLst/>
                          <a:latin typeface="Cambria" panose="02040503050406030204" pitchFamily="18" charset="0"/>
                          <a:ea typeface="Cambria" panose="02040503050406030204" pitchFamily="18" charset="0"/>
                        </a:rPr>
                        <a:t> (Per Month)</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extLst>
                  <a:ext uri="{0D108BD9-81ED-4DB2-BD59-A6C34878D82A}">
                    <a16:rowId xmlns:a16="http://schemas.microsoft.com/office/drawing/2014/main" xmlns="" val="10001"/>
                  </a:ext>
                </a:extLst>
              </a:tr>
              <a:tr h="357824">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Fixed Salary</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40,000</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50,000</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0002"/>
                  </a:ext>
                </a:extLst>
              </a:tr>
              <a:tr h="357824">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Additional HRA** for Mumbai</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a:t>
                      </a:r>
                      <a:r>
                        <a:rPr lang="en-IN" sz="1600" dirty="0" smtClean="0">
                          <a:effectLst/>
                          <a:latin typeface="Cambria" panose="02040503050406030204" pitchFamily="18" charset="0"/>
                          <a:ea typeface="Cambria" panose="02040503050406030204" pitchFamily="18" charset="0"/>
                        </a:rPr>
                        <a:t>10,000</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a:t>
                      </a:r>
                      <a:r>
                        <a:rPr lang="en-IN" sz="1600" dirty="0" smtClean="0">
                          <a:effectLst/>
                          <a:latin typeface="Cambria" panose="02040503050406030204" pitchFamily="18" charset="0"/>
                          <a:ea typeface="Cambria" panose="02040503050406030204" pitchFamily="18" charset="0"/>
                        </a:rPr>
                        <a:t>10,000</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0003"/>
                  </a:ext>
                </a:extLst>
              </a:tr>
              <a:tr h="357824">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Monthly Incentives</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20,000</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25,000</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0005"/>
                  </a:ext>
                </a:extLst>
              </a:tr>
              <a:tr h="357824">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Travel Reimbursement</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3,000</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3,000</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0006"/>
                  </a:ext>
                </a:extLst>
              </a:tr>
              <a:tr h="357824">
                <a:tc>
                  <a:txBody>
                    <a:bodyPr/>
                    <a:lstStyle/>
                    <a:p>
                      <a:pPr algn="l">
                        <a:lnSpc>
                          <a:spcPct val="115000"/>
                        </a:lnSpc>
                        <a:spcAft>
                          <a:spcPts val="1000"/>
                        </a:spcAft>
                      </a:pPr>
                      <a:r>
                        <a:rPr lang="en-US" sz="1600" dirty="0">
                          <a:solidFill>
                            <a:schemeClr val="bg1"/>
                          </a:solidFill>
                          <a:effectLst/>
                          <a:latin typeface="Cambria" panose="02040503050406030204" pitchFamily="18" charset="0"/>
                          <a:ea typeface="Cambria" panose="02040503050406030204" pitchFamily="18" charset="0"/>
                        </a:rPr>
                        <a:t>Performance</a:t>
                      </a:r>
                      <a:r>
                        <a:rPr lang="en-US" sz="1600" baseline="0" dirty="0">
                          <a:solidFill>
                            <a:schemeClr val="bg1"/>
                          </a:solidFill>
                          <a:effectLst/>
                          <a:latin typeface="Cambria" panose="02040503050406030204" pitchFamily="18" charset="0"/>
                          <a:ea typeface="Cambria" panose="02040503050406030204" pitchFamily="18" charset="0"/>
                        </a:rPr>
                        <a:t> - cum - Continuity Bonus</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a:t>
                      </a:r>
                      <a:r>
                        <a:rPr lang="en-IN" sz="1600" baseline="0" dirty="0">
                          <a:effectLst/>
                          <a:latin typeface="Cambria" panose="02040503050406030204" pitchFamily="18" charset="0"/>
                          <a:ea typeface="Cambria" panose="02040503050406030204" pitchFamily="18" charset="0"/>
                        </a:rPr>
                        <a:t> 2,00,000 p. a.</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err="1">
                          <a:effectLst/>
                          <a:latin typeface="Cambria" panose="02040503050406030204" pitchFamily="18" charset="0"/>
                          <a:ea typeface="Cambria" panose="02040503050406030204" pitchFamily="18" charset="0"/>
                        </a:rPr>
                        <a:t>Rs</a:t>
                      </a:r>
                      <a:r>
                        <a:rPr lang="en-IN" sz="1600" dirty="0">
                          <a:effectLst/>
                          <a:latin typeface="Cambria" panose="02040503050406030204" pitchFamily="18" charset="0"/>
                          <a:ea typeface="Cambria" panose="02040503050406030204" pitchFamily="18" charset="0"/>
                        </a:rPr>
                        <a:t>. 4,00,000</a:t>
                      </a:r>
                      <a:r>
                        <a:rPr lang="en-IN" sz="1600" baseline="0" dirty="0">
                          <a:effectLst/>
                          <a:latin typeface="Cambria" panose="02040503050406030204" pitchFamily="18" charset="0"/>
                          <a:ea typeface="Cambria" panose="02040503050406030204" pitchFamily="18" charset="0"/>
                        </a:rPr>
                        <a:t> p. a.</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3320005432"/>
                  </a:ext>
                </a:extLst>
              </a:tr>
              <a:tr h="357824">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Total (Annual C. T. C.)</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err="1">
                          <a:effectLst/>
                          <a:latin typeface="Cambria" panose="02040503050406030204" pitchFamily="18" charset="0"/>
                          <a:ea typeface="Cambria" panose="02040503050406030204" pitchFamily="18" charset="0"/>
                        </a:rPr>
                        <a:t>Rs</a:t>
                      </a:r>
                      <a:r>
                        <a:rPr lang="en-IN" sz="1600" dirty="0">
                          <a:effectLst/>
                          <a:latin typeface="Cambria" panose="02040503050406030204" pitchFamily="18" charset="0"/>
                          <a:ea typeface="Cambria" panose="02040503050406030204" pitchFamily="18" charset="0"/>
                        </a:rPr>
                        <a:t>. </a:t>
                      </a:r>
                      <a:r>
                        <a:rPr lang="en-IN" sz="1600" dirty="0" smtClean="0">
                          <a:effectLst/>
                          <a:latin typeface="Cambria" panose="02040503050406030204" pitchFamily="18" charset="0"/>
                          <a:ea typeface="Cambria" panose="02040503050406030204" pitchFamily="18" charset="0"/>
                        </a:rPr>
                        <a:t>10,76,000 </a:t>
                      </a:r>
                      <a:r>
                        <a:rPr lang="en-IN" sz="1600" dirty="0">
                          <a:effectLst/>
                          <a:latin typeface="Cambria" panose="02040503050406030204" pitchFamily="18" charset="0"/>
                          <a:ea typeface="Cambria" panose="02040503050406030204" pitchFamily="18" charset="0"/>
                        </a:rPr>
                        <a:t>p. a.</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err="1">
                          <a:effectLst/>
                          <a:latin typeface="Cambria" panose="02040503050406030204" pitchFamily="18" charset="0"/>
                          <a:ea typeface="Cambria" panose="02040503050406030204" pitchFamily="18" charset="0"/>
                        </a:rPr>
                        <a:t>Rs</a:t>
                      </a:r>
                      <a:r>
                        <a:rPr lang="en-IN" sz="1600" dirty="0">
                          <a:effectLst/>
                          <a:latin typeface="Cambria" panose="02040503050406030204" pitchFamily="18" charset="0"/>
                          <a:ea typeface="Cambria" panose="02040503050406030204" pitchFamily="18" charset="0"/>
                        </a:rPr>
                        <a:t>. </a:t>
                      </a:r>
                      <a:r>
                        <a:rPr lang="en-IN" sz="1600" dirty="0" smtClean="0">
                          <a:effectLst/>
                          <a:latin typeface="Cambria" panose="02040503050406030204" pitchFamily="18" charset="0"/>
                          <a:ea typeface="Cambria" panose="02040503050406030204" pitchFamily="18" charset="0"/>
                        </a:rPr>
                        <a:t>14,56,000 </a:t>
                      </a:r>
                      <a:r>
                        <a:rPr lang="en-IN" sz="1600" dirty="0">
                          <a:effectLst/>
                          <a:latin typeface="Cambria" panose="02040503050406030204" pitchFamily="18" charset="0"/>
                          <a:ea typeface="Cambria" panose="02040503050406030204" pitchFamily="18" charset="0"/>
                        </a:rPr>
                        <a:t>p. a.</a:t>
                      </a:r>
                      <a:endParaRPr lang="en-IN" sz="1600" b="1" dirty="0">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5" name="Rectangle 4"/>
          <p:cNvSpPr/>
          <p:nvPr/>
        </p:nvSpPr>
        <p:spPr>
          <a:xfrm>
            <a:off x="457200" y="4112880"/>
            <a:ext cx="7391400" cy="592470"/>
          </a:xfrm>
          <a:prstGeom prst="rect">
            <a:avLst/>
          </a:prstGeom>
          <a:noFill/>
        </p:spPr>
        <p:txBody>
          <a:bodyPr wrap="square">
            <a:spAutoFit/>
          </a:bodyPr>
          <a:lstStyle/>
          <a:p>
            <a:pPr marL="144000" indent="-171450">
              <a:spcAft>
                <a:spcPts val="300"/>
              </a:spcAft>
              <a:buFont typeface="Arial" panose="020B0604020202020204" pitchFamily="34" charset="0"/>
              <a:buChar char="•"/>
            </a:pPr>
            <a:r>
              <a:rPr lang="en-IN" sz="1000" b="1" dirty="0">
                <a:latin typeface="Calibri" panose="020F0502020204030204" pitchFamily="34" charset="0"/>
                <a:ea typeface="Calibri" panose="020F0502020204030204" pitchFamily="34" charset="0"/>
                <a:cs typeface="Calibri" panose="020F0502020204030204" pitchFamily="34" charset="0"/>
              </a:rPr>
              <a:t>*Candidates can choose up to 3 preferred job locations. Final job location will be allocated basis requirement.</a:t>
            </a:r>
          </a:p>
          <a:p>
            <a:pPr marL="144000" indent="-171450">
              <a:spcAft>
                <a:spcPts val="300"/>
              </a:spcAft>
              <a:buFont typeface="Arial" panose="020B0604020202020204" pitchFamily="34" charset="0"/>
              <a:buChar char="•"/>
            </a:pPr>
            <a:r>
              <a:rPr lang="en-IN" sz="1000" b="1" dirty="0">
                <a:latin typeface="Calibri" panose="020F0502020204030204" pitchFamily="34" charset="0"/>
                <a:ea typeface="Calibri" panose="020F0502020204030204" pitchFamily="34" charset="0"/>
                <a:cs typeface="Calibri" panose="020F0502020204030204" pitchFamily="34" charset="0"/>
              </a:rPr>
              <a:t>**Additional HRA is provided only upon relocation to Mumbai. Candidates currently residing in Mumbai are not entitled to this component.</a:t>
            </a:r>
            <a:endParaRPr lang="en-I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514648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011594364"/>
              </p:ext>
            </p:extLst>
          </p:nvPr>
        </p:nvGraphicFramePr>
        <p:xfrm>
          <a:off x="457199" y="666750"/>
          <a:ext cx="7391401" cy="3334453"/>
        </p:xfrm>
        <a:graphic>
          <a:graphicData uri="http://schemas.openxmlformats.org/drawingml/2006/table">
            <a:tbl>
              <a:tblPr firstRow="1" firstCol="1" bandRow="1"/>
              <a:tblGrid>
                <a:gridCol w="3657601">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tblGrid>
              <a:tr h="842426">
                <a:tc>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Locations*</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gridSpan="2">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Lucknow, Chandigarh, Jaipur, Ahmedabad, Kochi, Kolkata, Indore.</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hMerge="1">
                  <a:txBody>
                    <a:bodyPr/>
                    <a:lstStyle/>
                    <a:p>
                      <a:endParaRPr lang="en-IN"/>
                    </a:p>
                  </a:txBody>
                  <a:tcPr/>
                </a:tc>
                <a:extLst>
                  <a:ext uri="{0D108BD9-81ED-4DB2-BD59-A6C34878D82A}">
                    <a16:rowId xmlns:a16="http://schemas.microsoft.com/office/drawing/2014/main" xmlns="" val="10000"/>
                  </a:ext>
                </a:extLst>
              </a:tr>
              <a:tr h="386239">
                <a:tc>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Category</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Graduates</a:t>
                      </a:r>
                      <a:br>
                        <a:rPr lang="en-IN" sz="1600" dirty="0">
                          <a:solidFill>
                            <a:schemeClr val="bg1"/>
                          </a:solidFill>
                          <a:effectLst/>
                          <a:latin typeface="Cambria" panose="02040503050406030204" pitchFamily="18" charset="0"/>
                          <a:ea typeface="Cambria" panose="02040503050406030204" pitchFamily="18" charset="0"/>
                        </a:rPr>
                      </a:br>
                      <a:r>
                        <a:rPr lang="en-IN" sz="1600" dirty="0" smtClean="0">
                          <a:solidFill>
                            <a:schemeClr val="bg1"/>
                          </a:solidFill>
                          <a:effectLst/>
                          <a:latin typeface="Cambria" panose="02040503050406030204" pitchFamily="18" charset="0"/>
                          <a:ea typeface="Cambria" panose="02040503050406030204" pitchFamily="18" charset="0"/>
                        </a:rPr>
                        <a:t>(Per Month)</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Post – Graduates</a:t>
                      </a:r>
                      <a:br>
                        <a:rPr lang="en-IN" sz="1600" dirty="0">
                          <a:solidFill>
                            <a:schemeClr val="bg1"/>
                          </a:solidFill>
                          <a:effectLst/>
                          <a:latin typeface="Cambria" panose="02040503050406030204" pitchFamily="18" charset="0"/>
                          <a:ea typeface="Cambria" panose="02040503050406030204" pitchFamily="18" charset="0"/>
                        </a:rPr>
                      </a:br>
                      <a:r>
                        <a:rPr lang="en-IN" sz="1600" dirty="0" smtClean="0">
                          <a:solidFill>
                            <a:schemeClr val="bg1"/>
                          </a:solidFill>
                          <a:effectLst/>
                          <a:latin typeface="Cambria" panose="02040503050406030204" pitchFamily="18" charset="0"/>
                          <a:ea typeface="Cambria" panose="02040503050406030204" pitchFamily="18" charset="0"/>
                        </a:rPr>
                        <a:t>(Per Month)</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extLst>
                  <a:ext uri="{0D108BD9-81ED-4DB2-BD59-A6C34878D82A}">
                    <a16:rowId xmlns:a16="http://schemas.microsoft.com/office/drawing/2014/main" xmlns="" val="10001"/>
                  </a:ext>
                </a:extLst>
              </a:tr>
              <a:tr h="386239">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Fixed Component</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30,000</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40,000</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0002"/>
                  </a:ext>
                </a:extLst>
              </a:tr>
              <a:tr h="386239">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Monthly Incentives</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20,000</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25,000</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0004"/>
                  </a:ext>
                </a:extLst>
              </a:tr>
              <a:tr h="386239">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Travel Reimbursement</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3,000</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a:effectLst/>
                          <a:latin typeface="Cambria" panose="02040503050406030204" pitchFamily="18" charset="0"/>
                          <a:ea typeface="Cambria" panose="02040503050406030204" pitchFamily="18" charset="0"/>
                        </a:rPr>
                        <a:t>Rs. 3,000</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0005"/>
                  </a:ext>
                </a:extLst>
              </a:tr>
              <a:tr h="386239">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Performance</a:t>
                      </a:r>
                      <a:r>
                        <a:rPr lang="en-IN" sz="1600" baseline="0" dirty="0">
                          <a:solidFill>
                            <a:schemeClr val="bg1"/>
                          </a:solidFill>
                          <a:effectLst/>
                          <a:latin typeface="Cambria" panose="02040503050406030204" pitchFamily="18" charset="0"/>
                          <a:ea typeface="Cambria" panose="02040503050406030204" pitchFamily="18" charset="0"/>
                        </a:rPr>
                        <a:t> - cum -</a:t>
                      </a:r>
                      <a:r>
                        <a:rPr lang="en-IN" sz="1600" dirty="0">
                          <a:solidFill>
                            <a:schemeClr val="bg1"/>
                          </a:solidFill>
                          <a:effectLst/>
                          <a:latin typeface="Cambria" panose="02040503050406030204" pitchFamily="18" charset="0"/>
                          <a:ea typeface="Cambria" panose="02040503050406030204" pitchFamily="18" charset="0"/>
                        </a:rPr>
                        <a:t> Continuity Bonus</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err="1">
                          <a:effectLst/>
                          <a:latin typeface="Cambria" panose="02040503050406030204" pitchFamily="18" charset="0"/>
                          <a:ea typeface="Cambria" panose="02040503050406030204" pitchFamily="18" charset="0"/>
                        </a:rPr>
                        <a:t>Rs</a:t>
                      </a:r>
                      <a:r>
                        <a:rPr lang="en-IN" sz="1600" dirty="0">
                          <a:effectLst/>
                          <a:latin typeface="Cambria" panose="02040503050406030204" pitchFamily="18" charset="0"/>
                          <a:ea typeface="Cambria" panose="02040503050406030204" pitchFamily="18" charset="0"/>
                        </a:rPr>
                        <a:t>. 2,00,000</a:t>
                      </a:r>
                      <a:r>
                        <a:rPr lang="en-IN" sz="1600" baseline="0" dirty="0">
                          <a:effectLst/>
                          <a:latin typeface="Cambria" panose="02040503050406030204" pitchFamily="18" charset="0"/>
                          <a:ea typeface="Cambria" panose="02040503050406030204" pitchFamily="18" charset="0"/>
                        </a:rPr>
                        <a:t> p. a.</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err="1">
                          <a:effectLst/>
                          <a:latin typeface="Cambria" panose="02040503050406030204" pitchFamily="18" charset="0"/>
                          <a:ea typeface="Cambria" panose="02040503050406030204" pitchFamily="18" charset="0"/>
                        </a:rPr>
                        <a:t>Rs</a:t>
                      </a:r>
                      <a:r>
                        <a:rPr lang="en-IN" sz="1600" dirty="0">
                          <a:effectLst/>
                          <a:latin typeface="Cambria" panose="02040503050406030204" pitchFamily="18" charset="0"/>
                          <a:ea typeface="Cambria" panose="02040503050406030204" pitchFamily="18" charset="0"/>
                        </a:rPr>
                        <a:t>. 4,00,000</a:t>
                      </a:r>
                      <a:r>
                        <a:rPr lang="en-IN" sz="1600" baseline="0" dirty="0">
                          <a:effectLst/>
                          <a:latin typeface="Cambria" panose="02040503050406030204" pitchFamily="18" charset="0"/>
                          <a:ea typeface="Cambria" panose="02040503050406030204" pitchFamily="18" charset="0"/>
                        </a:rPr>
                        <a:t> p. a.</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4265610673"/>
                  </a:ext>
                </a:extLst>
              </a:tr>
              <a:tr h="386239">
                <a:tc>
                  <a:txBody>
                    <a:bodyPr/>
                    <a:lstStyle/>
                    <a:p>
                      <a:pPr algn="l">
                        <a:lnSpc>
                          <a:spcPct val="115000"/>
                        </a:lnSpc>
                        <a:spcAft>
                          <a:spcPts val="1000"/>
                        </a:spcAft>
                      </a:pPr>
                      <a:r>
                        <a:rPr lang="en-IN" sz="1600" dirty="0">
                          <a:solidFill>
                            <a:schemeClr val="bg1"/>
                          </a:solidFill>
                          <a:effectLst/>
                          <a:latin typeface="Cambria" panose="02040503050406030204" pitchFamily="18" charset="0"/>
                          <a:ea typeface="Cambria" panose="02040503050406030204" pitchFamily="18" charset="0"/>
                        </a:rPr>
                        <a:t>Total (Annual C. T. C.)</a:t>
                      </a:r>
                      <a:endParaRPr lang="en-IN" sz="16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solidFill>
                      <a:srgbClr val="0129A3"/>
                    </a:solidFill>
                  </a:tcPr>
                </a:tc>
                <a:tc>
                  <a:txBody>
                    <a:bodyPr/>
                    <a:lstStyle/>
                    <a:p>
                      <a:pPr algn="ctr">
                        <a:lnSpc>
                          <a:spcPct val="115000"/>
                        </a:lnSpc>
                        <a:spcAft>
                          <a:spcPts val="1000"/>
                        </a:spcAft>
                      </a:pPr>
                      <a:r>
                        <a:rPr lang="en-IN" sz="1600" dirty="0" err="1">
                          <a:effectLst/>
                          <a:latin typeface="Cambria" panose="02040503050406030204" pitchFamily="18" charset="0"/>
                          <a:ea typeface="Cambria" panose="02040503050406030204" pitchFamily="18" charset="0"/>
                        </a:rPr>
                        <a:t>Rs</a:t>
                      </a:r>
                      <a:r>
                        <a:rPr lang="en-IN" sz="1600" dirty="0">
                          <a:effectLst/>
                          <a:latin typeface="Cambria" panose="02040503050406030204" pitchFamily="18" charset="0"/>
                          <a:ea typeface="Cambria" panose="02040503050406030204" pitchFamily="18" charset="0"/>
                        </a:rPr>
                        <a:t>.</a:t>
                      </a:r>
                      <a:r>
                        <a:rPr lang="en-IN" sz="1600" baseline="0" dirty="0">
                          <a:effectLst/>
                          <a:latin typeface="Cambria" panose="02040503050406030204" pitchFamily="18" charset="0"/>
                          <a:ea typeface="Cambria" panose="02040503050406030204" pitchFamily="18" charset="0"/>
                        </a:rPr>
                        <a:t> 8,36,000 p. a.</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IN" sz="1600" dirty="0" err="1">
                          <a:effectLst/>
                          <a:latin typeface="Cambria" panose="02040503050406030204" pitchFamily="18" charset="0"/>
                          <a:ea typeface="Cambria" panose="02040503050406030204" pitchFamily="18" charset="0"/>
                        </a:rPr>
                        <a:t>Rs</a:t>
                      </a:r>
                      <a:r>
                        <a:rPr lang="en-IN" sz="1600" dirty="0">
                          <a:effectLst/>
                          <a:latin typeface="Cambria" panose="02040503050406030204" pitchFamily="18" charset="0"/>
                          <a:ea typeface="Cambria" panose="02040503050406030204" pitchFamily="18" charset="0"/>
                        </a:rPr>
                        <a:t>. 12,16,000</a:t>
                      </a:r>
                      <a:r>
                        <a:rPr lang="en-IN" sz="1600" baseline="0" dirty="0">
                          <a:effectLst/>
                          <a:latin typeface="Cambria" panose="02040503050406030204" pitchFamily="18" charset="0"/>
                          <a:ea typeface="Cambria" panose="02040503050406030204" pitchFamily="18" charset="0"/>
                        </a:rPr>
                        <a:t> p. a.</a:t>
                      </a:r>
                      <a:endParaRPr lang="en-IN" sz="1600" b="1" dirty="0">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7" name="Rectangle 6"/>
          <p:cNvSpPr/>
          <p:nvPr/>
        </p:nvSpPr>
        <p:spPr>
          <a:xfrm>
            <a:off x="457199" y="4128576"/>
            <a:ext cx="7391399" cy="295850"/>
          </a:xfrm>
          <a:prstGeom prst="rect">
            <a:avLst/>
          </a:prstGeom>
          <a:noFill/>
        </p:spPr>
        <p:txBody>
          <a:bodyPr wrap="square">
            <a:spAutoFit/>
          </a:bodyPr>
          <a:lstStyle/>
          <a:p>
            <a:pPr marL="171450" indent="-171450">
              <a:lnSpc>
                <a:spcPct val="115000"/>
              </a:lnSpc>
              <a:spcAft>
                <a:spcPts val="1000"/>
              </a:spcAft>
              <a:buFont typeface="Arial" panose="020B0604020202020204" pitchFamily="34" charset="0"/>
              <a:buChar char="•"/>
            </a:pPr>
            <a:r>
              <a:rPr lang="en-IN" sz="1150" b="1" dirty="0">
                <a:latin typeface="Calibri" panose="020F0502020204030204" pitchFamily="34" charset="0"/>
                <a:ea typeface="Calibri" panose="020F0502020204030204" pitchFamily="34" charset="0"/>
                <a:cs typeface="Calibri" panose="020F0502020204030204" pitchFamily="34" charset="0"/>
              </a:rPr>
              <a:t>*Candidates can choose up to 3 preferred job locations. Final job location will be allocated basis requirement.</a:t>
            </a:r>
            <a:endParaRPr lang="en-IN" sz="115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3B88246A-A537-4491-9866-899A78EED39B}"/>
              </a:ext>
            </a:extLst>
          </p:cNvPr>
          <p:cNvSpPr txBox="1"/>
          <p:nvPr/>
        </p:nvSpPr>
        <p:spPr>
          <a:xfrm>
            <a:off x="2514600" y="285750"/>
            <a:ext cx="41148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Remuneration Structure (Zone </a:t>
            </a:r>
            <a:r>
              <a:rPr lang="en-US" sz="2000" b="1" dirty="0" smtClean="0">
                <a:latin typeface="Cambria" panose="02040503050406030204" pitchFamily="18" charset="0"/>
                <a:ea typeface="Cambria" panose="02040503050406030204" pitchFamily="18" charset="0"/>
              </a:rPr>
              <a:t>2)</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78235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381000" y="361950"/>
            <a:ext cx="3247512" cy="400110"/>
          </a:xfrm>
          <a:prstGeom prst="rect">
            <a:avLst/>
          </a:prstGeom>
          <a:noFill/>
        </p:spPr>
        <p:txBody>
          <a:bodyPr wrap="square" rtlCol="0">
            <a:spAutoFit/>
          </a:bodyPr>
          <a:lstStyle>
            <a:defPPr>
              <a:defRPr lang="en-US"/>
            </a:defPPr>
            <a:lvl1pPr algn="ctr">
              <a:defRPr b="1">
                <a:solidFill>
                  <a:srgbClr val="FFFF00"/>
                </a:solidFill>
                <a:latin typeface="Cambria" panose="02040503050406030204" pitchFamily="18" charset="0"/>
                <a:ea typeface="Cambria" panose="02040503050406030204" pitchFamily="18" charset="0"/>
              </a:defRPr>
            </a:lvl1pPr>
          </a:lstStyle>
          <a:p>
            <a:r>
              <a:rPr lang="en-US" sz="2000" dirty="0">
                <a:solidFill>
                  <a:schemeClr val="tx1"/>
                </a:solidFill>
                <a:cs typeface="Calibri" panose="020F0502020204030204" pitchFamily="34" charset="0"/>
              </a:rPr>
              <a:t>Non - Monetary Incentives</a:t>
            </a:r>
          </a:p>
        </p:txBody>
      </p:sp>
      <p:sp>
        <p:nvSpPr>
          <p:cNvPr id="8" name="TextBox 7"/>
          <p:cNvSpPr txBox="1"/>
          <p:nvPr/>
        </p:nvSpPr>
        <p:spPr>
          <a:xfrm>
            <a:off x="1723511" y="718049"/>
            <a:ext cx="1905001" cy="338554"/>
          </a:xfrm>
          <a:prstGeom prst="rect">
            <a:avLst/>
          </a:prstGeom>
          <a:noFill/>
        </p:spPr>
        <p:txBody>
          <a:bodyPr wrap="square" rtlCol="0">
            <a:spAutoFit/>
          </a:bodyPr>
          <a:lstStyle/>
          <a:p>
            <a:pPr algn="ctr"/>
            <a:r>
              <a:rPr lang="en-US" sz="1600" b="1" dirty="0">
                <a:solidFill>
                  <a:prstClr val="black"/>
                </a:solidFill>
                <a:latin typeface="Cambria" panose="02040503050406030204" pitchFamily="18" charset="0"/>
                <a:ea typeface="Cambria" panose="02040503050406030204" pitchFamily="18" charset="0"/>
                <a:cs typeface="Times New Roman" pitchFamily="18" charset="0"/>
              </a:rPr>
              <a:t>Filmfare Passes</a:t>
            </a:r>
            <a:endParaRPr lang="en-IN" sz="1600" dirty="0">
              <a:solidFill>
                <a:prstClr val="black"/>
              </a:solidFill>
              <a:latin typeface="Cambria" panose="02040503050406030204" pitchFamily="18" charset="0"/>
              <a:ea typeface="Cambria" panose="02040503050406030204" pitchFamily="18" charset="0"/>
            </a:endParaRPr>
          </a:p>
        </p:txBody>
      </p:sp>
      <p:sp>
        <p:nvSpPr>
          <p:cNvPr id="9" name="TextBox 8"/>
          <p:cNvSpPr txBox="1"/>
          <p:nvPr/>
        </p:nvSpPr>
        <p:spPr>
          <a:xfrm>
            <a:off x="4970059" y="718049"/>
            <a:ext cx="2192741" cy="338554"/>
          </a:xfrm>
          <a:prstGeom prst="rect">
            <a:avLst/>
          </a:prstGeom>
          <a:noFill/>
        </p:spPr>
        <p:txBody>
          <a:bodyPr wrap="square" rtlCol="0">
            <a:spAutoFit/>
          </a:bodyPr>
          <a:lstStyle/>
          <a:p>
            <a:pPr algn="ctr"/>
            <a:r>
              <a:rPr lang="en-US" sz="1600" b="1" dirty="0">
                <a:solidFill>
                  <a:prstClr val="black"/>
                </a:solidFill>
                <a:latin typeface="Cambria" panose="02040503050406030204" pitchFamily="18" charset="0"/>
                <a:ea typeface="Cambria" panose="02040503050406030204" pitchFamily="18" charset="0"/>
                <a:cs typeface="Times New Roman" pitchFamily="18" charset="0"/>
              </a:rPr>
              <a:t>Las Vegas Vacation</a:t>
            </a:r>
            <a:endParaRPr lang="en-IN" sz="1600" dirty="0">
              <a:solidFill>
                <a:prstClr val="black"/>
              </a:solidFill>
              <a:latin typeface="Cambria" panose="02040503050406030204" pitchFamily="18" charset="0"/>
              <a:ea typeface="Cambria" panose="02040503050406030204" pitchFamily="18" charset="0"/>
            </a:endParaRPr>
          </a:p>
        </p:txBody>
      </p:sp>
      <p:sp>
        <p:nvSpPr>
          <p:cNvPr id="10" name="TextBox 9"/>
          <p:cNvSpPr txBox="1"/>
          <p:nvPr/>
        </p:nvSpPr>
        <p:spPr>
          <a:xfrm>
            <a:off x="2108212" y="2647950"/>
            <a:ext cx="1135598" cy="338554"/>
          </a:xfrm>
          <a:prstGeom prst="rect">
            <a:avLst/>
          </a:prstGeom>
          <a:noFill/>
        </p:spPr>
        <p:txBody>
          <a:bodyPr wrap="square" rtlCol="0">
            <a:spAutoFit/>
          </a:bodyPr>
          <a:lstStyle/>
          <a:p>
            <a:pPr algn="ctr"/>
            <a:r>
              <a:rPr lang="en-US" sz="1600" b="1" dirty="0">
                <a:solidFill>
                  <a:prstClr val="black"/>
                </a:solidFill>
                <a:latin typeface="Cambria" panose="02040503050406030204" pitchFamily="18" charset="0"/>
                <a:ea typeface="Cambria" panose="02040503050406030204" pitchFamily="18" charset="0"/>
                <a:cs typeface="Times New Roman" pitchFamily="18" charset="0"/>
              </a:rPr>
              <a:t>iPhone</a:t>
            </a:r>
            <a:endParaRPr lang="en-IN" sz="1600" dirty="0">
              <a:solidFill>
                <a:prstClr val="black"/>
              </a:solidFill>
              <a:latin typeface="Cambria" panose="02040503050406030204" pitchFamily="18" charset="0"/>
              <a:ea typeface="Cambria" panose="02040503050406030204" pitchFamily="18" charset="0"/>
            </a:endParaRPr>
          </a:p>
        </p:txBody>
      </p:sp>
      <p:sp>
        <p:nvSpPr>
          <p:cNvPr id="11" name="TextBox 10"/>
          <p:cNvSpPr txBox="1"/>
          <p:nvPr/>
        </p:nvSpPr>
        <p:spPr>
          <a:xfrm>
            <a:off x="4817659" y="2647950"/>
            <a:ext cx="2209800" cy="338554"/>
          </a:xfrm>
          <a:prstGeom prst="rect">
            <a:avLst/>
          </a:prstGeom>
          <a:noFill/>
        </p:spPr>
        <p:txBody>
          <a:bodyPr wrap="square" rtlCol="0">
            <a:spAutoFit/>
          </a:bodyPr>
          <a:lstStyle/>
          <a:p>
            <a:pPr algn="ctr"/>
            <a:r>
              <a:rPr lang="en-US" sz="1600" b="1" dirty="0">
                <a:solidFill>
                  <a:prstClr val="black"/>
                </a:solidFill>
                <a:latin typeface="Cambria" panose="02040503050406030204" pitchFamily="18" charset="0"/>
                <a:ea typeface="Cambria" panose="02040503050406030204" pitchFamily="18" charset="0"/>
                <a:cs typeface="Times New Roman" pitchFamily="18" charset="0"/>
              </a:rPr>
              <a:t>IPL Premium Tickets</a:t>
            </a:r>
            <a:endParaRPr lang="en-IN" sz="1600" dirty="0">
              <a:solidFill>
                <a:prstClr val="black"/>
              </a:solidFill>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135" y="1045030"/>
            <a:ext cx="2729753" cy="152672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135" y="2968688"/>
            <a:ext cx="2729753" cy="152379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1" y="2965461"/>
            <a:ext cx="2680180" cy="154686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1041928"/>
            <a:ext cx="2701119" cy="1526719"/>
          </a:xfrm>
          <a:prstGeom prst="rect">
            <a:avLst/>
          </a:prstGeom>
        </p:spPr>
      </p:pic>
      <p:sp>
        <p:nvSpPr>
          <p:cNvPr id="3" name="Rectangle 2">
            <a:extLst>
              <a:ext uri="{FF2B5EF4-FFF2-40B4-BE49-F238E27FC236}">
                <a16:creationId xmlns:a16="http://schemas.microsoft.com/office/drawing/2014/main" xmlns="" id="{060FC758-872A-4702-8439-946B5E1B9133}"/>
              </a:ext>
            </a:extLst>
          </p:cNvPr>
          <p:cNvSpPr/>
          <p:nvPr/>
        </p:nvSpPr>
        <p:spPr>
          <a:xfrm>
            <a:off x="3137380" y="4583636"/>
            <a:ext cx="1941685"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cs typeface="Calibri" panose="020F0502020204030204" pitchFamily="34" charset="0"/>
              </a:rPr>
              <a:t>and many more….</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897536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object 108"/>
          <p:cNvSpPr txBox="1"/>
          <p:nvPr/>
        </p:nvSpPr>
        <p:spPr>
          <a:xfrm>
            <a:off x="6540404" y="10573783"/>
            <a:ext cx="45719" cy="3264996"/>
          </a:xfrm>
          <a:prstGeom prst="rect">
            <a:avLst/>
          </a:prstGeom>
        </p:spPr>
        <p:txBody>
          <a:bodyPr vert="horz" wrap="square" lIns="0" tIns="4445" rIns="0" bIns="0" rtlCol="0">
            <a:spAutoFit/>
          </a:bodyPr>
          <a:lstStyle/>
          <a:p>
            <a:pPr marL="12700" marR="5080" indent="128270" algn="ctr">
              <a:lnSpc>
                <a:spcPct val="106900"/>
              </a:lnSpc>
              <a:spcBef>
                <a:spcPts val="35"/>
              </a:spcBef>
            </a:pPr>
            <a:r>
              <a:rPr sz="1100" b="1" spc="40" dirty="0">
                <a:solidFill>
                  <a:srgbClr val="164673"/>
                </a:solidFill>
                <a:latin typeface="Cambria" panose="02040503050406030204" pitchFamily="18" charset="0"/>
                <a:ea typeface="Cambria" panose="02040503050406030204" pitchFamily="18" charset="0"/>
                <a:cs typeface="Trebuchet MS"/>
              </a:rPr>
              <a:t>Bharati  Vidyapeeth</a:t>
            </a:r>
            <a:endParaRPr sz="1100" dirty="0">
              <a:solidFill>
                <a:prstClr val="black"/>
              </a:solidFill>
              <a:latin typeface="Cambria" panose="02040503050406030204" pitchFamily="18" charset="0"/>
              <a:ea typeface="Cambria" panose="02040503050406030204" pitchFamily="18" charset="0"/>
              <a:cs typeface="Trebuchet MS"/>
            </a:endParaRPr>
          </a:p>
        </p:txBody>
      </p:sp>
      <p:sp>
        <p:nvSpPr>
          <p:cNvPr id="40" name="AutoShape 6" descr="IIM Tiruchirappalli"/>
          <p:cNvSpPr>
            <a:spLocks noChangeAspect="1" noChangeArrowheads="1"/>
          </p:cNvSpPr>
          <p:nvPr/>
        </p:nvSpPr>
        <p:spPr bwMode="auto">
          <a:xfrm>
            <a:off x="-45462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mbria" panose="02040503050406030204" pitchFamily="18" charset="0"/>
              <a:ea typeface="Cambria" panose="02040503050406030204" pitchFamily="18" charset="0"/>
            </a:endParaRPr>
          </a:p>
        </p:txBody>
      </p:sp>
      <p:sp>
        <p:nvSpPr>
          <p:cNvPr id="41" name="AutoShape 8" descr="IIM Tiruchirappalli"/>
          <p:cNvSpPr>
            <a:spLocks noChangeAspect="1" noChangeArrowheads="1"/>
          </p:cNvSpPr>
          <p:nvPr/>
        </p:nvSpPr>
        <p:spPr bwMode="auto">
          <a:xfrm>
            <a:off x="-302221"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mbria" panose="02040503050406030204" pitchFamily="18" charset="0"/>
              <a:ea typeface="Cambria" panose="02040503050406030204" pitchFamily="18" charset="0"/>
            </a:endParaRPr>
          </a:p>
        </p:txBody>
      </p:sp>
      <p:sp>
        <p:nvSpPr>
          <p:cNvPr id="42" name="AutoShape 10" descr="IIM Tiruchirappalli"/>
          <p:cNvSpPr>
            <a:spLocks noChangeAspect="1" noChangeArrowheads="1"/>
          </p:cNvSpPr>
          <p:nvPr/>
        </p:nvSpPr>
        <p:spPr bwMode="auto">
          <a:xfrm>
            <a:off x="-149821"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mbria" panose="02040503050406030204" pitchFamily="18" charset="0"/>
              <a:ea typeface="Cambria" panose="02040503050406030204" pitchFamily="18" charset="0"/>
            </a:endParaRPr>
          </a:p>
        </p:txBody>
      </p:sp>
      <p:sp>
        <p:nvSpPr>
          <p:cNvPr id="43" name="AutoShape 12" descr="IIM Tiruchirappalli"/>
          <p:cNvSpPr>
            <a:spLocks noChangeAspect="1" noChangeArrowheads="1"/>
          </p:cNvSpPr>
          <p:nvPr/>
        </p:nvSpPr>
        <p:spPr bwMode="auto">
          <a:xfrm>
            <a:off x="2579"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mbria" panose="02040503050406030204" pitchFamily="18" charset="0"/>
              <a:ea typeface="Cambria" panose="02040503050406030204" pitchFamily="18" charset="0"/>
            </a:endParaRPr>
          </a:p>
        </p:txBody>
      </p:sp>
      <p:sp>
        <p:nvSpPr>
          <p:cNvPr id="44" name="AutoShape 14" descr="IIM Tiruchirappalli"/>
          <p:cNvSpPr>
            <a:spLocks noChangeAspect="1" noChangeArrowheads="1"/>
          </p:cNvSpPr>
          <p:nvPr/>
        </p:nvSpPr>
        <p:spPr bwMode="auto">
          <a:xfrm>
            <a:off x="154979"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mbria" panose="02040503050406030204" pitchFamily="18" charset="0"/>
              <a:ea typeface="Cambria" panose="02040503050406030204" pitchFamily="18" charset="0"/>
            </a:endParaRPr>
          </a:p>
        </p:txBody>
      </p:sp>
      <p:sp>
        <p:nvSpPr>
          <p:cNvPr id="45" name="AutoShape 16" descr="IIM Tiruchirappalli"/>
          <p:cNvSpPr>
            <a:spLocks noChangeAspect="1" noChangeArrowheads="1"/>
          </p:cNvSpPr>
          <p:nvPr/>
        </p:nvSpPr>
        <p:spPr bwMode="auto">
          <a:xfrm>
            <a:off x="307379"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mbria" panose="02040503050406030204" pitchFamily="18" charset="0"/>
              <a:ea typeface="Cambria" panose="02040503050406030204" pitchFamily="18" charset="0"/>
            </a:endParaRPr>
          </a:p>
        </p:txBody>
      </p:sp>
      <p:sp>
        <p:nvSpPr>
          <p:cNvPr id="46" name="AutoShape 18" descr="IIM Tiruchirappalli"/>
          <p:cNvSpPr>
            <a:spLocks noChangeAspect="1" noChangeArrowheads="1"/>
          </p:cNvSpPr>
          <p:nvPr/>
        </p:nvSpPr>
        <p:spPr bwMode="auto">
          <a:xfrm>
            <a:off x="459779"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mbria" panose="02040503050406030204" pitchFamily="18" charset="0"/>
              <a:ea typeface="Cambria" panose="02040503050406030204" pitchFamily="18" charset="0"/>
            </a:endParaRPr>
          </a:p>
        </p:txBody>
      </p:sp>
      <p:sp>
        <p:nvSpPr>
          <p:cNvPr id="48" name="AutoShape 22" descr="IIM Tiruchirappalli"/>
          <p:cNvSpPr>
            <a:spLocks noChangeAspect="1" noChangeArrowheads="1"/>
          </p:cNvSpPr>
          <p:nvPr/>
        </p:nvSpPr>
        <p:spPr bwMode="auto">
          <a:xfrm>
            <a:off x="764579"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mbria" panose="02040503050406030204" pitchFamily="18" charset="0"/>
              <a:ea typeface="Cambria" panose="02040503050406030204" pitchFamily="18" charset="0"/>
            </a:endParaRPr>
          </a:p>
        </p:txBody>
      </p:sp>
      <p:sp>
        <p:nvSpPr>
          <p:cNvPr id="3" name="Right Triangle 2"/>
          <p:cNvSpPr/>
          <p:nvPr/>
        </p:nvSpPr>
        <p:spPr>
          <a:xfrm rot="16200000">
            <a:off x="4130882" y="130382"/>
            <a:ext cx="5135563" cy="4890673"/>
          </a:xfrm>
          <a:prstGeom prst="rtTriangle">
            <a:avLst/>
          </a:prstGeom>
          <a:solidFill>
            <a:srgbClr val="012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Cambria" panose="02040503050406030204" pitchFamily="18" charset="0"/>
              <a:ea typeface="Cambria" panose="02040503050406030204" pitchFamily="18" charset="0"/>
            </a:endParaRPr>
          </a:p>
        </p:txBody>
      </p:sp>
      <p:sp>
        <p:nvSpPr>
          <p:cNvPr id="2" name="TextBox 1"/>
          <p:cNvSpPr txBox="1"/>
          <p:nvPr/>
        </p:nvSpPr>
        <p:spPr>
          <a:xfrm>
            <a:off x="59400" y="3755033"/>
            <a:ext cx="2437866" cy="923330"/>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cs typeface="Calibri" panose="020F0502020204030204" pitchFamily="34" charset="0"/>
              </a:rPr>
              <a:t>International Trip to Dubai, Singapore, Europe &amp; more…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188" r="13901"/>
          <a:stretch/>
        </p:blipFill>
        <p:spPr>
          <a:xfrm>
            <a:off x="4572001" y="-19050"/>
            <a:ext cx="4572000" cy="26703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866" y="-19050"/>
            <a:ext cx="2515134" cy="447134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 y="5401"/>
            <a:ext cx="2551509" cy="3402013"/>
          </a:xfrm>
          <a:prstGeom prst="rect">
            <a:avLst/>
          </a:prstGeom>
        </p:spPr>
      </p:pic>
    </p:spTree>
    <p:extLst>
      <p:ext uri="{BB962C8B-B14F-4D97-AF65-F5344CB8AC3E}">
        <p14:creationId xmlns:p14="http://schemas.microsoft.com/office/powerpoint/2010/main" val="300494279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14" b="11481"/>
          <a:stretch/>
        </p:blipFill>
        <p:spPr bwMode="auto">
          <a:xfrm>
            <a:off x="1593745" y="2624005"/>
            <a:ext cx="2748301" cy="185274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361950"/>
            <a:ext cx="3124200" cy="400110"/>
          </a:xfrm>
          <a:prstGeom prst="rect">
            <a:avLst/>
          </a:prstGeom>
          <a:noFill/>
        </p:spPr>
        <p:txBody>
          <a:bodyPr wrap="square" rtlCol="0">
            <a:spAutoFit/>
          </a:bodyPr>
          <a:lstStyle>
            <a:defPPr>
              <a:defRPr lang="en-US"/>
            </a:defPPr>
            <a:lvl1pPr algn="ctr">
              <a:defRPr b="1">
                <a:solidFill>
                  <a:srgbClr val="FFFF00"/>
                </a:solidFill>
                <a:latin typeface="Cambria" panose="02040503050406030204" pitchFamily="18" charset="0"/>
                <a:ea typeface="Cambria" panose="02040503050406030204" pitchFamily="18" charset="0"/>
              </a:defRPr>
            </a:lvl1pPr>
          </a:lstStyle>
          <a:p>
            <a:r>
              <a:rPr lang="en-US" sz="2000" dirty="0">
                <a:solidFill>
                  <a:schemeClr val="tx1"/>
                </a:solidFill>
                <a:cs typeface="Calibri" panose="020F0502020204030204" pitchFamily="34" charset="0"/>
              </a:rPr>
              <a:t>Learning &amp; Development</a:t>
            </a:r>
          </a:p>
        </p:txBody>
      </p:sp>
      <p:pic>
        <p:nvPicPr>
          <p:cNvPr id="11" name="Google Shape;60;p14"/>
          <p:cNvPicPr preferRelativeResize="0"/>
          <p:nvPr/>
        </p:nvPicPr>
        <p:blipFill>
          <a:blip r:embed="rId4">
            <a:alphaModFix/>
          </a:blip>
          <a:stretch>
            <a:fillRect/>
          </a:stretch>
        </p:blipFill>
        <p:spPr>
          <a:xfrm>
            <a:off x="1593745" y="807923"/>
            <a:ext cx="2748301" cy="1806557"/>
          </a:xfrm>
          <a:prstGeom prst="rect">
            <a:avLst/>
          </a:prstGeom>
          <a:ln>
            <a:noFill/>
          </a:ln>
          <a:effectLst/>
        </p:spPr>
      </p:pic>
      <p:pic>
        <p:nvPicPr>
          <p:cNvPr id="12" name="Google Shape;75;p17"/>
          <p:cNvPicPr preferRelativeResize="0"/>
          <p:nvPr/>
        </p:nvPicPr>
        <p:blipFill>
          <a:blip r:embed="rId5">
            <a:alphaModFix/>
          </a:blip>
          <a:stretch>
            <a:fillRect/>
          </a:stretch>
        </p:blipFill>
        <p:spPr>
          <a:xfrm>
            <a:off x="4343400" y="806660"/>
            <a:ext cx="2813700" cy="1806557"/>
          </a:xfrm>
          <a:prstGeom prst="rect">
            <a:avLst/>
          </a:prstGeom>
          <a:ln>
            <a:noFill/>
          </a:ln>
          <a:effectLst/>
        </p:spPr>
      </p:pic>
      <p:pic>
        <p:nvPicPr>
          <p:cNvPr id="14" name="Google Shape;100;p22"/>
          <p:cNvPicPr preferRelativeResize="0"/>
          <p:nvPr/>
        </p:nvPicPr>
        <p:blipFill rotWithShape="1">
          <a:blip r:embed="rId6">
            <a:alphaModFix/>
          </a:blip>
          <a:srcRect l="530" t="3946" r="-530" b="956"/>
          <a:stretch/>
        </p:blipFill>
        <p:spPr>
          <a:xfrm>
            <a:off x="4343400" y="2622741"/>
            <a:ext cx="2813700" cy="1845595"/>
          </a:xfrm>
          <a:prstGeom prst="rect">
            <a:avLst/>
          </a:prstGeom>
          <a:ln>
            <a:noFill/>
          </a:ln>
          <a:effectLst/>
        </p:spPr>
      </p:pic>
    </p:spTree>
    <p:extLst>
      <p:ext uri="{BB962C8B-B14F-4D97-AF65-F5344CB8AC3E}">
        <p14:creationId xmlns:p14="http://schemas.microsoft.com/office/powerpoint/2010/main" val="249974484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6" name="Group 5"/>
          <p:cNvGrpSpPr/>
          <p:nvPr/>
        </p:nvGrpSpPr>
        <p:grpSpPr>
          <a:xfrm>
            <a:off x="1447800" y="908137"/>
            <a:ext cx="5673567" cy="3377477"/>
            <a:chOff x="1447800" y="908137"/>
            <a:chExt cx="5673567" cy="3377477"/>
          </a:xfrm>
        </p:grpSpPr>
        <p:grpSp>
          <p:nvGrpSpPr>
            <p:cNvPr id="4" name="Group 3">
              <a:extLst>
                <a:ext uri="{FF2B5EF4-FFF2-40B4-BE49-F238E27FC236}">
                  <a16:creationId xmlns:a16="http://schemas.microsoft.com/office/drawing/2014/main" xmlns="" id="{FF2C3FC6-5DF7-4A42-9A3E-1643CC453105}"/>
                </a:ext>
              </a:extLst>
            </p:cNvPr>
            <p:cNvGrpSpPr/>
            <p:nvPr/>
          </p:nvGrpSpPr>
          <p:grpSpPr>
            <a:xfrm>
              <a:off x="1447800" y="908137"/>
              <a:ext cx="5512241" cy="400110"/>
              <a:chOff x="1447800" y="902301"/>
              <a:chExt cx="5512241" cy="400110"/>
            </a:xfrm>
          </p:grpSpPr>
          <p:sp>
            <p:nvSpPr>
              <p:cNvPr id="3" name="Oval 2">
                <a:extLst>
                  <a:ext uri="{FF2B5EF4-FFF2-40B4-BE49-F238E27FC236}">
                    <a16:creationId xmlns:a16="http://schemas.microsoft.com/office/drawing/2014/main" xmlns="" id="{9A6A5C03-7F96-41F0-9847-59BB8B7BECC2}"/>
                  </a:ext>
                </a:extLst>
              </p:cNvPr>
              <p:cNvSpPr/>
              <p:nvPr/>
            </p:nvSpPr>
            <p:spPr>
              <a:xfrm>
                <a:off x="1447800" y="949956"/>
                <a:ext cx="304800" cy="304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129A3"/>
                    </a:solidFill>
                  </a:rPr>
                  <a:t>1</a:t>
                </a:r>
                <a:endParaRPr lang="en-IN" sz="2000" b="1" dirty="0">
                  <a:solidFill>
                    <a:srgbClr val="0129A3"/>
                  </a:solidFill>
                </a:endParaRPr>
              </a:p>
            </p:txBody>
          </p:sp>
          <p:sp>
            <p:nvSpPr>
              <p:cNvPr id="7" name="Rectangle 6">
                <a:extLst>
                  <a:ext uri="{FF2B5EF4-FFF2-40B4-BE49-F238E27FC236}">
                    <a16:creationId xmlns:a16="http://schemas.microsoft.com/office/drawing/2014/main" xmlns="" id="{4D5D605C-0123-43F9-92B6-34FE18F9D253}"/>
                  </a:ext>
                </a:extLst>
              </p:cNvPr>
              <p:cNvSpPr/>
              <p:nvPr/>
            </p:nvSpPr>
            <p:spPr>
              <a:xfrm>
                <a:off x="1791062" y="902301"/>
                <a:ext cx="5168979" cy="400110"/>
              </a:xfrm>
              <a:prstGeom prst="rect">
                <a:avLst/>
              </a:prstGeom>
            </p:spPr>
            <p:txBody>
              <a:bodyPr wrap="none">
                <a:spAutoFit/>
              </a:bodyPr>
              <a:lstStyle/>
              <a:p>
                <a:r>
                  <a:rPr lang="en-US" sz="2000" dirty="0">
                    <a:solidFill>
                      <a:srgbClr val="222222"/>
                    </a:solidFill>
                    <a:latin typeface="Cambria" panose="02040503050406030204" pitchFamily="18" charset="0"/>
                    <a:ea typeface="Cambria" panose="02040503050406030204" pitchFamily="18" charset="0"/>
                  </a:rPr>
                  <a:t>Excellent Communication &amp; Convincing Skills </a:t>
                </a:r>
                <a:endParaRPr lang="en-IN" sz="2000" dirty="0"/>
              </a:p>
            </p:txBody>
          </p:sp>
        </p:grpSp>
        <p:grpSp>
          <p:nvGrpSpPr>
            <p:cNvPr id="9" name="Group 8">
              <a:extLst>
                <a:ext uri="{FF2B5EF4-FFF2-40B4-BE49-F238E27FC236}">
                  <a16:creationId xmlns:a16="http://schemas.microsoft.com/office/drawing/2014/main" xmlns="" id="{C3FCC377-133E-4D6F-A59D-FE7153FF93C7}"/>
                </a:ext>
              </a:extLst>
            </p:cNvPr>
            <p:cNvGrpSpPr/>
            <p:nvPr/>
          </p:nvGrpSpPr>
          <p:grpSpPr>
            <a:xfrm>
              <a:off x="1447800" y="1503610"/>
              <a:ext cx="4525433" cy="400110"/>
              <a:chOff x="1447800" y="1398529"/>
              <a:chExt cx="4525433" cy="400110"/>
            </a:xfrm>
          </p:grpSpPr>
          <p:sp>
            <p:nvSpPr>
              <p:cNvPr id="15" name="Oval 14">
                <a:extLst>
                  <a:ext uri="{FF2B5EF4-FFF2-40B4-BE49-F238E27FC236}">
                    <a16:creationId xmlns:a16="http://schemas.microsoft.com/office/drawing/2014/main" xmlns="" id="{6C0B1501-D791-46A6-A9BD-034F9B78784F}"/>
                  </a:ext>
                </a:extLst>
              </p:cNvPr>
              <p:cNvSpPr/>
              <p:nvPr/>
            </p:nvSpPr>
            <p:spPr>
              <a:xfrm>
                <a:off x="1447800" y="1446184"/>
                <a:ext cx="304800" cy="304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129A3"/>
                    </a:solidFill>
                  </a:rPr>
                  <a:t>2</a:t>
                </a:r>
                <a:endParaRPr lang="en-IN" sz="2000" b="1" dirty="0">
                  <a:solidFill>
                    <a:srgbClr val="0129A3"/>
                  </a:solidFill>
                </a:endParaRPr>
              </a:p>
            </p:txBody>
          </p:sp>
          <p:sp>
            <p:nvSpPr>
              <p:cNvPr id="16" name="Rectangle 15">
                <a:extLst>
                  <a:ext uri="{FF2B5EF4-FFF2-40B4-BE49-F238E27FC236}">
                    <a16:creationId xmlns:a16="http://schemas.microsoft.com/office/drawing/2014/main" xmlns="" id="{168885C5-9FE4-42FB-8295-E174E9BC4C33}"/>
                  </a:ext>
                </a:extLst>
              </p:cNvPr>
              <p:cNvSpPr/>
              <p:nvPr/>
            </p:nvSpPr>
            <p:spPr>
              <a:xfrm>
                <a:off x="1791062" y="1398529"/>
                <a:ext cx="4182171" cy="400110"/>
              </a:xfrm>
              <a:prstGeom prst="rect">
                <a:avLst/>
              </a:prstGeom>
              <a:noFill/>
            </p:spPr>
            <p:txBody>
              <a:bodyPr wrap="none">
                <a:spAutoFit/>
              </a:bodyPr>
              <a:lstStyle/>
              <a:p>
                <a:r>
                  <a:rPr lang="en-US" sz="2000" dirty="0" smtClean="0">
                    <a:solidFill>
                      <a:srgbClr val="222222"/>
                    </a:solidFill>
                    <a:latin typeface="Cambria" panose="02040503050406030204" pitchFamily="18" charset="0"/>
                    <a:ea typeface="Cambria" panose="02040503050406030204" pitchFamily="18" charset="0"/>
                  </a:rPr>
                  <a:t>Learner’s Mindset &amp; Resilient Nature</a:t>
                </a:r>
                <a:endParaRPr lang="en-US" sz="2000" dirty="0">
                  <a:solidFill>
                    <a:srgbClr val="222222"/>
                  </a:solidFill>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xmlns="" id="{796D4517-84E5-4DCE-BF15-E1B8386FCBE5}"/>
                </a:ext>
              </a:extLst>
            </p:cNvPr>
            <p:cNvGrpSpPr/>
            <p:nvPr/>
          </p:nvGrpSpPr>
          <p:grpSpPr>
            <a:xfrm>
              <a:off x="1447800" y="2099083"/>
              <a:ext cx="5611627" cy="400110"/>
              <a:chOff x="1447800" y="1894757"/>
              <a:chExt cx="5611627" cy="400110"/>
            </a:xfrm>
          </p:grpSpPr>
          <p:sp>
            <p:nvSpPr>
              <p:cNvPr id="18" name="Oval 17">
                <a:extLst>
                  <a:ext uri="{FF2B5EF4-FFF2-40B4-BE49-F238E27FC236}">
                    <a16:creationId xmlns:a16="http://schemas.microsoft.com/office/drawing/2014/main" xmlns="" id="{9A8D00A2-A7B3-48B0-B22C-A247C9FC27EF}"/>
                  </a:ext>
                </a:extLst>
              </p:cNvPr>
              <p:cNvSpPr/>
              <p:nvPr/>
            </p:nvSpPr>
            <p:spPr>
              <a:xfrm>
                <a:off x="1447800" y="1942412"/>
                <a:ext cx="304800" cy="304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129A3"/>
                    </a:solidFill>
                  </a:rPr>
                  <a:t>3</a:t>
                </a:r>
                <a:endParaRPr lang="en-IN" sz="2000" b="1" dirty="0">
                  <a:solidFill>
                    <a:srgbClr val="0129A3"/>
                  </a:solidFill>
                </a:endParaRPr>
              </a:p>
            </p:txBody>
          </p:sp>
          <p:sp>
            <p:nvSpPr>
              <p:cNvPr id="19" name="Rectangle 18">
                <a:extLst>
                  <a:ext uri="{FF2B5EF4-FFF2-40B4-BE49-F238E27FC236}">
                    <a16:creationId xmlns:a16="http://schemas.microsoft.com/office/drawing/2014/main" xmlns="" id="{0ACB76EC-B65F-4FD5-BA0E-A0FCB507419F}"/>
                  </a:ext>
                </a:extLst>
              </p:cNvPr>
              <p:cNvSpPr/>
              <p:nvPr/>
            </p:nvSpPr>
            <p:spPr>
              <a:xfrm>
                <a:off x="1791062" y="1894757"/>
                <a:ext cx="5268365" cy="400110"/>
              </a:xfrm>
              <a:prstGeom prst="rect">
                <a:avLst/>
              </a:prstGeom>
            </p:spPr>
            <p:txBody>
              <a:bodyPr wrap="none">
                <a:spAutoFit/>
              </a:bodyPr>
              <a:lstStyle/>
              <a:p>
                <a:r>
                  <a:rPr lang="en-US" sz="2000" dirty="0">
                    <a:solidFill>
                      <a:srgbClr val="222222"/>
                    </a:solidFill>
                    <a:latin typeface="Cambria" panose="02040503050406030204" pitchFamily="18" charset="0"/>
                    <a:ea typeface="Cambria" panose="02040503050406030204" pitchFamily="18" charset="0"/>
                  </a:rPr>
                  <a:t>Self motivated </a:t>
                </a:r>
                <a:r>
                  <a:rPr lang="en-US" sz="2000" dirty="0" smtClean="0">
                    <a:solidFill>
                      <a:srgbClr val="222222"/>
                    </a:solidFill>
                    <a:latin typeface="Cambria" panose="02040503050406030204" pitchFamily="18" charset="0"/>
                    <a:ea typeface="Cambria" panose="02040503050406030204" pitchFamily="18" charset="0"/>
                  </a:rPr>
                  <a:t>&amp; drive </a:t>
                </a:r>
                <a:r>
                  <a:rPr lang="en-US" sz="2000" dirty="0">
                    <a:solidFill>
                      <a:srgbClr val="222222"/>
                    </a:solidFill>
                    <a:latin typeface="Cambria" panose="02040503050406030204" pitchFamily="18" charset="0"/>
                    <a:ea typeface="Cambria" panose="02040503050406030204" pitchFamily="18" charset="0"/>
                  </a:rPr>
                  <a:t>to overachieve numbers</a:t>
                </a:r>
                <a:endParaRPr lang="en-IN" sz="2000" dirty="0"/>
              </a:p>
            </p:txBody>
          </p:sp>
        </p:grpSp>
        <p:grpSp>
          <p:nvGrpSpPr>
            <p:cNvPr id="30" name="Group 29">
              <a:extLst>
                <a:ext uri="{FF2B5EF4-FFF2-40B4-BE49-F238E27FC236}">
                  <a16:creationId xmlns:a16="http://schemas.microsoft.com/office/drawing/2014/main" xmlns="" id="{9B02C5EC-9D79-493D-AE63-2810A2837976}"/>
                </a:ext>
              </a:extLst>
            </p:cNvPr>
            <p:cNvGrpSpPr/>
            <p:nvPr/>
          </p:nvGrpSpPr>
          <p:grpSpPr>
            <a:xfrm>
              <a:off x="1447800" y="2694556"/>
              <a:ext cx="4032926" cy="400110"/>
              <a:chOff x="1447800" y="2390985"/>
              <a:chExt cx="4032926" cy="400110"/>
            </a:xfrm>
          </p:grpSpPr>
          <p:sp>
            <p:nvSpPr>
              <p:cNvPr id="21" name="Oval 20">
                <a:extLst>
                  <a:ext uri="{FF2B5EF4-FFF2-40B4-BE49-F238E27FC236}">
                    <a16:creationId xmlns:a16="http://schemas.microsoft.com/office/drawing/2014/main" xmlns="" id="{BC4AB7AF-19BC-4468-A874-3E4716AE6EC6}"/>
                  </a:ext>
                </a:extLst>
              </p:cNvPr>
              <p:cNvSpPr/>
              <p:nvPr/>
            </p:nvSpPr>
            <p:spPr>
              <a:xfrm>
                <a:off x="1447800" y="2438640"/>
                <a:ext cx="304800" cy="304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129A3"/>
                    </a:solidFill>
                  </a:rPr>
                  <a:t>4</a:t>
                </a:r>
                <a:endParaRPr lang="en-IN" sz="2000" b="1" dirty="0">
                  <a:solidFill>
                    <a:srgbClr val="0129A3"/>
                  </a:solidFill>
                </a:endParaRPr>
              </a:p>
            </p:txBody>
          </p:sp>
          <p:sp>
            <p:nvSpPr>
              <p:cNvPr id="22" name="Rectangle 21">
                <a:extLst>
                  <a:ext uri="{FF2B5EF4-FFF2-40B4-BE49-F238E27FC236}">
                    <a16:creationId xmlns:a16="http://schemas.microsoft.com/office/drawing/2014/main" xmlns="" id="{FB5DF66C-3590-4E12-B8C0-42B91EB1E7FC}"/>
                  </a:ext>
                </a:extLst>
              </p:cNvPr>
              <p:cNvSpPr/>
              <p:nvPr/>
            </p:nvSpPr>
            <p:spPr>
              <a:xfrm>
                <a:off x="1791062" y="2390985"/>
                <a:ext cx="3689664" cy="400110"/>
              </a:xfrm>
              <a:prstGeom prst="rect">
                <a:avLst/>
              </a:prstGeom>
            </p:spPr>
            <p:txBody>
              <a:bodyPr wrap="none">
                <a:spAutoFit/>
              </a:bodyPr>
              <a:lstStyle/>
              <a:p>
                <a:r>
                  <a:rPr lang="en-US" sz="2000" dirty="0">
                    <a:solidFill>
                      <a:srgbClr val="222222"/>
                    </a:solidFill>
                    <a:latin typeface="Cambria" panose="02040503050406030204" pitchFamily="18" charset="0"/>
                    <a:ea typeface="Cambria" panose="02040503050406030204" pitchFamily="18" charset="0"/>
                  </a:rPr>
                  <a:t>Strong follow up </a:t>
                </a:r>
                <a:r>
                  <a:rPr lang="en-US" sz="2000" dirty="0" smtClean="0">
                    <a:solidFill>
                      <a:srgbClr val="222222"/>
                    </a:solidFill>
                    <a:latin typeface="Cambria" panose="02040503050406030204" pitchFamily="18" charset="0"/>
                    <a:ea typeface="Cambria" panose="02040503050406030204" pitchFamily="18" charset="0"/>
                  </a:rPr>
                  <a:t>&amp; closure </a:t>
                </a:r>
                <a:r>
                  <a:rPr lang="en-US" sz="2000" dirty="0">
                    <a:solidFill>
                      <a:srgbClr val="222222"/>
                    </a:solidFill>
                    <a:latin typeface="Cambria" panose="02040503050406030204" pitchFamily="18" charset="0"/>
                    <a:ea typeface="Cambria" panose="02040503050406030204" pitchFamily="18" charset="0"/>
                  </a:rPr>
                  <a:t>skills</a:t>
                </a:r>
                <a:endParaRPr lang="en-IN" sz="2000" dirty="0"/>
              </a:p>
            </p:txBody>
          </p:sp>
        </p:grpSp>
        <p:grpSp>
          <p:nvGrpSpPr>
            <p:cNvPr id="32" name="Group 31">
              <a:extLst>
                <a:ext uri="{FF2B5EF4-FFF2-40B4-BE49-F238E27FC236}">
                  <a16:creationId xmlns:a16="http://schemas.microsoft.com/office/drawing/2014/main" xmlns="" id="{531A7760-27E3-4F38-B232-D6FDC410717E}"/>
                </a:ext>
              </a:extLst>
            </p:cNvPr>
            <p:cNvGrpSpPr/>
            <p:nvPr/>
          </p:nvGrpSpPr>
          <p:grpSpPr>
            <a:xfrm>
              <a:off x="1447800" y="3290029"/>
              <a:ext cx="5673567" cy="400110"/>
              <a:chOff x="1447800" y="3383441"/>
              <a:chExt cx="5673567" cy="400110"/>
            </a:xfrm>
          </p:grpSpPr>
          <p:sp>
            <p:nvSpPr>
              <p:cNvPr id="24" name="Oval 23">
                <a:extLst>
                  <a:ext uri="{FF2B5EF4-FFF2-40B4-BE49-F238E27FC236}">
                    <a16:creationId xmlns:a16="http://schemas.microsoft.com/office/drawing/2014/main" xmlns="" id="{AEC84643-F923-4C1A-B216-0EFA61BCE2A8}"/>
                  </a:ext>
                </a:extLst>
              </p:cNvPr>
              <p:cNvSpPr/>
              <p:nvPr/>
            </p:nvSpPr>
            <p:spPr>
              <a:xfrm>
                <a:off x="1447800" y="3431096"/>
                <a:ext cx="304800" cy="304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129A3"/>
                    </a:solidFill>
                  </a:rPr>
                  <a:t>5</a:t>
                </a:r>
                <a:endParaRPr lang="en-IN" sz="2000" b="1" dirty="0">
                  <a:solidFill>
                    <a:srgbClr val="0129A3"/>
                  </a:solidFill>
                </a:endParaRPr>
              </a:p>
            </p:txBody>
          </p:sp>
          <p:sp>
            <p:nvSpPr>
              <p:cNvPr id="25" name="Rectangle 24">
                <a:extLst>
                  <a:ext uri="{FF2B5EF4-FFF2-40B4-BE49-F238E27FC236}">
                    <a16:creationId xmlns:a16="http://schemas.microsoft.com/office/drawing/2014/main" xmlns="" id="{4613EB7B-697F-455F-AACC-7EC3BAAD52F0}"/>
                  </a:ext>
                </a:extLst>
              </p:cNvPr>
              <p:cNvSpPr/>
              <p:nvPr/>
            </p:nvSpPr>
            <p:spPr>
              <a:xfrm>
                <a:off x="1791062" y="3383441"/>
                <a:ext cx="5330305" cy="400110"/>
              </a:xfrm>
              <a:prstGeom prst="rect">
                <a:avLst/>
              </a:prstGeom>
            </p:spPr>
            <p:txBody>
              <a:bodyPr wrap="none">
                <a:spAutoFit/>
              </a:bodyPr>
              <a:lstStyle/>
              <a:p>
                <a:r>
                  <a:rPr lang="en-US" sz="2000" dirty="0">
                    <a:solidFill>
                      <a:srgbClr val="222222"/>
                    </a:solidFill>
                    <a:latin typeface="Cambria" panose="02040503050406030204" pitchFamily="18" charset="0"/>
                    <a:ea typeface="Cambria" panose="02040503050406030204" pitchFamily="18" charset="0"/>
                  </a:rPr>
                  <a:t>Should stay updated with recent </a:t>
                </a:r>
                <a:r>
                  <a:rPr lang="en-US" sz="2000" dirty="0" err="1">
                    <a:solidFill>
                      <a:srgbClr val="222222"/>
                    </a:solidFill>
                    <a:latin typeface="Cambria" panose="02040503050406030204" pitchFamily="18" charset="0"/>
                    <a:ea typeface="Cambria" panose="02040503050406030204" pitchFamily="18" charset="0"/>
                  </a:rPr>
                  <a:t>EdTech</a:t>
                </a:r>
                <a:r>
                  <a:rPr lang="en-US" sz="2000" dirty="0">
                    <a:solidFill>
                      <a:srgbClr val="222222"/>
                    </a:solidFill>
                    <a:latin typeface="Cambria" panose="02040503050406030204" pitchFamily="18" charset="0"/>
                    <a:ea typeface="Cambria" panose="02040503050406030204" pitchFamily="18" charset="0"/>
                  </a:rPr>
                  <a:t> trends</a:t>
                </a:r>
                <a:endParaRPr lang="en-IN" sz="2000" dirty="0"/>
              </a:p>
            </p:txBody>
          </p:sp>
        </p:grpSp>
        <p:grpSp>
          <p:nvGrpSpPr>
            <p:cNvPr id="33" name="Group 32">
              <a:extLst>
                <a:ext uri="{FF2B5EF4-FFF2-40B4-BE49-F238E27FC236}">
                  <a16:creationId xmlns:a16="http://schemas.microsoft.com/office/drawing/2014/main" xmlns="" id="{CE954E72-45A8-4F63-B56D-E67408E8CDA9}"/>
                </a:ext>
              </a:extLst>
            </p:cNvPr>
            <p:cNvGrpSpPr/>
            <p:nvPr/>
          </p:nvGrpSpPr>
          <p:grpSpPr>
            <a:xfrm>
              <a:off x="1447800" y="3885504"/>
              <a:ext cx="4058382" cy="400110"/>
              <a:chOff x="1447800" y="3879668"/>
              <a:chExt cx="4058382" cy="400110"/>
            </a:xfrm>
          </p:grpSpPr>
          <p:sp>
            <p:nvSpPr>
              <p:cNvPr id="27" name="Oval 26">
                <a:extLst>
                  <a:ext uri="{FF2B5EF4-FFF2-40B4-BE49-F238E27FC236}">
                    <a16:creationId xmlns:a16="http://schemas.microsoft.com/office/drawing/2014/main" xmlns="" id="{2261EA4F-5ECC-414D-917D-BBE6D2330C47}"/>
                  </a:ext>
                </a:extLst>
              </p:cNvPr>
              <p:cNvSpPr/>
              <p:nvPr/>
            </p:nvSpPr>
            <p:spPr>
              <a:xfrm>
                <a:off x="1447800" y="3927323"/>
                <a:ext cx="304800" cy="304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129A3"/>
                    </a:solidFill>
                  </a:rPr>
                  <a:t>6</a:t>
                </a:r>
                <a:endParaRPr lang="en-IN" sz="2000" b="1" dirty="0">
                  <a:solidFill>
                    <a:srgbClr val="0129A3"/>
                  </a:solidFill>
                </a:endParaRPr>
              </a:p>
            </p:txBody>
          </p:sp>
          <p:sp>
            <p:nvSpPr>
              <p:cNvPr id="28" name="Rectangle 27">
                <a:extLst>
                  <a:ext uri="{FF2B5EF4-FFF2-40B4-BE49-F238E27FC236}">
                    <a16:creationId xmlns:a16="http://schemas.microsoft.com/office/drawing/2014/main" xmlns="" id="{85285C97-F784-4BBC-8075-EBE6BB7547B0}"/>
                  </a:ext>
                </a:extLst>
              </p:cNvPr>
              <p:cNvSpPr/>
              <p:nvPr/>
            </p:nvSpPr>
            <p:spPr>
              <a:xfrm>
                <a:off x="1791062" y="3879668"/>
                <a:ext cx="3715120" cy="400110"/>
              </a:xfrm>
              <a:prstGeom prst="rect">
                <a:avLst/>
              </a:prstGeom>
            </p:spPr>
            <p:txBody>
              <a:bodyPr wrap="none">
                <a:spAutoFit/>
              </a:bodyPr>
              <a:lstStyle/>
              <a:p>
                <a:r>
                  <a:rPr lang="en-US" sz="2000" dirty="0">
                    <a:solidFill>
                      <a:srgbClr val="222222"/>
                    </a:solidFill>
                    <a:latin typeface="Cambria" panose="02040503050406030204" pitchFamily="18" charset="0"/>
                    <a:ea typeface="Cambria" panose="02040503050406030204" pitchFamily="18" charset="0"/>
                  </a:rPr>
                  <a:t>Ethical selling, as it is Education</a:t>
                </a:r>
                <a:endParaRPr lang="en-IN" sz="2000" dirty="0"/>
              </a:p>
            </p:txBody>
          </p:sp>
        </p:grpSp>
      </p:grpSp>
      <p:sp>
        <p:nvSpPr>
          <p:cNvPr id="29" name="Rectangle 28">
            <a:extLst>
              <a:ext uri="{FF2B5EF4-FFF2-40B4-BE49-F238E27FC236}">
                <a16:creationId xmlns:a16="http://schemas.microsoft.com/office/drawing/2014/main" xmlns="" id="{8DF10C5D-F882-45DE-8110-A3730266F5CF}"/>
              </a:ext>
            </a:extLst>
          </p:cNvPr>
          <p:cNvSpPr/>
          <p:nvPr/>
        </p:nvSpPr>
        <p:spPr>
          <a:xfrm>
            <a:off x="381000" y="361950"/>
            <a:ext cx="3008772" cy="400110"/>
          </a:xfrm>
          <a:prstGeom prst="rect">
            <a:avLst/>
          </a:prstGeom>
        </p:spPr>
        <p:txBody>
          <a:bodyPr wrap="none">
            <a:spAutoFit/>
          </a:bodyPr>
          <a:lstStyle/>
          <a:p>
            <a:r>
              <a:rPr lang="en-IN" sz="2000" b="1" dirty="0">
                <a:latin typeface="Cambria" panose="02040503050406030204" pitchFamily="18" charset="0"/>
                <a:ea typeface="Cambria" panose="02040503050406030204" pitchFamily="18" charset="0"/>
              </a:rPr>
              <a:t>What We’re Looking For</a:t>
            </a:r>
          </a:p>
        </p:txBody>
      </p:sp>
    </p:spTree>
    <p:extLst>
      <p:ext uri="{BB962C8B-B14F-4D97-AF65-F5344CB8AC3E}">
        <p14:creationId xmlns:p14="http://schemas.microsoft.com/office/powerpoint/2010/main" val="403322909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499"/>
          </a:xfrm>
          <a:prstGeom prst="rect">
            <a:avLst/>
          </a:prstGeom>
        </p:spPr>
      </p:pic>
      <p:sp>
        <p:nvSpPr>
          <p:cNvPr id="4" name="TextBox 3"/>
          <p:cNvSpPr txBox="1"/>
          <p:nvPr/>
        </p:nvSpPr>
        <p:spPr>
          <a:xfrm>
            <a:off x="2757152" y="2217807"/>
            <a:ext cx="3244927" cy="769441"/>
          </a:xfrm>
          <a:prstGeom prst="rect">
            <a:avLst/>
          </a:prstGeom>
          <a:noFill/>
        </p:spPr>
        <p:txBody>
          <a:bodyPr wrap="none" rtlCol="0">
            <a:spAutoFit/>
          </a:bodyPr>
          <a:lstStyle/>
          <a:p>
            <a:pPr algn="ctr"/>
            <a:r>
              <a:rPr lang="en-US" sz="4400" b="1" dirty="0">
                <a:solidFill>
                  <a:schemeClr val="bg1"/>
                </a:solidFill>
                <a:latin typeface="Cambria" panose="02040503050406030204" pitchFamily="18" charset="0"/>
                <a:ea typeface="Cambria" panose="02040503050406030204" pitchFamily="18" charset="0"/>
                <a:cs typeface="Calibri" panose="020F0502020204030204" pitchFamily="34" charset="0"/>
              </a:rPr>
              <a:t>Thank You !</a:t>
            </a:r>
            <a:endParaRPr lang="en-IN" sz="44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299337" y="370924"/>
            <a:ext cx="1542857" cy="1190476"/>
          </a:xfrm>
          <a:prstGeom prst="rect">
            <a:avLst/>
          </a:prstGeom>
        </p:spPr>
      </p:pic>
    </p:spTree>
    <p:extLst>
      <p:ext uri="{BB962C8B-B14F-4D97-AF65-F5344CB8AC3E}">
        <p14:creationId xmlns:p14="http://schemas.microsoft.com/office/powerpoint/2010/main" val="114905725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2378024" y="895350"/>
            <a:ext cx="3390800" cy="707886"/>
          </a:xfrm>
          <a:prstGeom prst="rect">
            <a:avLst/>
          </a:prstGeom>
          <a:noFill/>
        </p:spPr>
        <p:txBody>
          <a:bodyPr wrap="none" rtlCol="0">
            <a:spAutoFit/>
          </a:bodyPr>
          <a:lstStyle/>
          <a:p>
            <a:pPr algn="ctr"/>
            <a:r>
              <a:rPr lang="en-US" sz="4000" b="1" dirty="0">
                <a:solidFill>
                  <a:srgbClr val="D6A300"/>
                </a:solidFill>
                <a:latin typeface="Calibri" panose="020F0502020204030204" pitchFamily="34" charset="0"/>
                <a:ea typeface="Cambria" panose="02040503050406030204" pitchFamily="18" charset="0"/>
                <a:cs typeface="Calibri" panose="020F0502020204030204" pitchFamily="34" charset="0"/>
              </a:rPr>
              <a:t>‘Q &amp; A’ Session</a:t>
            </a:r>
            <a:endParaRPr lang="en-IN" sz="4000" b="1" dirty="0">
              <a:solidFill>
                <a:srgbClr val="D6A300"/>
              </a:solidFill>
              <a:latin typeface="Calibri" panose="020F0502020204030204" pitchFamily="34" charset="0"/>
              <a:ea typeface="Cambria" panose="02040503050406030204" pitchFamily="18" charset="0"/>
              <a:cs typeface="Calibri" panose="020F0502020204030204" pitchFamily="34" charset="0"/>
            </a:endParaRPr>
          </a:p>
        </p:txBody>
      </p:sp>
      <p:grpSp>
        <p:nvGrpSpPr>
          <p:cNvPr id="10" name="Group 9"/>
          <p:cNvGrpSpPr/>
          <p:nvPr/>
        </p:nvGrpSpPr>
        <p:grpSpPr>
          <a:xfrm>
            <a:off x="656716" y="2655432"/>
            <a:ext cx="1497589" cy="1001734"/>
            <a:chOff x="3011871" y="3551216"/>
            <a:chExt cx="1497589" cy="1001734"/>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53128" y="3551216"/>
              <a:ext cx="1015074" cy="5709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11871" y="4183618"/>
              <a:ext cx="1497589" cy="369332"/>
            </a:xfrm>
            <a:prstGeom prst="rect">
              <a:avLst/>
            </a:prstGeom>
          </p:spPr>
          <p:txBody>
            <a:bodyPr wrap="none">
              <a:spAutoFit/>
            </a:bodyPr>
            <a:lstStyle/>
            <a:p>
              <a:r>
                <a:rPr lang="en-US" dirty="0">
                  <a:solidFill>
                    <a:prstClr val="black"/>
                  </a:solidFill>
                </a:rPr>
                <a:t>JaroEducation</a:t>
              </a:r>
            </a:p>
          </p:txBody>
        </p:sp>
      </p:grpSp>
      <p:grpSp>
        <p:nvGrpSpPr>
          <p:cNvPr id="11" name="Group 10"/>
          <p:cNvGrpSpPr/>
          <p:nvPr/>
        </p:nvGrpSpPr>
        <p:grpSpPr>
          <a:xfrm>
            <a:off x="2388846" y="2655432"/>
            <a:ext cx="2112694" cy="1005238"/>
            <a:chOff x="4665483" y="3551216"/>
            <a:chExt cx="2112694" cy="1005238"/>
          </a:xfrm>
        </p:grpSpPr>
        <p:pic>
          <p:nvPicPr>
            <p:cNvPr id="1028" name="Picture 4" descr="File:Instagram logo 2016.sv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1463" y="3551216"/>
              <a:ext cx="620734" cy="6207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65483" y="4187122"/>
              <a:ext cx="2112694" cy="369332"/>
            </a:xfrm>
            <a:prstGeom prst="rect">
              <a:avLst/>
            </a:prstGeom>
          </p:spPr>
          <p:txBody>
            <a:bodyPr wrap="none">
              <a:spAutoFit/>
            </a:bodyPr>
            <a:lstStyle/>
            <a:p>
              <a:r>
                <a:rPr lang="en-US" dirty="0">
                  <a:solidFill>
                    <a:prstClr val="black"/>
                  </a:solidFill>
                </a:rPr>
                <a:t>jaroeducationofficial</a:t>
              </a:r>
            </a:p>
          </p:txBody>
        </p:sp>
      </p:grpSp>
      <p:grpSp>
        <p:nvGrpSpPr>
          <p:cNvPr id="12" name="Group 11"/>
          <p:cNvGrpSpPr/>
          <p:nvPr/>
        </p:nvGrpSpPr>
        <p:grpSpPr>
          <a:xfrm>
            <a:off x="4736081" y="2655432"/>
            <a:ext cx="1600375" cy="1001734"/>
            <a:chOff x="6934200" y="3566059"/>
            <a:chExt cx="1600375" cy="1001734"/>
          </a:xfrm>
        </p:grpSpPr>
        <p:pic>
          <p:nvPicPr>
            <p:cNvPr id="1030" name="Picture 6" descr="Linkedin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8734" y="3566059"/>
              <a:ext cx="551305" cy="5513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934200" y="4198461"/>
              <a:ext cx="1600375" cy="369332"/>
            </a:xfrm>
            <a:prstGeom prst="rect">
              <a:avLst/>
            </a:prstGeom>
          </p:spPr>
          <p:txBody>
            <a:bodyPr wrap="none">
              <a:spAutoFit/>
            </a:bodyPr>
            <a:lstStyle/>
            <a:p>
              <a:r>
                <a:rPr lang="en-US" dirty="0" err="1">
                  <a:solidFill>
                    <a:prstClr val="black"/>
                  </a:solidFill>
                </a:rPr>
                <a:t>jaro_education</a:t>
              </a:r>
              <a:endParaRPr lang="en-US" dirty="0">
                <a:solidFill>
                  <a:prstClr val="black"/>
                </a:solidFill>
              </a:endParaRPr>
            </a:p>
          </p:txBody>
        </p:sp>
      </p:grpSp>
      <p:sp>
        <p:nvSpPr>
          <p:cNvPr id="13" name="TextBox 12"/>
          <p:cNvSpPr txBox="1"/>
          <p:nvPr/>
        </p:nvSpPr>
        <p:spPr>
          <a:xfrm>
            <a:off x="656716" y="2038350"/>
            <a:ext cx="1208921" cy="369332"/>
          </a:xfrm>
          <a:prstGeom prst="rect">
            <a:avLst/>
          </a:prstGeom>
          <a:noFill/>
        </p:spPr>
        <p:txBody>
          <a:bodyPr wrap="none" rtlCol="0">
            <a:spAutoFit/>
          </a:bodyPr>
          <a:lstStyle/>
          <a:p>
            <a:r>
              <a:rPr lang="en-US" b="1" dirty="0">
                <a:latin typeface="Calibri" panose="020F0502020204030204" pitchFamily="34" charset="0"/>
                <a:ea typeface="Cambria" panose="02040503050406030204" pitchFamily="18" charset="0"/>
                <a:cs typeface="Calibri" panose="020F0502020204030204" pitchFamily="34" charset="0"/>
              </a:rPr>
              <a:t>Follow us -</a:t>
            </a:r>
            <a:endParaRPr lang="en-IN" b="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5717788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3656" cy="1085245"/>
          </a:xfrm>
          <a:prstGeom prst="rect">
            <a:avLst/>
          </a:prstGeom>
        </p:spPr>
      </p:pic>
      <p:sp>
        <p:nvSpPr>
          <p:cNvPr id="4" name="object 129">
            <a:extLst>
              <a:ext uri="{FF2B5EF4-FFF2-40B4-BE49-F238E27FC236}">
                <a16:creationId xmlns:a16="http://schemas.microsoft.com/office/drawing/2014/main" xmlns="" id="{F2E66B24-8F65-3B4A-B87D-4B0F832F82B9}"/>
              </a:ext>
            </a:extLst>
          </p:cNvPr>
          <p:cNvSpPr/>
          <p:nvPr/>
        </p:nvSpPr>
        <p:spPr>
          <a:xfrm>
            <a:off x="2700212" y="3001612"/>
            <a:ext cx="1123315" cy="1105535"/>
          </a:xfrm>
          <a:custGeom>
            <a:avLst/>
            <a:gdLst/>
            <a:ahLst/>
            <a:cxnLst/>
            <a:rect l="l" t="t" r="r" b="b"/>
            <a:pathLst>
              <a:path w="1123315" h="1105535">
                <a:moveTo>
                  <a:pt x="1122845" y="0"/>
                </a:moveTo>
                <a:lnTo>
                  <a:pt x="0" y="0"/>
                </a:lnTo>
                <a:lnTo>
                  <a:pt x="0" y="1105433"/>
                </a:lnTo>
                <a:lnTo>
                  <a:pt x="1122845" y="1105433"/>
                </a:lnTo>
                <a:lnTo>
                  <a:pt x="1122845" y="0"/>
                </a:lnTo>
                <a:close/>
              </a:path>
            </a:pathLst>
          </a:custGeom>
          <a:solidFill>
            <a:srgbClr val="FFFFFF"/>
          </a:solidFill>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sp>
        <p:nvSpPr>
          <p:cNvPr id="9" name="object 10"/>
          <p:cNvSpPr txBox="1">
            <a:spLocks/>
          </p:cNvSpPr>
          <p:nvPr/>
        </p:nvSpPr>
        <p:spPr>
          <a:xfrm>
            <a:off x="2409919" y="369905"/>
            <a:ext cx="4323817" cy="352019"/>
          </a:xfrm>
          <a:prstGeom prst="rect">
            <a:avLst/>
          </a:prstGeom>
        </p:spPr>
        <p:txBody>
          <a:bodyPr vert="horz" wrap="square" lIns="0" tIns="13335" rIns="0" bIns="0" rtlCol="0">
            <a:spAutoFit/>
          </a:bodyPr>
          <a:lstStyle>
            <a:lvl1pPr>
              <a:defRPr sz="4550" b="1" i="0">
                <a:solidFill>
                  <a:schemeClr val="bg1"/>
                </a:solidFill>
                <a:latin typeface="Trebuchet MS"/>
                <a:ea typeface="+mj-ea"/>
                <a:cs typeface="Trebuchet MS"/>
              </a:defRPr>
            </a:lvl1pPr>
          </a:lstStyle>
          <a:p>
            <a:pPr marL="12700" algn="ctr">
              <a:spcBef>
                <a:spcPts val="105"/>
              </a:spcBef>
            </a:pPr>
            <a:r>
              <a:rPr lang="en-US" sz="2200" kern="0" dirty="0">
                <a:latin typeface="Cambria" panose="02040503050406030204" pitchFamily="18" charset="0"/>
                <a:ea typeface="Cambria" panose="02040503050406030204" pitchFamily="18" charset="0"/>
                <a:cs typeface="Calibri" panose="020F0502020204030204" pitchFamily="34" charset="0"/>
              </a:rPr>
              <a:t>Leading IIMs</a:t>
            </a:r>
          </a:p>
        </p:txBody>
      </p:sp>
      <p:sp>
        <p:nvSpPr>
          <p:cNvPr id="38" name="AutoShape 6" descr="IIM Tiruchirappalli"/>
          <p:cNvSpPr>
            <a:spLocks noChangeAspect="1" noChangeArrowheads="1"/>
          </p:cNvSpPr>
          <p:nvPr/>
        </p:nvSpPr>
        <p:spPr bwMode="auto">
          <a:xfrm>
            <a:off x="762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39" name="AutoShape 8" descr="IIM Tiruchirappalli"/>
          <p:cNvSpPr>
            <a:spLocks noChangeAspect="1" noChangeArrowheads="1"/>
          </p:cNvSpPr>
          <p:nvPr/>
        </p:nvSpPr>
        <p:spPr bwMode="auto">
          <a:xfrm>
            <a:off x="914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0" name="AutoShape 10" descr="IIM Tiruchirappalli"/>
          <p:cNvSpPr>
            <a:spLocks noChangeAspect="1" noChangeArrowheads="1"/>
          </p:cNvSpPr>
          <p:nvPr/>
        </p:nvSpPr>
        <p:spPr bwMode="auto">
          <a:xfrm>
            <a:off x="1066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1" name="AutoShape 12" descr="IIM Tiruchirappalli"/>
          <p:cNvSpPr>
            <a:spLocks noChangeAspect="1" noChangeArrowheads="1"/>
          </p:cNvSpPr>
          <p:nvPr/>
        </p:nvSpPr>
        <p:spPr bwMode="auto">
          <a:xfrm>
            <a:off x="1219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2" name="AutoShape 14" descr="IIM Tiruchirappalli"/>
          <p:cNvSpPr>
            <a:spLocks noChangeAspect="1" noChangeArrowheads="1"/>
          </p:cNvSpPr>
          <p:nvPr/>
        </p:nvSpPr>
        <p:spPr bwMode="auto">
          <a:xfrm>
            <a:off x="1371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3" name="AutoShape 16" descr="IIM Tiruchirappalli"/>
          <p:cNvSpPr>
            <a:spLocks noChangeAspect="1" noChangeArrowheads="1"/>
          </p:cNvSpPr>
          <p:nvPr/>
        </p:nvSpPr>
        <p:spPr bwMode="auto">
          <a:xfrm>
            <a:off x="1524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4" name="AutoShape 18" descr="IIM Tiruchirappalli"/>
          <p:cNvSpPr>
            <a:spLocks noChangeAspect="1" noChangeArrowheads="1"/>
          </p:cNvSpPr>
          <p:nvPr/>
        </p:nvSpPr>
        <p:spPr bwMode="auto">
          <a:xfrm>
            <a:off x="1676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5" name="AutoShape 22" descr="IIM Tiruchirappalli"/>
          <p:cNvSpPr>
            <a:spLocks noChangeAspect="1" noChangeArrowheads="1"/>
          </p:cNvSpPr>
          <p:nvPr/>
        </p:nvSpPr>
        <p:spPr bwMode="auto">
          <a:xfrm>
            <a:off x="1769302" y="10149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6" name="AutoShape 24" descr="IIM Tiruchirappalli"/>
          <p:cNvSpPr>
            <a:spLocks noChangeAspect="1" noChangeArrowheads="1"/>
          </p:cNvSpPr>
          <p:nvPr/>
        </p:nvSpPr>
        <p:spPr bwMode="auto">
          <a:xfrm>
            <a:off x="1845502" y="11673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7" name="AutoShape 26" descr="IIM Tiruchirappalli"/>
          <p:cNvSpPr>
            <a:spLocks noChangeAspect="1" noChangeArrowheads="1"/>
          </p:cNvSpPr>
          <p:nvPr/>
        </p:nvSpPr>
        <p:spPr bwMode="auto">
          <a:xfrm>
            <a:off x="1997902" y="13197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8" name="AutoShape 28" descr="IIM Tiruchirappalli"/>
          <p:cNvSpPr>
            <a:spLocks noChangeAspect="1" noChangeArrowheads="1"/>
          </p:cNvSpPr>
          <p:nvPr/>
        </p:nvSpPr>
        <p:spPr bwMode="auto">
          <a:xfrm>
            <a:off x="2144981" y="13495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9" name="AutoShape 30" descr="IIM Tiruchirappalli"/>
          <p:cNvSpPr>
            <a:spLocks noChangeAspect="1" noChangeArrowheads="1"/>
          </p:cNvSpPr>
          <p:nvPr/>
        </p:nvSpPr>
        <p:spPr bwMode="auto">
          <a:xfrm>
            <a:off x="2302702" y="16245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72" name="AutoShape 2" descr="Adani Institute of Digital Technology Management - Home | Facebook"/>
          <p:cNvSpPr>
            <a:spLocks noChangeAspect="1" noChangeArrowheads="1"/>
          </p:cNvSpPr>
          <p:nvPr/>
        </p:nvSpPr>
        <p:spPr bwMode="auto">
          <a:xfrm>
            <a:off x="7909977" y="1336214"/>
            <a:ext cx="118705" cy="11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grpSp>
        <p:nvGrpSpPr>
          <p:cNvPr id="27" name="Group 26">
            <a:extLst>
              <a:ext uri="{FF2B5EF4-FFF2-40B4-BE49-F238E27FC236}">
                <a16:creationId xmlns:a16="http://schemas.microsoft.com/office/drawing/2014/main" xmlns="" id="{E45D15B8-9703-4159-8CAF-E85A4D022A8A}"/>
              </a:ext>
            </a:extLst>
          </p:cNvPr>
          <p:cNvGrpSpPr/>
          <p:nvPr/>
        </p:nvGrpSpPr>
        <p:grpSpPr>
          <a:xfrm>
            <a:off x="1981061" y="3050554"/>
            <a:ext cx="4916037" cy="1851309"/>
            <a:chOff x="1845501" y="3050554"/>
            <a:chExt cx="4916037" cy="1851309"/>
          </a:xfrm>
        </p:grpSpPr>
        <p:grpSp>
          <p:nvGrpSpPr>
            <p:cNvPr id="14" name="Group 13"/>
            <p:cNvGrpSpPr/>
            <p:nvPr/>
          </p:nvGrpSpPr>
          <p:grpSpPr>
            <a:xfrm>
              <a:off x="3538182" y="3050554"/>
              <a:ext cx="1415700" cy="1688432"/>
              <a:chOff x="7162799" y="1182279"/>
              <a:chExt cx="1415700" cy="1688432"/>
            </a:xfrm>
          </p:grpSpPr>
          <p:sp>
            <p:nvSpPr>
              <p:cNvPr id="25" name="object 110"/>
              <p:cNvSpPr txBox="1"/>
              <p:nvPr/>
            </p:nvSpPr>
            <p:spPr>
              <a:xfrm>
                <a:off x="7162799" y="2639237"/>
                <a:ext cx="1415699" cy="231474"/>
              </a:xfrm>
              <a:prstGeom prst="rect">
                <a:avLst/>
              </a:prstGeom>
            </p:spPr>
            <p:txBody>
              <a:bodyPr vert="horz" wrap="square" lIns="0" tIns="15875" rIns="0" bIns="0" rtlCol="0">
                <a:spAutoFit/>
              </a:bodyPr>
              <a:lstStyle/>
              <a:p>
                <a:pPr algn="ctr">
                  <a:spcBef>
                    <a:spcPts val="125"/>
                  </a:spcBef>
                </a:pPr>
                <a:r>
                  <a:rPr lang="en-US" sz="1400" b="1" spc="110" dirty="0">
                    <a:solidFill>
                      <a:srgbClr val="164673"/>
                    </a:solidFill>
                    <a:latin typeface="Cambria" panose="02040503050406030204" pitchFamily="18" charset="0"/>
                    <a:ea typeface="Cambria" panose="02040503050406030204" pitchFamily="18" charset="0"/>
                    <a:cs typeface="Trebuchet MS"/>
                  </a:rPr>
                  <a:t>IIM Nagpur</a:t>
                </a:r>
                <a:endParaRPr sz="1400" b="1" spc="110" dirty="0">
                  <a:solidFill>
                    <a:srgbClr val="164673"/>
                  </a:solidFill>
                  <a:latin typeface="Cambria" panose="02040503050406030204" pitchFamily="18" charset="0"/>
                  <a:ea typeface="Cambria" panose="02040503050406030204" pitchFamily="18" charset="0"/>
                  <a:cs typeface="Trebuchet MS"/>
                </a:endParaRPr>
              </a:p>
            </p:txBody>
          </p:sp>
          <p:grpSp>
            <p:nvGrpSpPr>
              <p:cNvPr id="32" name="object 128"/>
              <p:cNvGrpSpPr/>
              <p:nvPr/>
            </p:nvGrpSpPr>
            <p:grpSpPr>
              <a:xfrm>
                <a:off x="7162800" y="1182279"/>
                <a:ext cx="1415699" cy="1390012"/>
                <a:chOff x="5890590" y="3020697"/>
                <a:chExt cx="1123315" cy="1119031"/>
              </a:xfrm>
            </p:grpSpPr>
            <p:sp>
              <p:nvSpPr>
                <p:cNvPr id="33" name="object 129"/>
                <p:cNvSpPr/>
                <p:nvPr/>
              </p:nvSpPr>
              <p:spPr>
                <a:xfrm>
                  <a:off x="5890590" y="3020697"/>
                  <a:ext cx="1123315" cy="1082799"/>
                </a:xfrm>
                <a:custGeom>
                  <a:avLst/>
                  <a:gdLst/>
                  <a:ahLst/>
                  <a:cxnLst/>
                  <a:rect l="l" t="t" r="r" b="b"/>
                  <a:pathLst>
                    <a:path w="1123315" h="1105535">
                      <a:moveTo>
                        <a:pt x="1122845" y="0"/>
                      </a:moveTo>
                      <a:lnTo>
                        <a:pt x="0" y="0"/>
                      </a:lnTo>
                      <a:lnTo>
                        <a:pt x="0" y="1105433"/>
                      </a:lnTo>
                      <a:lnTo>
                        <a:pt x="1122845" y="1105433"/>
                      </a:lnTo>
                      <a:lnTo>
                        <a:pt x="1122845" y="0"/>
                      </a:lnTo>
                      <a:close/>
                    </a:path>
                  </a:pathLst>
                </a:custGeom>
                <a:solidFill>
                  <a:srgbClr val="FFFFFF"/>
                </a:solidFill>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sp>
              <p:nvSpPr>
                <p:cNvPr id="34" name="object 130"/>
                <p:cNvSpPr/>
                <p:nvPr/>
              </p:nvSpPr>
              <p:spPr>
                <a:xfrm>
                  <a:off x="5890590" y="3020697"/>
                  <a:ext cx="1123315" cy="1119031"/>
                </a:xfrm>
                <a:custGeom>
                  <a:avLst/>
                  <a:gdLst/>
                  <a:ahLst/>
                  <a:cxnLst/>
                  <a:rect l="l" t="t" r="r" b="b"/>
                  <a:pathLst>
                    <a:path w="1123315"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pic>
            <p:nvPicPr>
              <p:cNvPr id="51" name="Picture 34" descr="Logo and Motto | IIM Nagp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9113" y="1316603"/>
                <a:ext cx="938597" cy="10522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242195" y="3050554"/>
              <a:ext cx="1519343" cy="1851309"/>
              <a:chOff x="509459" y="2964589"/>
              <a:chExt cx="1519343" cy="1851309"/>
            </a:xfrm>
          </p:grpSpPr>
          <p:sp>
            <p:nvSpPr>
              <p:cNvPr id="11" name="object 81"/>
              <p:cNvSpPr txBox="1"/>
              <p:nvPr/>
            </p:nvSpPr>
            <p:spPr>
              <a:xfrm>
                <a:off x="510270" y="4368981"/>
                <a:ext cx="1518531" cy="446917"/>
              </a:xfrm>
              <a:prstGeom prst="rect">
                <a:avLst/>
              </a:prstGeom>
            </p:spPr>
            <p:txBody>
              <a:bodyPr vert="horz" wrap="square" lIns="0" tIns="15875" rIns="0" bIns="0" rtlCol="0">
                <a:spAutoFit/>
              </a:bodyPr>
              <a:lstStyle/>
              <a:p>
                <a:pPr marL="12700" algn="ctr">
                  <a:spcBef>
                    <a:spcPts val="125"/>
                  </a:spcBef>
                </a:pPr>
                <a:r>
                  <a:rPr lang="en-US" sz="1400" b="1" spc="55" dirty="0">
                    <a:solidFill>
                      <a:srgbClr val="164673"/>
                    </a:solidFill>
                    <a:latin typeface="Cambria" panose="02040503050406030204" pitchFamily="18" charset="0"/>
                    <a:ea typeface="Cambria" panose="02040503050406030204" pitchFamily="18" charset="0"/>
                    <a:cs typeface="Trebuchet MS"/>
                  </a:rPr>
                  <a:t>IIM Vishakhapatnam</a:t>
                </a:r>
                <a:endParaRPr sz="1400" dirty="0">
                  <a:solidFill>
                    <a:prstClr val="black"/>
                  </a:solidFill>
                  <a:latin typeface="Cambria" panose="02040503050406030204" pitchFamily="18" charset="0"/>
                  <a:ea typeface="Cambria" panose="02040503050406030204" pitchFamily="18" charset="0"/>
                  <a:cs typeface="Trebuchet MS"/>
                </a:endParaRPr>
              </a:p>
            </p:txBody>
          </p:sp>
          <p:sp>
            <p:nvSpPr>
              <p:cNvPr id="35" name="object 118">
                <a:extLst>
                  <a:ext uri="{FF2B5EF4-FFF2-40B4-BE49-F238E27FC236}">
                    <a16:creationId xmlns:a16="http://schemas.microsoft.com/office/drawing/2014/main" xmlns="" id="{37FC44B5-4DE8-104D-B7A7-FD51EB8BE9F8}"/>
                  </a:ext>
                </a:extLst>
              </p:cNvPr>
              <p:cNvSpPr/>
              <p:nvPr/>
            </p:nvSpPr>
            <p:spPr>
              <a:xfrm>
                <a:off x="509459" y="2964589"/>
                <a:ext cx="1519343" cy="1390006"/>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dirty="0">
                  <a:solidFill>
                    <a:prstClr val="black"/>
                  </a:solidFill>
                  <a:latin typeface="Cambria" panose="02040503050406030204" pitchFamily="18" charset="0"/>
                  <a:ea typeface="Cambria" panose="02040503050406030204" pitchFamily="18" charset="0"/>
                </a:endParaRPr>
              </a:p>
            </p:txBody>
          </p:sp>
          <p:pic>
            <p:nvPicPr>
              <p:cNvPr id="88" name="Picture 87"/>
              <p:cNvPicPr>
                <a:picLocks noChangeAspect="1"/>
              </p:cNvPicPr>
              <p:nvPr/>
            </p:nvPicPr>
            <p:blipFill>
              <a:blip r:embed="rId4"/>
              <a:stretch>
                <a:fillRect/>
              </a:stretch>
            </p:blipFill>
            <p:spPr>
              <a:xfrm>
                <a:off x="746898" y="3091775"/>
                <a:ext cx="1080274" cy="1066548"/>
              </a:xfrm>
              <a:prstGeom prst="rect">
                <a:avLst/>
              </a:prstGeom>
            </p:spPr>
          </p:pic>
        </p:grpSp>
        <p:grpSp>
          <p:nvGrpSpPr>
            <p:cNvPr id="12" name="Group 11"/>
            <p:cNvGrpSpPr/>
            <p:nvPr/>
          </p:nvGrpSpPr>
          <p:grpSpPr>
            <a:xfrm>
              <a:off x="1845501" y="3050554"/>
              <a:ext cx="1404367" cy="1672810"/>
              <a:chOff x="5580976" y="1188168"/>
              <a:chExt cx="1404367" cy="1672810"/>
            </a:xfrm>
          </p:grpSpPr>
          <p:pic>
            <p:nvPicPr>
              <p:cNvPr id="50" name="Picture 32" descr="Indian Institute of Management Tiruchirappalli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0373" y="1329816"/>
                <a:ext cx="622598" cy="1080374"/>
              </a:xfrm>
              <a:prstGeom prst="rect">
                <a:avLst/>
              </a:prstGeom>
              <a:noFill/>
              <a:extLst>
                <a:ext uri="{909E8E84-426E-40DD-AFC4-6F175D3DCCD1}">
                  <a14:hiddenFill xmlns:a14="http://schemas.microsoft.com/office/drawing/2010/main">
                    <a:solidFill>
                      <a:srgbClr val="FFFFFF"/>
                    </a:solidFill>
                  </a14:hiddenFill>
                </a:ext>
              </a:extLst>
            </p:spPr>
          </p:pic>
          <p:sp>
            <p:nvSpPr>
              <p:cNvPr id="57" name="object 110"/>
              <p:cNvSpPr txBox="1"/>
              <p:nvPr/>
            </p:nvSpPr>
            <p:spPr>
              <a:xfrm>
                <a:off x="5580976" y="2629504"/>
                <a:ext cx="1403965" cy="231474"/>
              </a:xfrm>
              <a:prstGeom prst="rect">
                <a:avLst/>
              </a:prstGeom>
            </p:spPr>
            <p:txBody>
              <a:bodyPr vert="horz" wrap="square" lIns="0" tIns="15875" rIns="0" bIns="0" rtlCol="0">
                <a:spAutoFit/>
              </a:bodyPr>
              <a:lstStyle/>
              <a:p>
                <a:pPr algn="ctr">
                  <a:spcBef>
                    <a:spcPts val="125"/>
                  </a:spcBef>
                </a:pPr>
                <a:r>
                  <a:rPr lang="en-US" sz="1400" b="1" spc="110" dirty="0">
                    <a:solidFill>
                      <a:srgbClr val="164673"/>
                    </a:solidFill>
                    <a:latin typeface="Cambria" panose="02040503050406030204" pitchFamily="18" charset="0"/>
                    <a:ea typeface="Cambria" panose="02040503050406030204" pitchFamily="18" charset="0"/>
                    <a:cs typeface="Trebuchet MS"/>
                  </a:rPr>
                  <a:t>IIM Trichy</a:t>
                </a:r>
                <a:endParaRPr sz="1400" b="1" spc="110" dirty="0">
                  <a:solidFill>
                    <a:srgbClr val="164673"/>
                  </a:solidFill>
                  <a:latin typeface="Cambria" panose="02040503050406030204" pitchFamily="18" charset="0"/>
                  <a:ea typeface="Cambria" panose="02040503050406030204" pitchFamily="18" charset="0"/>
                  <a:cs typeface="Trebuchet MS"/>
                </a:endParaRPr>
              </a:p>
            </p:txBody>
          </p:sp>
          <p:sp>
            <p:nvSpPr>
              <p:cNvPr id="55" name="object 130"/>
              <p:cNvSpPr/>
              <p:nvPr/>
            </p:nvSpPr>
            <p:spPr>
              <a:xfrm>
                <a:off x="5581378" y="1188168"/>
                <a:ext cx="1403965" cy="1384119"/>
              </a:xfrm>
              <a:custGeom>
                <a:avLst/>
                <a:gdLst/>
                <a:ahLst/>
                <a:cxnLst/>
                <a:rect l="l" t="t" r="r" b="b"/>
                <a:pathLst>
                  <a:path w="1123315"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grpSp>
      <p:grpSp>
        <p:nvGrpSpPr>
          <p:cNvPr id="26" name="Group 25">
            <a:extLst>
              <a:ext uri="{FF2B5EF4-FFF2-40B4-BE49-F238E27FC236}">
                <a16:creationId xmlns:a16="http://schemas.microsoft.com/office/drawing/2014/main" xmlns="" id="{7B80243D-D8F7-42C7-863B-B4D596A8C3F5}"/>
              </a:ext>
            </a:extLst>
          </p:cNvPr>
          <p:cNvGrpSpPr/>
          <p:nvPr/>
        </p:nvGrpSpPr>
        <p:grpSpPr>
          <a:xfrm>
            <a:off x="1105759" y="1185773"/>
            <a:ext cx="6666641" cy="1688433"/>
            <a:chOff x="946974" y="1185773"/>
            <a:chExt cx="6666641" cy="1688433"/>
          </a:xfrm>
        </p:grpSpPr>
        <p:grpSp>
          <p:nvGrpSpPr>
            <p:cNvPr id="7" name="Group 6"/>
            <p:cNvGrpSpPr/>
            <p:nvPr/>
          </p:nvGrpSpPr>
          <p:grpSpPr>
            <a:xfrm>
              <a:off x="2778996" y="1185773"/>
              <a:ext cx="1443812" cy="1669312"/>
              <a:chOff x="2263359" y="1169701"/>
              <a:chExt cx="1443812" cy="1669312"/>
            </a:xfrm>
          </p:grpSpPr>
          <p:sp>
            <p:nvSpPr>
              <p:cNvPr id="10" name="object 80"/>
              <p:cNvSpPr txBox="1"/>
              <p:nvPr/>
            </p:nvSpPr>
            <p:spPr>
              <a:xfrm>
                <a:off x="2263359" y="2607539"/>
                <a:ext cx="1443811" cy="231474"/>
              </a:xfrm>
              <a:prstGeom prst="rect">
                <a:avLst/>
              </a:prstGeom>
            </p:spPr>
            <p:txBody>
              <a:bodyPr vert="horz" wrap="square" lIns="0" tIns="15875" rIns="0" bIns="0" rtlCol="0">
                <a:spAutoFit/>
              </a:bodyPr>
              <a:lstStyle/>
              <a:p>
                <a:pPr marL="12700" algn="ctr">
                  <a:spcBef>
                    <a:spcPts val="125"/>
                  </a:spcBef>
                </a:pPr>
                <a:r>
                  <a:rPr sz="1400" b="1" spc="75" dirty="0">
                    <a:solidFill>
                      <a:srgbClr val="164673"/>
                    </a:solidFill>
                    <a:latin typeface="Cambria" panose="02040503050406030204" pitchFamily="18" charset="0"/>
                    <a:ea typeface="Cambria" panose="02040503050406030204" pitchFamily="18" charset="0"/>
                    <a:cs typeface="Trebuchet MS"/>
                  </a:rPr>
                  <a:t>IIM</a:t>
                </a:r>
                <a:r>
                  <a:rPr lang="en-US" sz="1400" b="1" spc="75" dirty="0">
                    <a:solidFill>
                      <a:srgbClr val="164673"/>
                    </a:solidFill>
                    <a:latin typeface="Cambria" panose="02040503050406030204" pitchFamily="18" charset="0"/>
                    <a:ea typeface="Cambria" panose="02040503050406030204" pitchFamily="18" charset="0"/>
                    <a:cs typeface="Trebuchet MS"/>
                  </a:rPr>
                  <a:t> Kozhikode</a:t>
                </a:r>
                <a:endParaRPr sz="1400" dirty="0">
                  <a:solidFill>
                    <a:prstClr val="black"/>
                  </a:solidFill>
                  <a:latin typeface="Cambria" panose="02040503050406030204" pitchFamily="18" charset="0"/>
                  <a:ea typeface="Cambria" panose="02040503050406030204" pitchFamily="18" charset="0"/>
                  <a:cs typeface="Trebuchet MS"/>
                </a:endParaRPr>
              </a:p>
            </p:txBody>
          </p:sp>
          <p:sp>
            <p:nvSpPr>
              <p:cNvPr id="22" name="object 101"/>
              <p:cNvSpPr/>
              <p:nvPr/>
            </p:nvSpPr>
            <p:spPr>
              <a:xfrm>
                <a:off x="2263360" y="1169701"/>
                <a:ext cx="1443811" cy="1380256"/>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pic>
            <p:nvPicPr>
              <p:cNvPr id="37" name="Picture 4" descr="Indian Institute of Management Kozhikode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6673" y="1295137"/>
                <a:ext cx="1068945" cy="10831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p:cNvGrpSpPr/>
            <p:nvPr/>
          </p:nvGrpSpPr>
          <p:grpSpPr>
            <a:xfrm>
              <a:off x="6247427" y="1185773"/>
              <a:ext cx="1366188" cy="1634881"/>
              <a:chOff x="3978910" y="1205652"/>
              <a:chExt cx="1366188" cy="1634881"/>
            </a:xfrm>
          </p:grpSpPr>
          <p:sp>
            <p:nvSpPr>
              <p:cNvPr id="75" name="object 85"/>
              <p:cNvSpPr txBox="1"/>
              <p:nvPr/>
            </p:nvSpPr>
            <p:spPr>
              <a:xfrm>
                <a:off x="3996296" y="2609059"/>
                <a:ext cx="1348801" cy="231474"/>
              </a:xfrm>
              <a:prstGeom prst="rect">
                <a:avLst/>
              </a:prstGeom>
            </p:spPr>
            <p:txBody>
              <a:bodyPr vert="horz" wrap="square" lIns="0" tIns="15875" rIns="0" bIns="0" rtlCol="0">
                <a:spAutoFit/>
              </a:bodyPr>
              <a:lstStyle/>
              <a:p>
                <a:pPr marL="12700" algn="ctr">
                  <a:spcBef>
                    <a:spcPts val="125"/>
                  </a:spcBef>
                </a:pPr>
                <a:r>
                  <a:rPr lang="en-US" sz="1400" b="1" spc="105" dirty="0">
                    <a:solidFill>
                      <a:srgbClr val="164673"/>
                    </a:solidFill>
                    <a:latin typeface="Cambria" panose="02040503050406030204" pitchFamily="18" charset="0"/>
                    <a:ea typeface="Cambria" panose="02040503050406030204" pitchFamily="18" charset="0"/>
                    <a:cs typeface="Trebuchet MS"/>
                  </a:rPr>
                  <a:t>IIM Indore</a:t>
                </a:r>
                <a:endParaRPr sz="1400" dirty="0">
                  <a:solidFill>
                    <a:prstClr val="black"/>
                  </a:solidFill>
                  <a:latin typeface="Cambria" panose="02040503050406030204" pitchFamily="18" charset="0"/>
                  <a:ea typeface="Cambria" panose="02040503050406030204" pitchFamily="18" charset="0"/>
                  <a:cs typeface="Trebuchet MS"/>
                </a:endParaRPr>
              </a:p>
            </p:txBody>
          </p:sp>
          <p:sp>
            <p:nvSpPr>
              <p:cNvPr id="76" name="object 104"/>
              <p:cNvSpPr/>
              <p:nvPr/>
            </p:nvSpPr>
            <p:spPr>
              <a:xfrm>
                <a:off x="3978910" y="1205652"/>
                <a:ext cx="1366188" cy="1381326"/>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pic>
            <p:nvPicPr>
              <p:cNvPr id="77" name="Picture 2" descr="File:IIM Indore Logo.svg - Wikipe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4014" y="1314201"/>
                <a:ext cx="705821" cy="10077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xmlns="" id="{F19D2E8B-5CA6-4382-B89D-1BBDE46186FE}"/>
                </a:ext>
              </a:extLst>
            </p:cNvPr>
            <p:cNvGrpSpPr/>
            <p:nvPr/>
          </p:nvGrpSpPr>
          <p:grpSpPr>
            <a:xfrm>
              <a:off x="946974" y="1185773"/>
              <a:ext cx="1502807" cy="1688433"/>
              <a:chOff x="946974" y="1185773"/>
              <a:chExt cx="1502807" cy="1688433"/>
            </a:xfrm>
          </p:grpSpPr>
          <p:grpSp>
            <p:nvGrpSpPr>
              <p:cNvPr id="6" name="Group 5"/>
              <p:cNvGrpSpPr/>
              <p:nvPr/>
            </p:nvGrpSpPr>
            <p:grpSpPr>
              <a:xfrm>
                <a:off x="946974" y="1185773"/>
                <a:ext cx="1502807" cy="1688433"/>
                <a:chOff x="495322" y="1150581"/>
                <a:chExt cx="1502807" cy="1688433"/>
              </a:xfrm>
            </p:grpSpPr>
            <p:sp>
              <p:nvSpPr>
                <p:cNvPr id="13" name="object 83"/>
                <p:cNvSpPr txBox="1"/>
                <p:nvPr/>
              </p:nvSpPr>
              <p:spPr>
                <a:xfrm>
                  <a:off x="509006" y="2607540"/>
                  <a:ext cx="1481545" cy="231474"/>
                </a:xfrm>
                <a:prstGeom prst="rect">
                  <a:avLst/>
                </a:prstGeom>
              </p:spPr>
              <p:txBody>
                <a:bodyPr vert="horz" wrap="square" lIns="0" tIns="15875" rIns="0" bIns="0" rtlCol="0">
                  <a:spAutoFit/>
                </a:bodyPr>
                <a:lstStyle/>
                <a:p>
                  <a:pPr marL="12700" algn="ctr">
                    <a:spcBef>
                      <a:spcPts val="125"/>
                    </a:spcBef>
                  </a:pPr>
                  <a:r>
                    <a:rPr sz="1400" b="1" spc="60" dirty="0">
                      <a:solidFill>
                        <a:srgbClr val="164673"/>
                      </a:solidFill>
                      <a:latin typeface="Cambria" panose="02040503050406030204" pitchFamily="18" charset="0"/>
                      <a:ea typeface="Cambria" panose="02040503050406030204" pitchFamily="18" charset="0"/>
                      <a:cs typeface="Trebuchet MS"/>
                    </a:rPr>
                    <a:t>IIM</a:t>
                  </a:r>
                  <a:r>
                    <a:rPr lang="en-US" sz="1400" b="1" spc="60" dirty="0">
                      <a:solidFill>
                        <a:srgbClr val="164673"/>
                      </a:solidFill>
                      <a:latin typeface="Cambria" panose="02040503050406030204" pitchFamily="18" charset="0"/>
                      <a:ea typeface="Cambria" panose="02040503050406030204" pitchFamily="18" charset="0"/>
                      <a:cs typeface="Trebuchet MS"/>
                    </a:rPr>
                    <a:t> Ahmedabad</a:t>
                  </a:r>
                  <a:endParaRPr sz="1400" dirty="0">
                    <a:solidFill>
                      <a:prstClr val="black"/>
                    </a:solidFill>
                    <a:latin typeface="Cambria" panose="02040503050406030204" pitchFamily="18" charset="0"/>
                    <a:ea typeface="Cambria" panose="02040503050406030204" pitchFamily="18" charset="0"/>
                    <a:cs typeface="Trebuchet MS"/>
                  </a:endParaRPr>
                </a:p>
              </p:txBody>
            </p:sp>
            <p:grpSp>
              <p:nvGrpSpPr>
                <p:cNvPr id="17" name="object 90"/>
                <p:cNvGrpSpPr/>
                <p:nvPr/>
              </p:nvGrpSpPr>
              <p:grpSpPr>
                <a:xfrm>
                  <a:off x="495322" y="1150581"/>
                  <a:ext cx="1502807" cy="1388550"/>
                  <a:chOff x="877227" y="1427595"/>
                  <a:chExt cx="1139435" cy="1120973"/>
                </a:xfrm>
              </p:grpSpPr>
              <p:sp>
                <p:nvSpPr>
                  <p:cNvPr id="18" name="object 91"/>
                  <p:cNvSpPr/>
                  <p:nvPr/>
                </p:nvSpPr>
                <p:spPr>
                  <a:xfrm>
                    <a:off x="877227" y="1439456"/>
                    <a:ext cx="1123315" cy="1109112"/>
                  </a:xfrm>
                  <a:custGeom>
                    <a:avLst/>
                    <a:gdLst/>
                    <a:ahLst/>
                    <a:cxnLst/>
                    <a:rect l="l" t="t" r="r" b="b"/>
                    <a:pathLst>
                      <a:path w="1123314" h="1105535">
                        <a:moveTo>
                          <a:pt x="1122845" y="0"/>
                        </a:moveTo>
                        <a:lnTo>
                          <a:pt x="0" y="0"/>
                        </a:lnTo>
                        <a:lnTo>
                          <a:pt x="0" y="1105433"/>
                        </a:lnTo>
                        <a:lnTo>
                          <a:pt x="1122845" y="1105433"/>
                        </a:lnTo>
                        <a:lnTo>
                          <a:pt x="1122845" y="0"/>
                        </a:lnTo>
                        <a:close/>
                      </a:path>
                    </a:pathLst>
                  </a:custGeom>
                  <a:solidFill>
                    <a:srgbClr val="FFFFFF"/>
                  </a:solidFill>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sp>
                <p:nvSpPr>
                  <p:cNvPr id="19" name="object 92"/>
                  <p:cNvSpPr/>
                  <p:nvPr/>
                </p:nvSpPr>
                <p:spPr>
                  <a:xfrm>
                    <a:off x="887602" y="1427595"/>
                    <a:ext cx="1129060" cy="1109460"/>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grpSp>
          <p:pic>
            <p:nvPicPr>
              <p:cNvPr id="61" name="Picture 2" descr="Indian Institute of Management Ahmedabad - Wikiped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5372" y="1388911"/>
                <a:ext cx="996966" cy="9969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xmlns="" id="{46F6B1C3-0C27-4F16-BB30-D3A1809DED30}"/>
                </a:ext>
              </a:extLst>
            </p:cNvPr>
            <p:cNvGrpSpPr/>
            <p:nvPr/>
          </p:nvGrpSpPr>
          <p:grpSpPr>
            <a:xfrm>
              <a:off x="4552023" y="1185773"/>
              <a:ext cx="1366188" cy="1648503"/>
              <a:chOff x="4565976" y="1185773"/>
              <a:chExt cx="1366188" cy="1648503"/>
            </a:xfrm>
          </p:grpSpPr>
          <p:grpSp>
            <p:nvGrpSpPr>
              <p:cNvPr id="8" name="Group 7"/>
              <p:cNvGrpSpPr/>
              <p:nvPr/>
            </p:nvGrpSpPr>
            <p:grpSpPr>
              <a:xfrm>
                <a:off x="4565976" y="1185773"/>
                <a:ext cx="1366188" cy="1648503"/>
                <a:chOff x="3978910" y="1192030"/>
                <a:chExt cx="1366188" cy="1648503"/>
              </a:xfrm>
            </p:grpSpPr>
            <p:sp>
              <p:nvSpPr>
                <p:cNvPr id="15" name="object 85"/>
                <p:cNvSpPr txBox="1"/>
                <p:nvPr/>
              </p:nvSpPr>
              <p:spPr>
                <a:xfrm>
                  <a:off x="3978910" y="2609059"/>
                  <a:ext cx="1366188" cy="231474"/>
                </a:xfrm>
                <a:prstGeom prst="rect">
                  <a:avLst/>
                </a:prstGeom>
              </p:spPr>
              <p:txBody>
                <a:bodyPr vert="horz" wrap="square" lIns="0" tIns="15875" rIns="0" bIns="0" rtlCol="0">
                  <a:spAutoFit/>
                </a:bodyPr>
                <a:lstStyle/>
                <a:p>
                  <a:pPr marL="12700" algn="ctr">
                    <a:spcBef>
                      <a:spcPts val="125"/>
                    </a:spcBef>
                  </a:pPr>
                  <a:r>
                    <a:rPr lang="en-US" sz="1400" b="1" spc="105" dirty="0">
                      <a:solidFill>
                        <a:srgbClr val="164673"/>
                      </a:solidFill>
                      <a:latin typeface="Cambria" panose="02040503050406030204" pitchFamily="18" charset="0"/>
                      <a:ea typeface="Cambria" panose="02040503050406030204" pitchFamily="18" charset="0"/>
                      <a:cs typeface="Trebuchet MS"/>
                    </a:rPr>
                    <a:t>IIM Mumbai</a:t>
                  </a:r>
                  <a:endParaRPr sz="1400" dirty="0">
                    <a:solidFill>
                      <a:prstClr val="black"/>
                    </a:solidFill>
                    <a:latin typeface="Cambria" panose="02040503050406030204" pitchFamily="18" charset="0"/>
                    <a:ea typeface="Cambria" panose="02040503050406030204" pitchFamily="18" charset="0"/>
                    <a:cs typeface="Trebuchet MS"/>
                  </a:endParaRPr>
                </a:p>
              </p:txBody>
            </p:sp>
            <p:sp>
              <p:nvSpPr>
                <p:cNvPr id="23" name="object 104"/>
                <p:cNvSpPr/>
                <p:nvPr/>
              </p:nvSpPr>
              <p:spPr>
                <a:xfrm>
                  <a:off x="3978910" y="1192030"/>
                  <a:ext cx="1366188" cy="1380256"/>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pic>
            <p:nvPicPr>
              <p:cNvPr id="65" name="Picture 64"/>
              <p:cNvPicPr>
                <a:picLocks noChangeAspect="1"/>
              </p:cNvPicPr>
              <p:nvPr/>
            </p:nvPicPr>
            <p:blipFill rotWithShape="1">
              <a:blip r:embed="rId9">
                <a:extLst>
                  <a:ext uri="{28A0092B-C50C-407E-A947-70E740481C1C}">
                    <a14:useLocalDpi xmlns:a14="http://schemas.microsoft.com/office/drawing/2010/main" val="0"/>
                  </a:ext>
                </a:extLst>
              </a:blip>
              <a:srcRect t="15234" b="15004"/>
              <a:stretch/>
            </p:blipFill>
            <p:spPr>
              <a:xfrm>
                <a:off x="4726177" y="1552587"/>
                <a:ext cx="1092286" cy="762000"/>
              </a:xfrm>
              <a:prstGeom prst="rect">
                <a:avLst/>
              </a:prstGeom>
            </p:spPr>
          </p:pic>
        </p:grpSp>
      </p:grpSp>
    </p:spTree>
    <p:extLst>
      <p:ext uri="{BB962C8B-B14F-4D97-AF65-F5344CB8AC3E}">
        <p14:creationId xmlns:p14="http://schemas.microsoft.com/office/powerpoint/2010/main" val="305364016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3656" cy="1085245"/>
          </a:xfrm>
          <a:prstGeom prst="rect">
            <a:avLst/>
          </a:prstGeom>
        </p:spPr>
      </p:pic>
      <p:sp>
        <p:nvSpPr>
          <p:cNvPr id="9" name="object 10"/>
          <p:cNvSpPr txBox="1">
            <a:spLocks/>
          </p:cNvSpPr>
          <p:nvPr/>
        </p:nvSpPr>
        <p:spPr>
          <a:xfrm>
            <a:off x="2409919" y="380273"/>
            <a:ext cx="4323817" cy="352019"/>
          </a:xfrm>
          <a:prstGeom prst="rect">
            <a:avLst/>
          </a:prstGeom>
        </p:spPr>
        <p:txBody>
          <a:bodyPr vert="horz" wrap="square" lIns="0" tIns="13335" rIns="0" bIns="0" rtlCol="0">
            <a:spAutoFit/>
          </a:bodyPr>
          <a:lstStyle>
            <a:lvl1pPr>
              <a:defRPr sz="4550" b="1" i="0">
                <a:solidFill>
                  <a:schemeClr val="bg1"/>
                </a:solidFill>
                <a:latin typeface="Trebuchet MS"/>
                <a:ea typeface="+mj-ea"/>
                <a:cs typeface="Trebuchet MS"/>
              </a:defRPr>
            </a:lvl1pPr>
          </a:lstStyle>
          <a:p>
            <a:pPr marL="12700" algn="ctr">
              <a:spcBef>
                <a:spcPts val="105"/>
              </a:spcBef>
            </a:pPr>
            <a:r>
              <a:rPr lang="en-US" sz="2200" kern="0" dirty="0">
                <a:latin typeface="Cambria" panose="02040503050406030204" pitchFamily="18" charset="0"/>
                <a:ea typeface="Cambria" panose="02040503050406030204" pitchFamily="18" charset="0"/>
                <a:cs typeface="Calibri" panose="020F0502020204030204" pitchFamily="34" charset="0"/>
              </a:rPr>
              <a:t>Leading IITs</a:t>
            </a:r>
          </a:p>
        </p:txBody>
      </p:sp>
      <p:sp>
        <p:nvSpPr>
          <p:cNvPr id="38" name="AutoShape 6" descr="IIM Tiruchirappalli"/>
          <p:cNvSpPr>
            <a:spLocks noChangeAspect="1" noChangeArrowheads="1"/>
          </p:cNvSpPr>
          <p:nvPr/>
        </p:nvSpPr>
        <p:spPr bwMode="auto">
          <a:xfrm>
            <a:off x="762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39" name="AutoShape 8" descr="IIM Tiruchirappalli"/>
          <p:cNvSpPr>
            <a:spLocks noChangeAspect="1" noChangeArrowheads="1"/>
          </p:cNvSpPr>
          <p:nvPr/>
        </p:nvSpPr>
        <p:spPr bwMode="auto">
          <a:xfrm>
            <a:off x="914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0" name="AutoShape 10" descr="IIM Tiruchirappalli"/>
          <p:cNvSpPr>
            <a:spLocks noChangeAspect="1" noChangeArrowheads="1"/>
          </p:cNvSpPr>
          <p:nvPr/>
        </p:nvSpPr>
        <p:spPr bwMode="auto">
          <a:xfrm>
            <a:off x="1066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1" name="AutoShape 12" descr="IIM Tiruchirappalli"/>
          <p:cNvSpPr>
            <a:spLocks noChangeAspect="1" noChangeArrowheads="1"/>
          </p:cNvSpPr>
          <p:nvPr/>
        </p:nvSpPr>
        <p:spPr bwMode="auto">
          <a:xfrm>
            <a:off x="1219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2" name="AutoShape 14" descr="IIM Tiruchirappalli"/>
          <p:cNvSpPr>
            <a:spLocks noChangeAspect="1" noChangeArrowheads="1"/>
          </p:cNvSpPr>
          <p:nvPr/>
        </p:nvSpPr>
        <p:spPr bwMode="auto">
          <a:xfrm>
            <a:off x="1371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3" name="AutoShape 16" descr="IIM Tiruchirappalli"/>
          <p:cNvSpPr>
            <a:spLocks noChangeAspect="1" noChangeArrowheads="1"/>
          </p:cNvSpPr>
          <p:nvPr/>
        </p:nvSpPr>
        <p:spPr bwMode="auto">
          <a:xfrm>
            <a:off x="1524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4" name="AutoShape 18" descr="IIM Tiruchirappalli"/>
          <p:cNvSpPr>
            <a:spLocks noChangeAspect="1" noChangeArrowheads="1"/>
          </p:cNvSpPr>
          <p:nvPr/>
        </p:nvSpPr>
        <p:spPr bwMode="auto">
          <a:xfrm>
            <a:off x="1676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5" name="AutoShape 22" descr="IIM Tiruchirappalli"/>
          <p:cNvSpPr>
            <a:spLocks noChangeAspect="1" noChangeArrowheads="1"/>
          </p:cNvSpPr>
          <p:nvPr/>
        </p:nvSpPr>
        <p:spPr bwMode="auto">
          <a:xfrm>
            <a:off x="2563716" y="11057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6" name="AutoShape 24" descr="IIM Tiruchirappalli"/>
          <p:cNvSpPr>
            <a:spLocks noChangeAspect="1" noChangeArrowheads="1"/>
          </p:cNvSpPr>
          <p:nvPr/>
        </p:nvSpPr>
        <p:spPr bwMode="auto">
          <a:xfrm>
            <a:off x="1649316" y="11057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7" name="AutoShape 26" descr="IIM Tiruchirappalli"/>
          <p:cNvSpPr>
            <a:spLocks noChangeAspect="1" noChangeArrowheads="1"/>
          </p:cNvSpPr>
          <p:nvPr/>
        </p:nvSpPr>
        <p:spPr bwMode="auto">
          <a:xfrm>
            <a:off x="1901612" y="12581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8" name="AutoShape 28" descr="IIM Tiruchirappalli"/>
          <p:cNvSpPr>
            <a:spLocks noChangeAspect="1" noChangeArrowheads="1"/>
          </p:cNvSpPr>
          <p:nvPr/>
        </p:nvSpPr>
        <p:spPr bwMode="auto">
          <a:xfrm>
            <a:off x="2048691" y="128797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sp>
        <p:nvSpPr>
          <p:cNvPr id="49" name="AutoShape 30" descr="IIM Tiruchirappalli"/>
          <p:cNvSpPr>
            <a:spLocks noChangeAspect="1" noChangeArrowheads="1"/>
          </p:cNvSpPr>
          <p:nvPr/>
        </p:nvSpPr>
        <p:spPr bwMode="auto">
          <a:xfrm>
            <a:off x="2206412" y="15629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solidFill>
                <a:prstClr val="black"/>
              </a:solidFill>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xmlns="" id="{25DDBAFC-EC5E-439C-837E-0622731F302F}"/>
              </a:ext>
            </a:extLst>
          </p:cNvPr>
          <p:cNvGrpSpPr/>
          <p:nvPr/>
        </p:nvGrpSpPr>
        <p:grpSpPr>
          <a:xfrm>
            <a:off x="1081213" y="1197430"/>
            <a:ext cx="6691187" cy="1686028"/>
            <a:chOff x="987212" y="1197430"/>
            <a:chExt cx="6691187" cy="1686028"/>
          </a:xfrm>
        </p:grpSpPr>
        <p:grpSp>
          <p:nvGrpSpPr>
            <p:cNvPr id="24" name="Group 23"/>
            <p:cNvGrpSpPr/>
            <p:nvPr/>
          </p:nvGrpSpPr>
          <p:grpSpPr>
            <a:xfrm>
              <a:off x="987212" y="1197430"/>
              <a:ext cx="1442671" cy="1686028"/>
              <a:chOff x="2264500" y="3076123"/>
              <a:chExt cx="1442671" cy="1686028"/>
            </a:xfrm>
          </p:grpSpPr>
          <p:sp>
            <p:nvSpPr>
              <p:cNvPr id="83" name="object 118">
                <a:extLst>
                  <a:ext uri="{FF2B5EF4-FFF2-40B4-BE49-F238E27FC236}">
                    <a16:creationId xmlns:a16="http://schemas.microsoft.com/office/drawing/2014/main" xmlns="" id="{37FC44B5-4DE8-104D-B7A7-FD51EB8BE9F8}"/>
                  </a:ext>
                </a:extLst>
              </p:cNvPr>
              <p:cNvSpPr/>
              <p:nvPr/>
            </p:nvSpPr>
            <p:spPr>
              <a:xfrm>
                <a:off x="2264500" y="3076123"/>
                <a:ext cx="1442671" cy="1329322"/>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dirty="0">
                  <a:solidFill>
                    <a:prstClr val="black"/>
                  </a:solidFill>
                  <a:latin typeface="Cambria" panose="02040503050406030204" pitchFamily="18" charset="0"/>
                  <a:ea typeface="Cambria" panose="02040503050406030204" pitchFamily="18" charset="0"/>
                </a:endParaRPr>
              </a:p>
            </p:txBody>
          </p:sp>
          <p:pic>
            <p:nvPicPr>
              <p:cNvPr id="5" name="Picture 2" descr="IIT Madra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794" y="3247623"/>
                <a:ext cx="970941" cy="970941"/>
              </a:xfrm>
              <a:prstGeom prst="rect">
                <a:avLst/>
              </a:prstGeom>
              <a:noFill/>
              <a:extLst>
                <a:ext uri="{909E8E84-426E-40DD-AFC4-6F175D3DCCD1}">
                  <a14:hiddenFill xmlns:a14="http://schemas.microsoft.com/office/drawing/2010/main">
                    <a:solidFill>
                      <a:srgbClr val="FFFFFF"/>
                    </a:solidFill>
                  </a14:hiddenFill>
                </a:ext>
              </a:extLst>
            </p:spPr>
          </p:pic>
          <p:sp>
            <p:nvSpPr>
              <p:cNvPr id="59" name="object 82"/>
              <p:cNvSpPr txBox="1"/>
              <p:nvPr/>
            </p:nvSpPr>
            <p:spPr>
              <a:xfrm>
                <a:off x="2264500" y="4530677"/>
                <a:ext cx="1442670" cy="231474"/>
              </a:xfrm>
              <a:prstGeom prst="rect">
                <a:avLst/>
              </a:prstGeom>
            </p:spPr>
            <p:txBody>
              <a:bodyPr vert="horz" wrap="square" lIns="0" tIns="15875" rIns="0" bIns="0" rtlCol="0">
                <a:spAutoFit/>
              </a:bodyPr>
              <a:lstStyle/>
              <a:p>
                <a:pPr marL="12700" algn="ctr">
                  <a:spcBef>
                    <a:spcPts val="125"/>
                  </a:spcBef>
                </a:pPr>
                <a:r>
                  <a:rPr lang="en-US" sz="1400" b="1" spc="50" dirty="0">
                    <a:solidFill>
                      <a:srgbClr val="164673"/>
                    </a:solidFill>
                    <a:latin typeface="Cambria" panose="02040503050406030204" pitchFamily="18" charset="0"/>
                    <a:ea typeface="Cambria" panose="02040503050406030204" pitchFamily="18" charset="0"/>
                    <a:cs typeface="Trebuchet MS"/>
                  </a:rPr>
                  <a:t>IIT Madras</a:t>
                </a:r>
                <a:endParaRPr sz="1400" dirty="0">
                  <a:solidFill>
                    <a:prstClr val="black"/>
                  </a:solidFill>
                  <a:latin typeface="Cambria" panose="02040503050406030204" pitchFamily="18" charset="0"/>
                  <a:ea typeface="Cambria" panose="02040503050406030204" pitchFamily="18" charset="0"/>
                  <a:cs typeface="Trebuchet MS"/>
                </a:endParaRPr>
              </a:p>
            </p:txBody>
          </p:sp>
        </p:grpSp>
        <p:grpSp>
          <p:nvGrpSpPr>
            <p:cNvPr id="20" name="Group 19"/>
            <p:cNvGrpSpPr/>
            <p:nvPr/>
          </p:nvGrpSpPr>
          <p:grpSpPr>
            <a:xfrm>
              <a:off x="2746002" y="1197430"/>
              <a:ext cx="1442669" cy="1657001"/>
              <a:chOff x="540236" y="3101660"/>
              <a:chExt cx="1442669" cy="1657001"/>
            </a:xfrm>
          </p:grpSpPr>
          <p:sp>
            <p:nvSpPr>
              <p:cNvPr id="64" name="object 118">
                <a:extLst>
                  <a:ext uri="{FF2B5EF4-FFF2-40B4-BE49-F238E27FC236}">
                    <a16:creationId xmlns:a16="http://schemas.microsoft.com/office/drawing/2014/main" xmlns="" id="{37FC44B5-4DE8-104D-B7A7-FD51EB8BE9F8}"/>
                  </a:ext>
                </a:extLst>
              </p:cNvPr>
              <p:cNvSpPr/>
              <p:nvPr/>
            </p:nvSpPr>
            <p:spPr>
              <a:xfrm>
                <a:off x="553721" y="3101660"/>
                <a:ext cx="1415699" cy="1322857"/>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dirty="0">
                  <a:solidFill>
                    <a:prstClr val="black"/>
                  </a:solidFill>
                  <a:latin typeface="Cambria" panose="02040503050406030204" pitchFamily="18" charset="0"/>
                  <a:ea typeface="Cambria" panose="02040503050406030204" pitchFamily="18" charset="0"/>
                </a:endParaRPr>
              </a:p>
            </p:txBody>
          </p:sp>
          <p:sp>
            <p:nvSpPr>
              <p:cNvPr id="66" name="object 82"/>
              <p:cNvSpPr txBox="1"/>
              <p:nvPr/>
            </p:nvSpPr>
            <p:spPr>
              <a:xfrm>
                <a:off x="540236" y="4527187"/>
                <a:ext cx="1442669" cy="231474"/>
              </a:xfrm>
              <a:prstGeom prst="rect">
                <a:avLst/>
              </a:prstGeom>
            </p:spPr>
            <p:txBody>
              <a:bodyPr vert="horz" wrap="square" lIns="0" tIns="15875" rIns="0" bIns="0" rtlCol="0">
                <a:spAutoFit/>
              </a:bodyPr>
              <a:lstStyle/>
              <a:p>
                <a:pPr marL="12700" algn="ctr">
                  <a:spcBef>
                    <a:spcPts val="125"/>
                  </a:spcBef>
                </a:pPr>
                <a:r>
                  <a:rPr lang="en-US" sz="1400" b="1" spc="50" dirty="0">
                    <a:solidFill>
                      <a:srgbClr val="164673"/>
                    </a:solidFill>
                    <a:latin typeface="Cambria" panose="02040503050406030204" pitchFamily="18" charset="0"/>
                    <a:ea typeface="Cambria" panose="02040503050406030204" pitchFamily="18" charset="0"/>
                    <a:cs typeface="Trebuchet MS"/>
                  </a:rPr>
                  <a:t>IIT Delhi</a:t>
                </a:r>
                <a:endParaRPr sz="1400" dirty="0">
                  <a:solidFill>
                    <a:prstClr val="black"/>
                  </a:solidFill>
                  <a:latin typeface="Cambria" panose="02040503050406030204" pitchFamily="18" charset="0"/>
                  <a:ea typeface="Cambria" panose="02040503050406030204" pitchFamily="18" charset="0"/>
                  <a:cs typeface="Trebuchet MS"/>
                </a:endParaRPr>
              </a:p>
            </p:txBody>
          </p:sp>
          <p:pic>
            <p:nvPicPr>
              <p:cNvPr id="1030" name="Picture 6" descr="IIT Delhi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73" y="3157781"/>
                <a:ext cx="1165373" cy="11653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504790" y="1197430"/>
              <a:ext cx="1424104" cy="1686028"/>
              <a:chOff x="329170" y="2113152"/>
              <a:chExt cx="1424104" cy="1686028"/>
            </a:xfrm>
          </p:grpSpPr>
          <p:grpSp>
            <p:nvGrpSpPr>
              <p:cNvPr id="50" name="Group 49"/>
              <p:cNvGrpSpPr/>
              <p:nvPr/>
            </p:nvGrpSpPr>
            <p:grpSpPr>
              <a:xfrm>
                <a:off x="329170" y="2113152"/>
                <a:ext cx="1424104" cy="1686028"/>
                <a:chOff x="5576404" y="3124837"/>
                <a:chExt cx="1424104" cy="1686028"/>
              </a:xfrm>
            </p:grpSpPr>
            <p:grpSp>
              <p:nvGrpSpPr>
                <p:cNvPr id="51" name="object 112"/>
                <p:cNvGrpSpPr/>
                <p:nvPr/>
              </p:nvGrpSpPr>
              <p:grpSpPr>
                <a:xfrm>
                  <a:off x="5576404" y="3124837"/>
                  <a:ext cx="1424104" cy="1323395"/>
                  <a:chOff x="877227" y="2985407"/>
                  <a:chExt cx="1123315" cy="1206267"/>
                </a:xfrm>
              </p:grpSpPr>
              <p:sp>
                <p:nvSpPr>
                  <p:cNvPr id="60" name="object 113"/>
                  <p:cNvSpPr/>
                  <p:nvPr/>
                </p:nvSpPr>
                <p:spPr>
                  <a:xfrm>
                    <a:off x="877227" y="2997961"/>
                    <a:ext cx="1048742" cy="1117937"/>
                  </a:xfrm>
                  <a:custGeom>
                    <a:avLst/>
                    <a:gdLst/>
                    <a:ahLst/>
                    <a:cxnLst/>
                    <a:rect l="l" t="t" r="r" b="b"/>
                    <a:pathLst>
                      <a:path w="1123314" h="1105535">
                        <a:moveTo>
                          <a:pt x="1122845" y="0"/>
                        </a:moveTo>
                        <a:lnTo>
                          <a:pt x="0" y="0"/>
                        </a:lnTo>
                        <a:lnTo>
                          <a:pt x="0" y="1105433"/>
                        </a:lnTo>
                        <a:lnTo>
                          <a:pt x="1122845" y="1105433"/>
                        </a:lnTo>
                        <a:lnTo>
                          <a:pt x="1122845" y="0"/>
                        </a:lnTo>
                        <a:close/>
                      </a:path>
                    </a:pathLst>
                  </a:custGeom>
                  <a:solidFill>
                    <a:srgbClr val="FFFFFF"/>
                  </a:solidFill>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sp>
                <p:nvSpPr>
                  <p:cNvPr id="61" name="object 114"/>
                  <p:cNvSpPr/>
                  <p:nvPr/>
                </p:nvSpPr>
                <p:spPr>
                  <a:xfrm>
                    <a:off x="877227" y="2985407"/>
                    <a:ext cx="1123315" cy="1206267"/>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sp>
              <p:nvSpPr>
                <p:cNvPr id="55" name="object 82"/>
                <p:cNvSpPr txBox="1"/>
                <p:nvPr/>
              </p:nvSpPr>
              <p:spPr>
                <a:xfrm>
                  <a:off x="5576405" y="4579391"/>
                  <a:ext cx="1424103" cy="231474"/>
                </a:xfrm>
                <a:prstGeom prst="rect">
                  <a:avLst/>
                </a:prstGeom>
              </p:spPr>
              <p:txBody>
                <a:bodyPr vert="horz" wrap="square" lIns="0" tIns="15875" rIns="0" bIns="0" rtlCol="0">
                  <a:spAutoFit/>
                </a:bodyPr>
                <a:lstStyle/>
                <a:p>
                  <a:pPr marL="12700" algn="ctr">
                    <a:spcBef>
                      <a:spcPts val="125"/>
                    </a:spcBef>
                  </a:pPr>
                  <a:r>
                    <a:rPr lang="en-US" sz="1400" b="1" spc="50" dirty="0">
                      <a:solidFill>
                        <a:srgbClr val="164673"/>
                      </a:solidFill>
                      <a:latin typeface="Cambria" panose="02040503050406030204" pitchFamily="18" charset="0"/>
                      <a:ea typeface="Cambria" panose="02040503050406030204" pitchFamily="18" charset="0"/>
                      <a:cs typeface="Trebuchet MS"/>
                    </a:rPr>
                    <a:t>IIT Bombay</a:t>
                  </a:r>
                  <a:endParaRPr sz="1400" dirty="0">
                    <a:solidFill>
                      <a:prstClr val="black"/>
                    </a:solidFill>
                    <a:latin typeface="Cambria" panose="02040503050406030204" pitchFamily="18" charset="0"/>
                    <a:ea typeface="Cambria" panose="02040503050406030204" pitchFamily="18" charset="0"/>
                    <a:cs typeface="Trebuchet MS"/>
                  </a:endParaRPr>
                </a:p>
              </p:txBody>
            </p:sp>
          </p:gr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6837" y="2265203"/>
                <a:ext cx="1048769" cy="10225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245012" y="1197430"/>
              <a:ext cx="1433387" cy="1686028"/>
              <a:chOff x="1905000" y="3333511"/>
              <a:chExt cx="1433387" cy="1686028"/>
            </a:xfrm>
          </p:grpSpPr>
          <p:grpSp>
            <p:nvGrpSpPr>
              <p:cNvPr id="57" name="Group 56"/>
              <p:cNvGrpSpPr/>
              <p:nvPr/>
            </p:nvGrpSpPr>
            <p:grpSpPr>
              <a:xfrm>
                <a:off x="1905000" y="3333511"/>
                <a:ext cx="1433387" cy="1686028"/>
                <a:chOff x="5576404" y="3124837"/>
                <a:chExt cx="1433387" cy="1686028"/>
              </a:xfrm>
            </p:grpSpPr>
            <p:grpSp>
              <p:nvGrpSpPr>
                <p:cNvPr id="62" name="object 112"/>
                <p:cNvGrpSpPr/>
                <p:nvPr/>
              </p:nvGrpSpPr>
              <p:grpSpPr>
                <a:xfrm>
                  <a:off x="5576404" y="3124837"/>
                  <a:ext cx="1433387" cy="1323395"/>
                  <a:chOff x="877227" y="2985407"/>
                  <a:chExt cx="1130637" cy="1206267"/>
                </a:xfrm>
              </p:grpSpPr>
              <p:sp>
                <p:nvSpPr>
                  <p:cNvPr id="67" name="object 113"/>
                  <p:cNvSpPr/>
                  <p:nvPr/>
                </p:nvSpPr>
                <p:spPr>
                  <a:xfrm>
                    <a:off x="877227" y="2997961"/>
                    <a:ext cx="1048742" cy="1117937"/>
                  </a:xfrm>
                  <a:custGeom>
                    <a:avLst/>
                    <a:gdLst/>
                    <a:ahLst/>
                    <a:cxnLst/>
                    <a:rect l="l" t="t" r="r" b="b"/>
                    <a:pathLst>
                      <a:path w="1123314" h="1105535">
                        <a:moveTo>
                          <a:pt x="1122845" y="0"/>
                        </a:moveTo>
                        <a:lnTo>
                          <a:pt x="0" y="0"/>
                        </a:lnTo>
                        <a:lnTo>
                          <a:pt x="0" y="1105433"/>
                        </a:lnTo>
                        <a:lnTo>
                          <a:pt x="1122845" y="1105433"/>
                        </a:lnTo>
                        <a:lnTo>
                          <a:pt x="1122845" y="0"/>
                        </a:lnTo>
                        <a:close/>
                      </a:path>
                    </a:pathLst>
                  </a:custGeom>
                  <a:solidFill>
                    <a:srgbClr val="FFFFFF"/>
                  </a:solidFill>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sp>
                <p:nvSpPr>
                  <p:cNvPr id="68" name="object 114"/>
                  <p:cNvSpPr/>
                  <p:nvPr/>
                </p:nvSpPr>
                <p:spPr>
                  <a:xfrm>
                    <a:off x="884549" y="2985407"/>
                    <a:ext cx="1123315" cy="1206267"/>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sp>
              <p:nvSpPr>
                <p:cNvPr id="63" name="object 82"/>
                <p:cNvSpPr txBox="1"/>
                <p:nvPr/>
              </p:nvSpPr>
              <p:spPr>
                <a:xfrm>
                  <a:off x="5585688" y="4579391"/>
                  <a:ext cx="1424103" cy="231474"/>
                </a:xfrm>
                <a:prstGeom prst="rect">
                  <a:avLst/>
                </a:prstGeom>
              </p:spPr>
              <p:txBody>
                <a:bodyPr vert="horz" wrap="square" lIns="0" tIns="15875" rIns="0" bIns="0" rtlCol="0">
                  <a:spAutoFit/>
                </a:bodyPr>
                <a:lstStyle/>
                <a:p>
                  <a:pPr marL="12700" algn="ctr">
                    <a:spcBef>
                      <a:spcPts val="125"/>
                    </a:spcBef>
                  </a:pPr>
                  <a:r>
                    <a:rPr lang="en-US" sz="1400" b="1" spc="50" dirty="0">
                      <a:solidFill>
                        <a:srgbClr val="164673"/>
                      </a:solidFill>
                      <a:latin typeface="Cambria" panose="02040503050406030204" pitchFamily="18" charset="0"/>
                      <a:ea typeface="Cambria" panose="02040503050406030204" pitchFamily="18" charset="0"/>
                      <a:cs typeface="Trebuchet MS"/>
                    </a:rPr>
                    <a:t>IIT Kanpur</a:t>
                  </a:r>
                  <a:endParaRPr sz="1400" dirty="0">
                    <a:solidFill>
                      <a:prstClr val="black"/>
                    </a:solidFill>
                    <a:latin typeface="Cambria" panose="02040503050406030204" pitchFamily="18" charset="0"/>
                    <a:ea typeface="Cambria" panose="02040503050406030204" pitchFamily="18" charset="0"/>
                    <a:cs typeface="Trebuchet MS"/>
                  </a:endParaRPr>
                </a:p>
              </p:txBody>
            </p:sp>
          </p:grpSp>
          <p:pic>
            <p:nvPicPr>
              <p:cNvPr id="6" name="Picture 2" descr="IIT Kanpur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0613" y="3423442"/>
                <a:ext cx="1152878" cy="112748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Group 9">
            <a:extLst>
              <a:ext uri="{FF2B5EF4-FFF2-40B4-BE49-F238E27FC236}">
                <a16:creationId xmlns:a16="http://schemas.microsoft.com/office/drawing/2014/main" xmlns="" id="{586AAFEF-8851-4BB8-8C10-508980D6B7D0}"/>
              </a:ext>
            </a:extLst>
          </p:cNvPr>
          <p:cNvGrpSpPr/>
          <p:nvPr/>
        </p:nvGrpSpPr>
        <p:grpSpPr>
          <a:xfrm>
            <a:off x="1937596" y="3136082"/>
            <a:ext cx="4978420" cy="1655819"/>
            <a:chOff x="1852496" y="3136082"/>
            <a:chExt cx="4978420" cy="1655819"/>
          </a:xfrm>
        </p:grpSpPr>
        <p:grpSp>
          <p:nvGrpSpPr>
            <p:cNvPr id="31" name="Group 30"/>
            <p:cNvGrpSpPr/>
            <p:nvPr/>
          </p:nvGrpSpPr>
          <p:grpSpPr>
            <a:xfrm>
              <a:off x="3633857" y="3148566"/>
              <a:ext cx="1424103" cy="1643335"/>
              <a:chOff x="7162799" y="3065626"/>
              <a:chExt cx="1424103" cy="1643335"/>
            </a:xfrm>
          </p:grpSpPr>
          <p:grpSp>
            <p:nvGrpSpPr>
              <p:cNvPr id="52" name="object 112"/>
              <p:cNvGrpSpPr/>
              <p:nvPr/>
            </p:nvGrpSpPr>
            <p:grpSpPr>
              <a:xfrm>
                <a:off x="7162800" y="3065626"/>
                <a:ext cx="1419900" cy="1351884"/>
                <a:chOff x="877227" y="2931439"/>
                <a:chExt cx="1126648" cy="1232235"/>
              </a:xfrm>
            </p:grpSpPr>
            <p:sp>
              <p:nvSpPr>
                <p:cNvPr id="53" name="object 113"/>
                <p:cNvSpPr/>
                <p:nvPr/>
              </p:nvSpPr>
              <p:spPr>
                <a:xfrm>
                  <a:off x="877227" y="2997960"/>
                  <a:ext cx="1048742" cy="1165714"/>
                </a:xfrm>
                <a:custGeom>
                  <a:avLst/>
                  <a:gdLst/>
                  <a:ahLst/>
                  <a:cxnLst/>
                  <a:rect l="l" t="t" r="r" b="b"/>
                  <a:pathLst>
                    <a:path w="1123314" h="1105535">
                      <a:moveTo>
                        <a:pt x="1122845" y="0"/>
                      </a:moveTo>
                      <a:lnTo>
                        <a:pt x="0" y="0"/>
                      </a:lnTo>
                      <a:lnTo>
                        <a:pt x="0" y="1105433"/>
                      </a:lnTo>
                      <a:lnTo>
                        <a:pt x="1122845" y="1105433"/>
                      </a:lnTo>
                      <a:lnTo>
                        <a:pt x="1122845" y="0"/>
                      </a:lnTo>
                      <a:close/>
                    </a:path>
                  </a:pathLst>
                </a:custGeom>
                <a:solidFill>
                  <a:srgbClr val="FFFFFF"/>
                </a:solidFill>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sp>
              <p:nvSpPr>
                <p:cNvPr id="54" name="object 114"/>
                <p:cNvSpPr/>
                <p:nvPr/>
              </p:nvSpPr>
              <p:spPr>
                <a:xfrm>
                  <a:off x="880560" y="2931439"/>
                  <a:ext cx="1123315" cy="1209837"/>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pic>
            <p:nvPicPr>
              <p:cNvPr id="5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257898" y="3515939"/>
                <a:ext cx="1131520" cy="426312"/>
              </a:xfrm>
              <a:prstGeom prst="rect">
                <a:avLst/>
              </a:prstGeom>
              <a:noFill/>
              <a:extLst>
                <a:ext uri="{909E8E84-426E-40DD-AFC4-6F175D3DCCD1}">
                  <a14:hiddenFill xmlns:a14="http://schemas.microsoft.com/office/drawing/2010/main">
                    <a:solidFill>
                      <a:srgbClr val="FFFFFF"/>
                    </a:solidFill>
                  </a14:hiddenFill>
                </a:ext>
              </a:extLst>
            </p:spPr>
          </p:pic>
          <p:sp>
            <p:nvSpPr>
              <p:cNvPr id="58" name="object 82"/>
              <p:cNvSpPr txBox="1"/>
              <p:nvPr/>
            </p:nvSpPr>
            <p:spPr>
              <a:xfrm>
                <a:off x="7162799" y="4477487"/>
                <a:ext cx="1424103" cy="231474"/>
              </a:xfrm>
              <a:prstGeom prst="rect">
                <a:avLst/>
              </a:prstGeom>
            </p:spPr>
            <p:txBody>
              <a:bodyPr vert="horz" wrap="square" lIns="0" tIns="15875" rIns="0" bIns="0" rtlCol="0">
                <a:spAutoFit/>
              </a:bodyPr>
              <a:lstStyle/>
              <a:p>
                <a:pPr marL="12700" algn="ctr">
                  <a:spcBef>
                    <a:spcPts val="125"/>
                  </a:spcBef>
                </a:pPr>
                <a:r>
                  <a:rPr lang="en-US" sz="1400" b="1" spc="50" dirty="0">
                    <a:solidFill>
                      <a:srgbClr val="164673"/>
                    </a:solidFill>
                    <a:latin typeface="Cambria" panose="02040503050406030204" pitchFamily="18" charset="0"/>
                    <a:ea typeface="Cambria" panose="02040503050406030204" pitchFamily="18" charset="0"/>
                    <a:cs typeface="Trebuchet MS"/>
                  </a:rPr>
                  <a:t>IIT Jammu</a:t>
                </a:r>
                <a:endParaRPr sz="1400" dirty="0">
                  <a:solidFill>
                    <a:prstClr val="black"/>
                  </a:solidFill>
                  <a:latin typeface="Cambria" panose="02040503050406030204" pitchFamily="18" charset="0"/>
                  <a:ea typeface="Cambria" panose="02040503050406030204" pitchFamily="18" charset="0"/>
                  <a:cs typeface="Trebuchet MS"/>
                </a:endParaRPr>
              </a:p>
            </p:txBody>
          </p:sp>
        </p:grpSp>
        <p:grpSp>
          <p:nvGrpSpPr>
            <p:cNvPr id="76" name="Group 75">
              <a:extLst>
                <a:ext uri="{FF2B5EF4-FFF2-40B4-BE49-F238E27FC236}">
                  <a16:creationId xmlns:a16="http://schemas.microsoft.com/office/drawing/2014/main" xmlns="" id="{6AB0AA5A-2B8E-46DB-8229-6D4299DE5FE8}"/>
                </a:ext>
              </a:extLst>
            </p:cNvPr>
            <p:cNvGrpSpPr/>
            <p:nvPr/>
          </p:nvGrpSpPr>
          <p:grpSpPr>
            <a:xfrm>
              <a:off x="1852496" y="3161781"/>
              <a:ext cx="1424104" cy="1630120"/>
              <a:chOff x="329170" y="2113152"/>
              <a:chExt cx="1424104" cy="1630120"/>
            </a:xfrm>
          </p:grpSpPr>
          <p:grpSp>
            <p:nvGrpSpPr>
              <p:cNvPr id="77" name="Group 76">
                <a:extLst>
                  <a:ext uri="{FF2B5EF4-FFF2-40B4-BE49-F238E27FC236}">
                    <a16:creationId xmlns:a16="http://schemas.microsoft.com/office/drawing/2014/main" xmlns="" id="{9C1241B2-B891-4F8D-BEBB-5B531AD629EF}"/>
                  </a:ext>
                </a:extLst>
              </p:cNvPr>
              <p:cNvGrpSpPr/>
              <p:nvPr/>
            </p:nvGrpSpPr>
            <p:grpSpPr>
              <a:xfrm>
                <a:off x="329170" y="2113152"/>
                <a:ext cx="1424104" cy="1630120"/>
                <a:chOff x="5576404" y="3124837"/>
                <a:chExt cx="1424104" cy="1630120"/>
              </a:xfrm>
            </p:grpSpPr>
            <p:grpSp>
              <p:nvGrpSpPr>
                <p:cNvPr id="79" name="object 112">
                  <a:extLst>
                    <a:ext uri="{FF2B5EF4-FFF2-40B4-BE49-F238E27FC236}">
                      <a16:creationId xmlns:a16="http://schemas.microsoft.com/office/drawing/2014/main" xmlns="" id="{3B6FF925-A46C-4E04-9170-2EC60021A7EA}"/>
                    </a:ext>
                  </a:extLst>
                </p:cNvPr>
                <p:cNvGrpSpPr/>
                <p:nvPr/>
              </p:nvGrpSpPr>
              <p:grpSpPr>
                <a:xfrm>
                  <a:off x="5576404" y="3124837"/>
                  <a:ext cx="1424104" cy="1323395"/>
                  <a:chOff x="877227" y="2985407"/>
                  <a:chExt cx="1123315" cy="1206267"/>
                </a:xfrm>
              </p:grpSpPr>
              <p:sp>
                <p:nvSpPr>
                  <p:cNvPr id="81" name="object 113">
                    <a:extLst>
                      <a:ext uri="{FF2B5EF4-FFF2-40B4-BE49-F238E27FC236}">
                        <a16:creationId xmlns:a16="http://schemas.microsoft.com/office/drawing/2014/main" xmlns="" id="{322D36FC-765D-49CB-85FF-A5C0EE24EDA5}"/>
                      </a:ext>
                    </a:extLst>
                  </p:cNvPr>
                  <p:cNvSpPr/>
                  <p:nvPr/>
                </p:nvSpPr>
                <p:spPr>
                  <a:xfrm>
                    <a:off x="877227" y="2997961"/>
                    <a:ext cx="1048742" cy="1117937"/>
                  </a:xfrm>
                  <a:custGeom>
                    <a:avLst/>
                    <a:gdLst/>
                    <a:ahLst/>
                    <a:cxnLst/>
                    <a:rect l="l" t="t" r="r" b="b"/>
                    <a:pathLst>
                      <a:path w="1123314" h="1105535">
                        <a:moveTo>
                          <a:pt x="1122845" y="0"/>
                        </a:moveTo>
                        <a:lnTo>
                          <a:pt x="0" y="0"/>
                        </a:lnTo>
                        <a:lnTo>
                          <a:pt x="0" y="1105433"/>
                        </a:lnTo>
                        <a:lnTo>
                          <a:pt x="1122845" y="1105433"/>
                        </a:lnTo>
                        <a:lnTo>
                          <a:pt x="1122845" y="0"/>
                        </a:lnTo>
                        <a:close/>
                      </a:path>
                    </a:pathLst>
                  </a:custGeom>
                  <a:solidFill>
                    <a:srgbClr val="FFFFFF"/>
                  </a:solidFill>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sp>
                <p:nvSpPr>
                  <p:cNvPr id="82" name="object 114">
                    <a:extLst>
                      <a:ext uri="{FF2B5EF4-FFF2-40B4-BE49-F238E27FC236}">
                        <a16:creationId xmlns:a16="http://schemas.microsoft.com/office/drawing/2014/main" xmlns="" id="{58FAE108-655C-4BF3-A281-1389A47E047C}"/>
                      </a:ext>
                    </a:extLst>
                  </p:cNvPr>
                  <p:cNvSpPr/>
                  <p:nvPr/>
                </p:nvSpPr>
                <p:spPr>
                  <a:xfrm>
                    <a:off x="877227" y="2985407"/>
                    <a:ext cx="1123315" cy="1206267"/>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sp>
              <p:nvSpPr>
                <p:cNvPr id="80" name="object 82">
                  <a:extLst>
                    <a:ext uri="{FF2B5EF4-FFF2-40B4-BE49-F238E27FC236}">
                      <a16:creationId xmlns:a16="http://schemas.microsoft.com/office/drawing/2014/main" xmlns="" id="{5AE3DE20-1CAA-47D3-990E-3732BD25A2FB}"/>
                    </a:ext>
                  </a:extLst>
                </p:cNvPr>
                <p:cNvSpPr txBox="1"/>
                <p:nvPr/>
              </p:nvSpPr>
              <p:spPr>
                <a:xfrm>
                  <a:off x="5576404" y="4523483"/>
                  <a:ext cx="1424104" cy="231474"/>
                </a:xfrm>
                <a:prstGeom prst="rect">
                  <a:avLst/>
                </a:prstGeom>
              </p:spPr>
              <p:txBody>
                <a:bodyPr vert="horz" wrap="square" lIns="0" tIns="15875" rIns="0" bIns="0" rtlCol="0">
                  <a:spAutoFit/>
                </a:bodyPr>
                <a:lstStyle/>
                <a:p>
                  <a:pPr marL="12700" algn="ctr">
                    <a:spcBef>
                      <a:spcPts val="125"/>
                    </a:spcBef>
                  </a:pPr>
                  <a:r>
                    <a:rPr lang="en-US" sz="1400" b="1" spc="50" dirty="0">
                      <a:solidFill>
                        <a:srgbClr val="164673"/>
                      </a:solidFill>
                      <a:latin typeface="Cambria" panose="02040503050406030204" pitchFamily="18" charset="0"/>
                      <a:ea typeface="Cambria" panose="02040503050406030204" pitchFamily="18" charset="0"/>
                      <a:cs typeface="Trebuchet MS"/>
                    </a:rPr>
                    <a:t>IIT Roorkee</a:t>
                  </a:r>
                  <a:endParaRPr sz="1400" dirty="0">
                    <a:solidFill>
                      <a:prstClr val="black"/>
                    </a:solidFill>
                    <a:latin typeface="Cambria" panose="02040503050406030204" pitchFamily="18" charset="0"/>
                    <a:ea typeface="Cambria" panose="02040503050406030204" pitchFamily="18" charset="0"/>
                    <a:cs typeface="Trebuchet MS"/>
                  </a:endParaRPr>
                </a:p>
              </p:txBody>
            </p:sp>
          </p:grpSp>
          <p:pic>
            <p:nvPicPr>
              <p:cNvPr id="78" name="Picture 2" descr="IIT Roorkee - Wikipedia">
                <a:extLst>
                  <a:ext uri="{FF2B5EF4-FFF2-40B4-BE49-F238E27FC236}">
                    <a16:creationId xmlns:a16="http://schemas.microsoft.com/office/drawing/2014/main" xmlns="" id="{C339F338-7EB7-46E4-9AC5-E641EB9FF3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837" y="2252093"/>
                <a:ext cx="1048769" cy="10487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a:extLst>
                <a:ext uri="{FF2B5EF4-FFF2-40B4-BE49-F238E27FC236}">
                  <a16:creationId xmlns:a16="http://schemas.microsoft.com/office/drawing/2014/main" xmlns="" id="{FDCB1341-6CC5-4967-9CE0-39E340072CFB}"/>
                </a:ext>
              </a:extLst>
            </p:cNvPr>
            <p:cNvGrpSpPr/>
            <p:nvPr/>
          </p:nvGrpSpPr>
          <p:grpSpPr>
            <a:xfrm>
              <a:off x="5415217" y="3136082"/>
              <a:ext cx="1415699" cy="1655819"/>
              <a:chOff x="7162800" y="3127657"/>
              <a:chExt cx="1415699" cy="1655819"/>
            </a:xfrm>
          </p:grpSpPr>
          <p:grpSp>
            <p:nvGrpSpPr>
              <p:cNvPr id="85" name="object 112">
                <a:extLst>
                  <a:ext uri="{FF2B5EF4-FFF2-40B4-BE49-F238E27FC236}">
                    <a16:creationId xmlns:a16="http://schemas.microsoft.com/office/drawing/2014/main" xmlns="" id="{F5A6A426-6E0A-48A5-8C21-C6F3D394BDF9}"/>
                  </a:ext>
                </a:extLst>
              </p:cNvPr>
              <p:cNvGrpSpPr/>
              <p:nvPr/>
            </p:nvGrpSpPr>
            <p:grpSpPr>
              <a:xfrm>
                <a:off x="7162800" y="3127657"/>
                <a:ext cx="1415699" cy="1327311"/>
                <a:chOff x="877227" y="2987980"/>
                <a:chExt cx="1123315" cy="1209837"/>
              </a:xfrm>
            </p:grpSpPr>
            <p:sp>
              <p:nvSpPr>
                <p:cNvPr id="88" name="object 113">
                  <a:extLst>
                    <a:ext uri="{FF2B5EF4-FFF2-40B4-BE49-F238E27FC236}">
                      <a16:creationId xmlns:a16="http://schemas.microsoft.com/office/drawing/2014/main" xmlns="" id="{1E18074A-A61C-41A0-8DE2-1ADAEF777350}"/>
                    </a:ext>
                  </a:extLst>
                </p:cNvPr>
                <p:cNvSpPr/>
                <p:nvPr/>
              </p:nvSpPr>
              <p:spPr>
                <a:xfrm>
                  <a:off x="877227" y="2997960"/>
                  <a:ext cx="1048742" cy="1165714"/>
                </a:xfrm>
                <a:custGeom>
                  <a:avLst/>
                  <a:gdLst/>
                  <a:ahLst/>
                  <a:cxnLst/>
                  <a:rect l="l" t="t" r="r" b="b"/>
                  <a:pathLst>
                    <a:path w="1123314" h="1105535">
                      <a:moveTo>
                        <a:pt x="1122845" y="0"/>
                      </a:moveTo>
                      <a:lnTo>
                        <a:pt x="0" y="0"/>
                      </a:lnTo>
                      <a:lnTo>
                        <a:pt x="0" y="1105433"/>
                      </a:lnTo>
                      <a:lnTo>
                        <a:pt x="1122845" y="1105433"/>
                      </a:lnTo>
                      <a:lnTo>
                        <a:pt x="1122845" y="0"/>
                      </a:lnTo>
                      <a:close/>
                    </a:path>
                  </a:pathLst>
                </a:custGeom>
                <a:solidFill>
                  <a:srgbClr val="FFFFFF"/>
                </a:solidFill>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sp>
              <p:nvSpPr>
                <p:cNvPr id="89" name="object 114">
                  <a:extLst>
                    <a:ext uri="{FF2B5EF4-FFF2-40B4-BE49-F238E27FC236}">
                      <a16:creationId xmlns:a16="http://schemas.microsoft.com/office/drawing/2014/main" xmlns="" id="{E57D38AD-D40C-4313-AB86-F2B20265D796}"/>
                    </a:ext>
                  </a:extLst>
                </p:cNvPr>
                <p:cNvSpPr/>
                <p:nvPr/>
              </p:nvSpPr>
              <p:spPr>
                <a:xfrm>
                  <a:off x="877227" y="2987980"/>
                  <a:ext cx="1123315" cy="1209837"/>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pic>
            <p:nvPicPr>
              <p:cNvPr id="86" name="Picture 2" descr="The Logo of IIT Palakkad | IIT Palakkad">
                <a:extLst>
                  <a:ext uri="{FF2B5EF4-FFF2-40B4-BE49-F238E27FC236}">
                    <a16:creationId xmlns:a16="http://schemas.microsoft.com/office/drawing/2014/main" xmlns="" id="{B7C438C9-B12A-428C-A502-B4BE7907150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2984" y="3295708"/>
                <a:ext cx="1131520" cy="1006860"/>
              </a:xfrm>
              <a:prstGeom prst="rect">
                <a:avLst/>
              </a:prstGeom>
              <a:noFill/>
              <a:extLst>
                <a:ext uri="{909E8E84-426E-40DD-AFC4-6F175D3DCCD1}">
                  <a14:hiddenFill xmlns:a14="http://schemas.microsoft.com/office/drawing/2010/main">
                    <a:solidFill>
                      <a:srgbClr val="FFFFFF"/>
                    </a:solidFill>
                  </a14:hiddenFill>
                </a:ext>
              </a:extLst>
            </p:spPr>
          </p:pic>
          <p:sp>
            <p:nvSpPr>
              <p:cNvPr id="87" name="object 82">
                <a:extLst>
                  <a:ext uri="{FF2B5EF4-FFF2-40B4-BE49-F238E27FC236}">
                    <a16:creationId xmlns:a16="http://schemas.microsoft.com/office/drawing/2014/main" xmlns="" id="{ED113CF4-A1C7-4550-A270-C786F815580E}"/>
                  </a:ext>
                </a:extLst>
              </p:cNvPr>
              <p:cNvSpPr txBox="1"/>
              <p:nvPr/>
            </p:nvSpPr>
            <p:spPr>
              <a:xfrm>
                <a:off x="7167001" y="4552002"/>
                <a:ext cx="1407297" cy="231474"/>
              </a:xfrm>
              <a:prstGeom prst="rect">
                <a:avLst/>
              </a:prstGeom>
            </p:spPr>
            <p:txBody>
              <a:bodyPr vert="horz" wrap="square" lIns="0" tIns="15875" rIns="0" bIns="0" rtlCol="0">
                <a:spAutoFit/>
              </a:bodyPr>
              <a:lstStyle/>
              <a:p>
                <a:pPr marL="12700" algn="ctr">
                  <a:spcBef>
                    <a:spcPts val="125"/>
                  </a:spcBef>
                </a:pPr>
                <a:r>
                  <a:rPr lang="en-US" sz="1400" b="1" spc="50" dirty="0">
                    <a:solidFill>
                      <a:srgbClr val="164673"/>
                    </a:solidFill>
                    <a:latin typeface="Cambria" panose="02040503050406030204" pitchFamily="18" charset="0"/>
                    <a:ea typeface="Cambria" panose="02040503050406030204" pitchFamily="18" charset="0"/>
                    <a:cs typeface="Trebuchet MS"/>
                  </a:rPr>
                  <a:t>IIT Palakkad</a:t>
                </a:r>
                <a:endParaRPr sz="1400" dirty="0">
                  <a:solidFill>
                    <a:prstClr val="black"/>
                  </a:solidFill>
                  <a:latin typeface="Cambria" panose="02040503050406030204" pitchFamily="18" charset="0"/>
                  <a:ea typeface="Cambria" panose="02040503050406030204" pitchFamily="18" charset="0"/>
                  <a:cs typeface="Trebuchet MS"/>
                </a:endParaRPr>
              </a:p>
            </p:txBody>
          </p:sp>
        </p:grpSp>
      </p:grpSp>
    </p:spTree>
    <p:extLst>
      <p:ext uri="{BB962C8B-B14F-4D97-AF65-F5344CB8AC3E}">
        <p14:creationId xmlns:p14="http://schemas.microsoft.com/office/powerpoint/2010/main" val="73938940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3656" cy="1085245"/>
          </a:xfrm>
          <a:prstGeom prst="rect">
            <a:avLst/>
          </a:prstGeom>
        </p:spPr>
      </p:pic>
      <p:sp>
        <p:nvSpPr>
          <p:cNvPr id="62" name="Rectangle 61"/>
          <p:cNvSpPr/>
          <p:nvPr/>
        </p:nvSpPr>
        <p:spPr>
          <a:xfrm>
            <a:off x="2711095" y="133350"/>
            <a:ext cx="3721468" cy="782265"/>
          </a:xfrm>
          <a:prstGeom prst="rect">
            <a:avLst/>
          </a:prstGeom>
        </p:spPr>
        <p:txBody>
          <a:bodyPr wrap="none">
            <a:spAutoFit/>
          </a:bodyPr>
          <a:lstStyle/>
          <a:p>
            <a:pPr marL="12700" algn="ctr">
              <a:spcBef>
                <a:spcPts val="105"/>
              </a:spcBef>
            </a:pPr>
            <a:r>
              <a:rPr lang="en-US" sz="2200" b="1" kern="0" dirty="0">
                <a:solidFill>
                  <a:schemeClr val="bg1"/>
                </a:solidFill>
                <a:latin typeface="Cambria" panose="02040503050406030204" pitchFamily="18" charset="0"/>
                <a:ea typeface="Cambria" panose="02040503050406030204" pitchFamily="18" charset="0"/>
                <a:cs typeface="Calibri" panose="020F0502020204030204" pitchFamily="34" charset="0"/>
              </a:rPr>
              <a:t>Our Partners </a:t>
            </a:r>
          </a:p>
          <a:p>
            <a:pPr marL="12700" algn="ctr">
              <a:spcBef>
                <a:spcPts val="105"/>
              </a:spcBef>
            </a:pPr>
            <a:r>
              <a:rPr lang="en-US" sz="2200" b="1" dirty="0">
                <a:solidFill>
                  <a:schemeClr val="lt1"/>
                </a:solidFill>
                <a:latin typeface="Cambria"/>
                <a:ea typeface="Cambria"/>
                <a:cs typeface="Cambria"/>
                <a:sym typeface="Cambria"/>
              </a:rPr>
              <a:t>(NIRF Ranked Universities)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733"/>
          <a:stretch/>
        </p:blipFill>
        <p:spPr>
          <a:xfrm>
            <a:off x="1600200" y="1085244"/>
            <a:ext cx="5828539" cy="2934306"/>
          </a:xfrm>
          <a:prstGeom prst="rect">
            <a:avLst/>
          </a:prstGeom>
        </p:spPr>
      </p:pic>
      <p:pic>
        <p:nvPicPr>
          <p:cNvPr id="5" name="Picture 4">
            <a:extLst>
              <a:ext uri="{FF2B5EF4-FFF2-40B4-BE49-F238E27FC236}">
                <a16:creationId xmlns:a16="http://schemas.microsoft.com/office/drawing/2014/main" xmlns="" id="{296B8810-0EC0-442D-8DA7-A0689704217A}"/>
              </a:ext>
            </a:extLst>
          </p:cNvPr>
          <p:cNvPicPr>
            <a:picLocks noChangeAspect="1"/>
          </p:cNvPicPr>
          <p:nvPr/>
        </p:nvPicPr>
        <p:blipFill rotWithShape="1">
          <a:blip r:embed="rId3">
            <a:extLst>
              <a:ext uri="{28A0092B-C50C-407E-A947-70E740481C1C}">
                <a14:useLocalDpi xmlns:a14="http://schemas.microsoft.com/office/drawing/2010/main" val="0"/>
              </a:ext>
            </a:extLst>
          </a:blip>
          <a:srcRect t="76246" r="24836"/>
          <a:stretch/>
        </p:blipFill>
        <p:spPr>
          <a:xfrm>
            <a:off x="2204753" y="4058256"/>
            <a:ext cx="4619433" cy="989597"/>
          </a:xfrm>
          <a:prstGeom prst="rect">
            <a:avLst/>
          </a:prstGeom>
        </p:spPr>
      </p:pic>
    </p:spTree>
    <p:extLst>
      <p:ext uri="{BB962C8B-B14F-4D97-AF65-F5344CB8AC3E}">
        <p14:creationId xmlns:p14="http://schemas.microsoft.com/office/powerpoint/2010/main" val="116511474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xmlns="" id="{3B88246A-A537-4491-9866-899A78EED39B}"/>
              </a:ext>
            </a:extLst>
          </p:cNvPr>
          <p:cNvSpPr txBox="1"/>
          <p:nvPr/>
        </p:nvSpPr>
        <p:spPr>
          <a:xfrm>
            <a:off x="381000" y="361950"/>
            <a:ext cx="3581400" cy="400110"/>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cs typeface="Calibri" panose="020F0502020204030204" pitchFamily="34" charset="0"/>
              </a:rPr>
              <a:t>Our Partners (International)</a:t>
            </a:r>
          </a:p>
        </p:txBody>
      </p:sp>
      <p:grpSp>
        <p:nvGrpSpPr>
          <p:cNvPr id="5" name="Group 4">
            <a:extLst>
              <a:ext uri="{FF2B5EF4-FFF2-40B4-BE49-F238E27FC236}">
                <a16:creationId xmlns:a16="http://schemas.microsoft.com/office/drawing/2014/main" xmlns="" id="{87182743-AD82-41BA-8B8D-98C5BF2617BA}"/>
              </a:ext>
            </a:extLst>
          </p:cNvPr>
          <p:cNvGrpSpPr/>
          <p:nvPr/>
        </p:nvGrpSpPr>
        <p:grpSpPr>
          <a:xfrm>
            <a:off x="4327779" y="853701"/>
            <a:ext cx="2377821" cy="1733349"/>
            <a:chOff x="1439701" y="2758122"/>
            <a:chExt cx="2377821" cy="1733349"/>
          </a:xfrm>
        </p:grpSpPr>
        <p:sp>
          <p:nvSpPr>
            <p:cNvPr id="46" name="Text Box 102"/>
            <p:cNvSpPr txBox="1"/>
            <p:nvPr/>
          </p:nvSpPr>
          <p:spPr>
            <a:xfrm>
              <a:off x="1439701" y="3856034"/>
              <a:ext cx="2377821" cy="6354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300" dirty="0">
                  <a:solidFill>
                    <a:prstClr val="black"/>
                  </a:solidFill>
                  <a:latin typeface="Cambria" panose="02040503050406030204" pitchFamily="18" charset="0"/>
                  <a:ea typeface="Cambria" panose="02040503050406030204" pitchFamily="18" charset="0"/>
                  <a:cs typeface="Times New Roman" panose="02020603050405020304" pitchFamily="18" charset="0"/>
                </a:rPr>
                <a:t>Rotman School of Management (University of Toronto)</a:t>
              </a:r>
              <a:br>
                <a:rPr lang="en-US" sz="1300" dirty="0">
                  <a:solidFill>
                    <a:prstClr val="black"/>
                  </a:solidFill>
                  <a:latin typeface="Cambria" panose="02040503050406030204" pitchFamily="18" charset="0"/>
                  <a:ea typeface="Cambria" panose="02040503050406030204" pitchFamily="18" charset="0"/>
                  <a:cs typeface="Times New Roman" panose="02020603050405020304" pitchFamily="18" charset="0"/>
                </a:rPr>
              </a:br>
              <a:r>
                <a:rPr lang="en-US" sz="1300" b="1" dirty="0">
                  <a:solidFill>
                    <a:prstClr val="black"/>
                  </a:solidFill>
                  <a:ea typeface="Calibri" panose="020F0502020204030204" pitchFamily="34" charset="0"/>
                  <a:cs typeface="Times New Roman" panose="02020603050405020304" pitchFamily="18" charset="0"/>
                </a:rPr>
                <a:t>#21 in QS 2024: World Ranking</a:t>
              </a:r>
              <a:endParaRPr lang="en-US" sz="13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5AC9341C-7A06-406D-A463-4EDA891DD4C4}"/>
                </a:ext>
              </a:extLst>
            </p:cNvPr>
            <p:cNvGrpSpPr/>
            <p:nvPr/>
          </p:nvGrpSpPr>
          <p:grpSpPr>
            <a:xfrm>
              <a:off x="2014404" y="2758122"/>
              <a:ext cx="1228417" cy="1071358"/>
              <a:chOff x="2108945" y="2758122"/>
              <a:chExt cx="1228417" cy="1071358"/>
            </a:xfrm>
          </p:grpSpPr>
          <p:pic>
            <p:nvPicPr>
              <p:cNvPr id="22" name="Picture 21" descr="A blue and white trophy&#10;&#10;Description automatically generated with medium confidence">
                <a:extLst>
                  <a:ext uri="{FF2B5EF4-FFF2-40B4-BE49-F238E27FC236}">
                    <a16:creationId xmlns:a16="http://schemas.microsoft.com/office/drawing/2014/main" xmlns="" id="{2A02110E-1403-5C44-9B6C-64242BA153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945" y="2826962"/>
                <a:ext cx="1228417" cy="935127"/>
              </a:xfrm>
              <a:prstGeom prst="rect">
                <a:avLst/>
              </a:prstGeom>
            </p:spPr>
          </p:pic>
          <p:sp>
            <p:nvSpPr>
              <p:cNvPr id="30" name="object 92"/>
              <p:cNvSpPr>
                <a:spLocks noChangeAspect="1"/>
              </p:cNvSpPr>
              <p:nvPr/>
            </p:nvSpPr>
            <p:spPr>
              <a:xfrm>
                <a:off x="2135649" y="2758122"/>
                <a:ext cx="1175009" cy="1071358"/>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grpSp>
      </p:grpSp>
      <p:grpSp>
        <p:nvGrpSpPr>
          <p:cNvPr id="10" name="Group 9">
            <a:extLst>
              <a:ext uri="{FF2B5EF4-FFF2-40B4-BE49-F238E27FC236}">
                <a16:creationId xmlns:a16="http://schemas.microsoft.com/office/drawing/2014/main" xmlns="" id="{A1815B61-0913-4268-84EA-B3640259BC66}"/>
              </a:ext>
            </a:extLst>
          </p:cNvPr>
          <p:cNvGrpSpPr/>
          <p:nvPr/>
        </p:nvGrpSpPr>
        <p:grpSpPr>
          <a:xfrm>
            <a:off x="1549110" y="853701"/>
            <a:ext cx="2321469" cy="1718049"/>
            <a:chOff x="3049355" y="853604"/>
            <a:chExt cx="2321469" cy="1718049"/>
          </a:xfrm>
        </p:grpSpPr>
        <p:grpSp>
          <p:nvGrpSpPr>
            <p:cNvPr id="60" name="Group 59">
              <a:extLst>
                <a:ext uri="{FF2B5EF4-FFF2-40B4-BE49-F238E27FC236}">
                  <a16:creationId xmlns:a16="http://schemas.microsoft.com/office/drawing/2014/main" xmlns="" id="{4500AA70-BA72-46BE-B2AF-194890C6E427}"/>
                </a:ext>
              </a:extLst>
            </p:cNvPr>
            <p:cNvGrpSpPr>
              <a:grpSpLocks noChangeAspect="1"/>
            </p:cNvGrpSpPr>
            <p:nvPr/>
          </p:nvGrpSpPr>
          <p:grpSpPr>
            <a:xfrm>
              <a:off x="3049355" y="853604"/>
              <a:ext cx="2321469" cy="1718049"/>
              <a:chOff x="591346" y="853604"/>
              <a:chExt cx="2589904" cy="1916710"/>
            </a:xfrm>
          </p:grpSpPr>
          <p:sp>
            <p:nvSpPr>
              <p:cNvPr id="61" name="object 92">
                <a:extLst>
                  <a:ext uri="{FF2B5EF4-FFF2-40B4-BE49-F238E27FC236}">
                    <a16:creationId xmlns:a16="http://schemas.microsoft.com/office/drawing/2014/main" xmlns="" id="{210F0847-DDCE-4220-BB14-4B02A5223E77}"/>
                  </a:ext>
                </a:extLst>
              </p:cNvPr>
              <p:cNvSpPr>
                <a:spLocks noChangeAspect="1"/>
              </p:cNvSpPr>
              <p:nvPr/>
            </p:nvSpPr>
            <p:spPr>
              <a:xfrm>
                <a:off x="1230859" y="853604"/>
                <a:ext cx="1310877" cy="1196856"/>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sp>
            <p:nvSpPr>
              <p:cNvPr id="62" name="Text Box 102">
                <a:extLst>
                  <a:ext uri="{FF2B5EF4-FFF2-40B4-BE49-F238E27FC236}">
                    <a16:creationId xmlns:a16="http://schemas.microsoft.com/office/drawing/2014/main" xmlns="" id="{3637C0D9-8F42-4CA8-AE1D-4139F8A9E32E}"/>
                  </a:ext>
                </a:extLst>
              </p:cNvPr>
              <p:cNvSpPr txBox="1"/>
              <p:nvPr/>
            </p:nvSpPr>
            <p:spPr>
              <a:xfrm>
                <a:off x="591346" y="2073370"/>
                <a:ext cx="2589904" cy="6969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300" dirty="0">
                    <a:solidFill>
                      <a:prstClr val="black"/>
                    </a:solidFill>
                    <a:latin typeface="Cambria" panose="02040503050406030204" pitchFamily="18" charset="0"/>
                    <a:ea typeface="Cambria" panose="02040503050406030204" pitchFamily="18" charset="0"/>
                    <a:cs typeface="Times New Roman" panose="02020603050405020304" pitchFamily="18" charset="0"/>
                  </a:rPr>
                  <a:t>Wharton Interactive School (University of Pennsylvania)</a:t>
                </a:r>
                <a:r>
                  <a:rPr lang="en-US" sz="13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r>
                <a:br>
                  <a:rPr lang="en-US" sz="13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br>
                <a:r>
                  <a:rPr lang="en-US" sz="1300" b="1" dirty="0">
                    <a:solidFill>
                      <a:prstClr val="black"/>
                    </a:solidFill>
                    <a:ea typeface="Calibri" panose="020F0502020204030204" pitchFamily="34" charset="0"/>
                    <a:cs typeface="Times New Roman" panose="02020603050405020304" pitchFamily="18" charset="0"/>
                  </a:rPr>
                  <a:t>#12 in QS 2024: World Ranking</a:t>
                </a:r>
                <a:endParaRPr lang="en-US" sz="13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grpSp>
        <p:pic>
          <p:nvPicPr>
            <p:cNvPr id="64" name="Picture 4" descr="Wharton Interactive">
              <a:extLst>
                <a:ext uri="{FF2B5EF4-FFF2-40B4-BE49-F238E27FC236}">
                  <a16:creationId xmlns:a16="http://schemas.microsoft.com/office/drawing/2014/main" xmlns="" id="{1E59E79C-C50C-484C-9929-CB4213DEA2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1903" y="1110676"/>
              <a:ext cx="1036373" cy="4375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xmlns="" id="{B22C676E-4E39-4527-B1D1-3F76DC6DD507}"/>
              </a:ext>
            </a:extLst>
          </p:cNvPr>
          <p:cNvGrpSpPr/>
          <p:nvPr/>
        </p:nvGrpSpPr>
        <p:grpSpPr>
          <a:xfrm>
            <a:off x="2956179" y="2778760"/>
            <a:ext cx="2377821" cy="1857223"/>
            <a:chOff x="4495800" y="2730605"/>
            <a:chExt cx="2377821" cy="1857223"/>
          </a:xfrm>
        </p:grpSpPr>
        <p:sp>
          <p:nvSpPr>
            <p:cNvPr id="36" name="Text Box 102"/>
            <p:cNvSpPr txBox="1"/>
            <p:nvPr/>
          </p:nvSpPr>
          <p:spPr>
            <a:xfrm>
              <a:off x="4495800" y="3851776"/>
              <a:ext cx="2377821" cy="7360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300" dirty="0">
                  <a:solidFill>
                    <a:prstClr val="black"/>
                  </a:solidFill>
                  <a:latin typeface="Cambria" panose="02040503050406030204" pitchFamily="18" charset="0"/>
                  <a:ea typeface="Cambria" panose="02040503050406030204" pitchFamily="18" charset="0"/>
                  <a:cs typeface="Times New Roman" panose="02020603050405020304" pitchFamily="18" charset="0"/>
                </a:rPr>
                <a:t>Swiss School of Management</a:t>
              </a:r>
              <a:r>
                <a:rPr lang="en-US" sz="13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r>
              <a:br>
                <a:rPr lang="en-US" sz="13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br>
              <a:r>
                <a:rPr lang="en-US" sz="1300" b="1" dirty="0">
                  <a:solidFill>
                    <a:prstClr val="black"/>
                  </a:solidFill>
                  <a:ea typeface="Calibri" panose="020F0502020204030204" pitchFamily="34" charset="0"/>
                  <a:cs typeface="Times New Roman" panose="02020603050405020304" pitchFamily="18" charset="0"/>
                </a:rPr>
                <a:t>#8 in Herald’s: Best Value for Investment</a:t>
              </a:r>
              <a:endParaRPr lang="en-US" sz="13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9DE7C048-7993-4422-B4FD-29442851CD73}"/>
                </a:ext>
              </a:extLst>
            </p:cNvPr>
            <p:cNvGrpSpPr/>
            <p:nvPr/>
          </p:nvGrpSpPr>
          <p:grpSpPr>
            <a:xfrm>
              <a:off x="5097206" y="2730605"/>
              <a:ext cx="1175009" cy="1072806"/>
              <a:chOff x="5065148" y="2730605"/>
              <a:chExt cx="1175009" cy="1072806"/>
            </a:xfrm>
          </p:grpSpPr>
          <p:sp>
            <p:nvSpPr>
              <p:cNvPr id="69" name="object 92">
                <a:extLst>
                  <a:ext uri="{FF2B5EF4-FFF2-40B4-BE49-F238E27FC236}">
                    <a16:creationId xmlns:a16="http://schemas.microsoft.com/office/drawing/2014/main" xmlns="" id="{FFB00C1E-6DAE-40D9-9240-871578A212B3}"/>
                  </a:ext>
                </a:extLst>
              </p:cNvPr>
              <p:cNvSpPr>
                <a:spLocks noChangeAspect="1"/>
              </p:cNvSpPr>
              <p:nvPr/>
            </p:nvSpPr>
            <p:spPr>
              <a:xfrm>
                <a:off x="5065148" y="2730605"/>
                <a:ext cx="1175009" cy="1072806"/>
              </a:xfrm>
              <a:custGeom>
                <a:avLst/>
                <a:gdLst/>
                <a:ahLst/>
                <a:cxnLst/>
                <a:rect l="l" t="t" r="r" b="b"/>
                <a:pathLst>
                  <a:path w="1123314" h="1105535">
                    <a:moveTo>
                      <a:pt x="1122845" y="1105433"/>
                    </a:moveTo>
                    <a:lnTo>
                      <a:pt x="0" y="1105433"/>
                    </a:lnTo>
                    <a:lnTo>
                      <a:pt x="0" y="0"/>
                    </a:lnTo>
                    <a:lnTo>
                      <a:pt x="1122845" y="0"/>
                    </a:lnTo>
                    <a:lnTo>
                      <a:pt x="1122845" y="1105433"/>
                    </a:lnTo>
                    <a:close/>
                  </a:path>
                </a:pathLst>
              </a:custGeom>
              <a:ln w="12700">
                <a:solidFill>
                  <a:srgbClr val="FEAB00"/>
                </a:solidFill>
              </a:ln>
            </p:spPr>
            <p:txBody>
              <a:bodyPr wrap="square" lIns="0" tIns="0" rIns="0" bIns="0" rtlCol="0"/>
              <a:lstStyle/>
              <a:p>
                <a:pPr algn="ctr"/>
                <a:endParaRPr>
                  <a:solidFill>
                    <a:prstClr val="black"/>
                  </a:solidFill>
                  <a:latin typeface="Cambria" panose="02040503050406030204" pitchFamily="18" charset="0"/>
                  <a:ea typeface="Cambria" panose="02040503050406030204" pitchFamily="18" charset="0"/>
                </a:endParaRPr>
              </a:p>
            </p:txBody>
          </p:sp>
          <p:pic>
            <p:nvPicPr>
              <p:cNvPr id="70" name="Picture 69" descr="Swiss School of Management - We Create Leaders">
                <a:extLst>
                  <a:ext uri="{FF2B5EF4-FFF2-40B4-BE49-F238E27FC236}">
                    <a16:creationId xmlns:a16="http://schemas.microsoft.com/office/drawing/2014/main" xmlns="" id="{C81A3F52-93F9-41B0-8EDC-4EA6B373A3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7032" y="2796862"/>
                <a:ext cx="1011241" cy="940293"/>
              </a:xfrm>
              <a:prstGeom prst="rect">
                <a:avLst/>
              </a:prstGeom>
              <a:noFill/>
            </p:spPr>
          </p:pic>
        </p:grpSp>
      </p:grpSp>
    </p:spTree>
    <p:extLst>
      <p:ext uri="{BB962C8B-B14F-4D97-AF65-F5344CB8AC3E}">
        <p14:creationId xmlns:p14="http://schemas.microsoft.com/office/powerpoint/2010/main" val="11669905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g3a0500af88f_0_25"/>
          <p:cNvPicPr preferRelativeResize="0"/>
          <p:nvPr/>
        </p:nvPicPr>
        <p:blipFill rotWithShape="1">
          <a:blip r:embed="rId3">
            <a:alphaModFix/>
          </a:blip>
          <a:srcRect/>
          <a:stretch/>
        </p:blipFill>
        <p:spPr>
          <a:xfrm>
            <a:off x="0" y="-1"/>
            <a:ext cx="9143656" cy="1085245"/>
          </a:xfrm>
          <a:prstGeom prst="rect">
            <a:avLst/>
          </a:prstGeom>
          <a:noFill/>
          <a:ln>
            <a:noFill/>
          </a:ln>
        </p:spPr>
      </p:pic>
      <p:sp>
        <p:nvSpPr>
          <p:cNvPr id="329" name="Google Shape;329;g3a0500af88f_0_25"/>
          <p:cNvSpPr txBox="1"/>
          <p:nvPr/>
        </p:nvSpPr>
        <p:spPr>
          <a:xfrm>
            <a:off x="1547863" y="380275"/>
            <a:ext cx="6048275" cy="352009"/>
          </a:xfrm>
          <a:prstGeom prst="rect">
            <a:avLst/>
          </a:prstGeom>
          <a:noFill/>
          <a:ln>
            <a:noFill/>
          </a:ln>
        </p:spPr>
        <p:txBody>
          <a:bodyPr spcFirstLastPara="1" wrap="square" lIns="0" tIns="13325" rIns="0" bIns="0" anchor="t" anchorCtr="0">
            <a:spAutoFit/>
          </a:bodyPr>
          <a:lstStyle/>
          <a:p>
            <a:pPr marL="12700" marR="0" lvl="0" indent="0" algn="ctr" rtl="0">
              <a:spcBef>
                <a:spcPts val="0"/>
              </a:spcBef>
              <a:spcAft>
                <a:spcPts val="0"/>
              </a:spcAft>
              <a:buNone/>
            </a:pPr>
            <a:r>
              <a:rPr lang="en-US" sz="2200" b="1" dirty="0">
                <a:solidFill>
                  <a:schemeClr val="lt1"/>
                </a:solidFill>
                <a:latin typeface="Cambria" panose="02040503050406030204" pitchFamily="18" charset="0"/>
                <a:ea typeface="Cambria" panose="02040503050406030204" pitchFamily="18" charset="0"/>
                <a:cs typeface="Calibri"/>
                <a:sym typeface="Calibri"/>
              </a:rPr>
              <a:t>We got Listed on 30</a:t>
            </a:r>
            <a:r>
              <a:rPr lang="en-US" sz="2200" b="1" baseline="30000" dirty="0">
                <a:solidFill>
                  <a:schemeClr val="lt1"/>
                </a:solidFill>
                <a:latin typeface="Cambria" panose="02040503050406030204" pitchFamily="18" charset="0"/>
                <a:ea typeface="Cambria" panose="02040503050406030204" pitchFamily="18" charset="0"/>
                <a:cs typeface="Calibri"/>
                <a:sym typeface="Calibri"/>
              </a:rPr>
              <a:t>th</a:t>
            </a:r>
            <a:r>
              <a:rPr lang="en-US" sz="2200" b="1" dirty="0">
                <a:solidFill>
                  <a:schemeClr val="lt1"/>
                </a:solidFill>
                <a:latin typeface="Cambria" panose="02040503050406030204" pitchFamily="18" charset="0"/>
                <a:ea typeface="Cambria" panose="02040503050406030204" pitchFamily="18" charset="0"/>
                <a:cs typeface="Calibri"/>
                <a:sym typeface="Calibri"/>
              </a:rPr>
              <a:t>  Sept 2025 on NSE &amp; BSE</a:t>
            </a:r>
            <a:endParaRPr sz="2200" b="1"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330" name="Google Shape;330;g3a0500af88f_0_25" descr="IIM Tiruchirappalli"/>
          <p:cNvSpPr/>
          <p:nvPr/>
        </p:nvSpPr>
        <p:spPr>
          <a:xfrm>
            <a:off x="762000" y="-144463"/>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31" name="Google Shape;331;g3a0500af88f_0_25" descr="IIM Tiruchirappalli"/>
          <p:cNvSpPr/>
          <p:nvPr/>
        </p:nvSpPr>
        <p:spPr>
          <a:xfrm>
            <a:off x="914400" y="79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32" name="Google Shape;332;g3a0500af88f_0_25" descr="IIM Tiruchirappalli"/>
          <p:cNvSpPr/>
          <p:nvPr/>
        </p:nvSpPr>
        <p:spPr>
          <a:xfrm>
            <a:off x="1066800" y="1603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33" name="Google Shape;333;g3a0500af88f_0_25" descr="IIM Tiruchirappalli"/>
          <p:cNvSpPr/>
          <p:nvPr/>
        </p:nvSpPr>
        <p:spPr>
          <a:xfrm>
            <a:off x="1219200" y="3127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34" name="Google Shape;334;g3a0500af88f_0_25" descr="IIM Tiruchirappalli"/>
          <p:cNvSpPr/>
          <p:nvPr/>
        </p:nvSpPr>
        <p:spPr>
          <a:xfrm>
            <a:off x="1371600" y="4651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35" name="Google Shape;335;g3a0500af88f_0_25" descr="IIM Tiruchirappalli"/>
          <p:cNvSpPr/>
          <p:nvPr/>
        </p:nvSpPr>
        <p:spPr>
          <a:xfrm>
            <a:off x="1524000" y="6175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36" name="Google Shape;336;g3a0500af88f_0_25" descr="IIM Tiruchirappalli"/>
          <p:cNvSpPr/>
          <p:nvPr/>
        </p:nvSpPr>
        <p:spPr>
          <a:xfrm>
            <a:off x="1676400" y="7699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37" name="Google Shape;337;g3a0500af88f_0_25" descr="IIM Tiruchirappalli"/>
          <p:cNvSpPr/>
          <p:nvPr/>
        </p:nvSpPr>
        <p:spPr>
          <a:xfrm>
            <a:off x="1981200" y="10747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38" name="Google Shape;338;g3a0500af88f_0_25" descr="IIM Tiruchirappalli"/>
          <p:cNvSpPr/>
          <p:nvPr/>
        </p:nvSpPr>
        <p:spPr>
          <a:xfrm>
            <a:off x="2133600" y="12271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39" name="Google Shape;339;g3a0500af88f_0_25" descr="IIM Tiruchirappalli"/>
          <p:cNvSpPr/>
          <p:nvPr/>
        </p:nvSpPr>
        <p:spPr>
          <a:xfrm>
            <a:off x="2286000" y="13795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40" name="Google Shape;340;g3a0500af88f_0_25" descr="IIM Tiruchirappalli"/>
          <p:cNvSpPr/>
          <p:nvPr/>
        </p:nvSpPr>
        <p:spPr>
          <a:xfrm>
            <a:off x="2433079" y="1409398"/>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41" name="Google Shape;341;g3a0500af88f_0_25" descr="IIM Tiruchirappalli"/>
          <p:cNvSpPr/>
          <p:nvPr/>
        </p:nvSpPr>
        <p:spPr>
          <a:xfrm>
            <a:off x="2590800" y="1684337"/>
            <a:ext cx="3048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sp>
        <p:nvSpPr>
          <p:cNvPr id="342" name="Google Shape;342;g3a0500af88f_0_25" descr="Adani Institute of Digital Technology Management - Home | Facebook"/>
          <p:cNvSpPr/>
          <p:nvPr/>
        </p:nvSpPr>
        <p:spPr>
          <a:xfrm>
            <a:off x="8198075" y="1396023"/>
            <a:ext cx="118800" cy="11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mbria"/>
              <a:ea typeface="Cambria"/>
              <a:cs typeface="Cambria"/>
              <a:sym typeface="Cambria"/>
            </a:endParaRPr>
          </a:p>
        </p:txBody>
      </p:sp>
      <p:pic>
        <p:nvPicPr>
          <p:cNvPr id="343" name="Google Shape;343;g3a0500af88f_0_25"/>
          <p:cNvPicPr preferRelativeResize="0"/>
          <p:nvPr/>
        </p:nvPicPr>
        <p:blipFill>
          <a:blip r:embed="rId4">
            <a:alphaModFix/>
          </a:blip>
          <a:stretch>
            <a:fillRect/>
          </a:stretch>
        </p:blipFill>
        <p:spPr>
          <a:xfrm>
            <a:off x="0" y="1085250"/>
            <a:ext cx="6038876" cy="4058250"/>
          </a:xfrm>
          <a:prstGeom prst="rect">
            <a:avLst/>
          </a:prstGeom>
          <a:noFill/>
          <a:ln>
            <a:noFill/>
          </a:ln>
        </p:spPr>
      </p:pic>
      <p:sp>
        <p:nvSpPr>
          <p:cNvPr id="344" name="Google Shape;344;g3a0500af88f_0_25"/>
          <p:cNvSpPr txBox="1"/>
          <p:nvPr/>
        </p:nvSpPr>
        <p:spPr>
          <a:xfrm>
            <a:off x="6019800" y="949772"/>
            <a:ext cx="3123856" cy="3831778"/>
          </a:xfrm>
          <a:prstGeom prst="rect">
            <a:avLst/>
          </a:prstGeom>
          <a:noFill/>
          <a:ln>
            <a:noFill/>
          </a:ln>
        </p:spPr>
        <p:txBody>
          <a:bodyPr spcFirstLastPara="1" wrap="square" lIns="91425" tIns="45700" rIns="91425" bIns="45700" anchor="t" anchorCtr="0">
            <a:spAutoFit/>
          </a:bodyPr>
          <a:lstStyle/>
          <a:p>
            <a:pPr marR="0" lvl="0" indent="0">
              <a:lnSpc>
                <a:spcPct val="150000"/>
              </a:lnSpc>
              <a:spcBef>
                <a:spcPts val="0"/>
              </a:spcBef>
              <a:spcAft>
                <a:spcPts val="0"/>
              </a:spcAft>
              <a:buNone/>
            </a:pPr>
            <a:r>
              <a:rPr lang="en-US" sz="1750" dirty="0">
                <a:solidFill>
                  <a:srgbClr val="000000"/>
                </a:solidFill>
                <a:latin typeface="Cambria" panose="02040503050406030204" pitchFamily="18" charset="0"/>
                <a:ea typeface="Cambria" panose="02040503050406030204" pitchFamily="18" charset="0"/>
                <a:sym typeface="Cambria"/>
              </a:rPr>
              <a:t>We are amongst the initial online higher education and upskilling company’s to get listed on NSE &amp; BSE. This marks a significant milestone in the education industry and serves as proof of a good business model with strong governance.</a:t>
            </a:r>
            <a:endParaRPr sz="1750" dirty="0">
              <a:solidFill>
                <a:srgbClr val="000000"/>
              </a:solidFill>
              <a:latin typeface="Cambria" panose="02040503050406030204" pitchFamily="18" charset="0"/>
              <a:ea typeface="Cambria" panose="02040503050406030204" pitchFamily="18"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Rectangle 16">
            <a:extLst>
              <a:ext uri="{FF2B5EF4-FFF2-40B4-BE49-F238E27FC236}">
                <a16:creationId xmlns:a16="http://schemas.microsoft.com/office/drawing/2014/main" xmlns="" id="{EB0D6802-0D94-49E5-ACE3-3026736F9F22}"/>
              </a:ext>
            </a:extLst>
          </p:cNvPr>
          <p:cNvSpPr/>
          <p:nvPr/>
        </p:nvSpPr>
        <p:spPr>
          <a:xfrm>
            <a:off x="381000" y="361950"/>
            <a:ext cx="1740771" cy="400110"/>
          </a:xfrm>
          <a:prstGeom prst="rect">
            <a:avLst/>
          </a:prstGeom>
        </p:spPr>
        <p:txBody>
          <a:bodyPr wrap="square">
            <a:spAutoFit/>
          </a:bodyPr>
          <a:lstStyle/>
          <a:p>
            <a:pPr algn="ctr"/>
            <a:r>
              <a:rPr lang="en-IN" sz="2000" b="1" dirty="0">
                <a:latin typeface="Cambria" panose="02040503050406030204" pitchFamily="18" charset="0"/>
                <a:ea typeface="Cambria" panose="02040503050406030204" pitchFamily="18" charset="0"/>
              </a:rPr>
              <a:t>What We Do?</a:t>
            </a:r>
            <a:endParaRPr lang="en-IN" sz="2000"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D9E20BA2-76A0-48B3-B84E-2651EFD8292B}"/>
              </a:ext>
            </a:extLst>
          </p:cNvPr>
          <p:cNvGrpSpPr/>
          <p:nvPr/>
        </p:nvGrpSpPr>
        <p:grpSpPr>
          <a:xfrm>
            <a:off x="1167829" y="895350"/>
            <a:ext cx="5117229" cy="580311"/>
            <a:chOff x="1167829" y="895350"/>
            <a:chExt cx="5117229" cy="580311"/>
          </a:xfrm>
        </p:grpSpPr>
        <p:grpSp>
          <p:nvGrpSpPr>
            <p:cNvPr id="10" name="Group 9">
              <a:extLst>
                <a:ext uri="{FF2B5EF4-FFF2-40B4-BE49-F238E27FC236}">
                  <a16:creationId xmlns:a16="http://schemas.microsoft.com/office/drawing/2014/main" xmlns="" id="{3B65E308-84EF-4A2A-975D-9A07305A7085}"/>
                </a:ext>
              </a:extLst>
            </p:cNvPr>
            <p:cNvGrpSpPr/>
            <p:nvPr/>
          </p:nvGrpSpPr>
          <p:grpSpPr>
            <a:xfrm>
              <a:off x="1167829" y="1000839"/>
              <a:ext cx="387186" cy="369332"/>
              <a:chOff x="451014" y="1200150"/>
              <a:chExt cx="387186" cy="369332"/>
            </a:xfrm>
          </p:grpSpPr>
          <p:sp>
            <p:nvSpPr>
              <p:cNvPr id="3" name="Oval 2">
                <a:extLst>
                  <a:ext uri="{FF2B5EF4-FFF2-40B4-BE49-F238E27FC236}">
                    <a16:creationId xmlns:a16="http://schemas.microsoft.com/office/drawing/2014/main" xmlns="" id="{59C84F2D-4777-432E-BFDA-6D1AAD4A953B}"/>
                  </a:ext>
                </a:extLst>
              </p:cNvPr>
              <p:cNvSpPr/>
              <p:nvPr/>
            </p:nvSpPr>
            <p:spPr>
              <a:xfrm>
                <a:off x="451014" y="120015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7" name="Graphic 6" descr="Bar chart">
                <a:extLst>
                  <a:ext uri="{FF2B5EF4-FFF2-40B4-BE49-F238E27FC236}">
                    <a16:creationId xmlns:a16="http://schemas.microsoft.com/office/drawing/2014/main" xmlns="" id="{A48F7E33-0D62-4E56-9A38-EBBE067295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2207" y="1232416"/>
                <a:ext cx="304800" cy="304800"/>
              </a:xfrm>
              <a:prstGeom prst="rect">
                <a:avLst/>
              </a:prstGeom>
            </p:spPr>
          </p:pic>
        </p:grpSp>
        <p:grpSp>
          <p:nvGrpSpPr>
            <p:cNvPr id="14" name="Group 13">
              <a:extLst>
                <a:ext uri="{FF2B5EF4-FFF2-40B4-BE49-F238E27FC236}">
                  <a16:creationId xmlns:a16="http://schemas.microsoft.com/office/drawing/2014/main" xmlns="" id="{5CFA5844-F8E1-4FFB-8042-3E07138972BA}"/>
                </a:ext>
              </a:extLst>
            </p:cNvPr>
            <p:cNvGrpSpPr/>
            <p:nvPr/>
          </p:nvGrpSpPr>
          <p:grpSpPr>
            <a:xfrm>
              <a:off x="1636858" y="895350"/>
              <a:ext cx="4648200" cy="580311"/>
              <a:chOff x="767643" y="1232416"/>
              <a:chExt cx="4648200" cy="580311"/>
            </a:xfrm>
          </p:grpSpPr>
          <p:sp>
            <p:nvSpPr>
              <p:cNvPr id="8" name="Rectangle 7">
                <a:extLst>
                  <a:ext uri="{FF2B5EF4-FFF2-40B4-BE49-F238E27FC236}">
                    <a16:creationId xmlns:a16="http://schemas.microsoft.com/office/drawing/2014/main" xmlns="" id="{38C76F01-7E45-4829-AE11-F506C60CB38C}"/>
                  </a:ext>
                </a:extLst>
              </p:cNvPr>
              <p:cNvSpPr/>
              <p:nvPr/>
            </p:nvSpPr>
            <p:spPr>
              <a:xfrm>
                <a:off x="767643" y="1232416"/>
                <a:ext cx="2895473"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Business Intelligence &amp; Research</a:t>
                </a:r>
                <a:endParaRPr lang="en-IN" sz="1400" dirty="0">
                  <a:solidFill>
                    <a:srgbClr val="0129A3"/>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xmlns="" id="{2E4F8595-5E7E-467C-8486-7A8443137CC7}"/>
                  </a:ext>
                </a:extLst>
              </p:cNvPr>
              <p:cNvSpPr/>
              <p:nvPr/>
            </p:nvSpPr>
            <p:spPr>
              <a:xfrm>
                <a:off x="767643" y="1504950"/>
                <a:ext cx="4648200" cy="307777"/>
              </a:xfrm>
              <a:prstGeom prst="rect">
                <a:avLst/>
              </a:prstGeom>
            </p:spPr>
            <p:txBody>
              <a:bodyPr wrap="square">
                <a:spAutoFit/>
              </a:bodyPr>
              <a:lstStyle/>
              <a:p>
                <a:r>
                  <a:rPr lang="en-US" sz="1400" dirty="0">
                    <a:solidFill>
                      <a:srgbClr val="000000"/>
                    </a:solidFill>
                    <a:latin typeface="Cambria" panose="02040503050406030204" pitchFamily="18" charset="0"/>
                    <a:ea typeface="Cambria" panose="02040503050406030204" pitchFamily="18" charset="0"/>
                  </a:rPr>
                  <a:t>Collaborate with IIMs/IITs to design impactful programs</a:t>
                </a:r>
                <a:endParaRPr lang="en-IN" sz="1400" dirty="0">
                  <a:latin typeface="Cambria" panose="02040503050406030204" pitchFamily="18" charset="0"/>
                  <a:ea typeface="Cambria" panose="02040503050406030204" pitchFamily="18" charset="0"/>
                </a:endParaRPr>
              </a:p>
            </p:txBody>
          </p:sp>
        </p:grpSp>
      </p:grpSp>
      <p:grpSp>
        <p:nvGrpSpPr>
          <p:cNvPr id="11" name="Group 10">
            <a:extLst>
              <a:ext uri="{FF2B5EF4-FFF2-40B4-BE49-F238E27FC236}">
                <a16:creationId xmlns:a16="http://schemas.microsoft.com/office/drawing/2014/main" xmlns="" id="{952EE7DD-7088-4768-B324-B53035D7BE3D}"/>
              </a:ext>
            </a:extLst>
          </p:cNvPr>
          <p:cNvGrpSpPr/>
          <p:nvPr/>
        </p:nvGrpSpPr>
        <p:grpSpPr>
          <a:xfrm>
            <a:off x="1167829" y="2571750"/>
            <a:ext cx="4463886" cy="580311"/>
            <a:chOff x="1167829" y="2571750"/>
            <a:chExt cx="4463886" cy="580311"/>
          </a:xfrm>
        </p:grpSpPr>
        <p:grpSp>
          <p:nvGrpSpPr>
            <p:cNvPr id="32" name="Group 31">
              <a:extLst>
                <a:ext uri="{FF2B5EF4-FFF2-40B4-BE49-F238E27FC236}">
                  <a16:creationId xmlns:a16="http://schemas.microsoft.com/office/drawing/2014/main" xmlns="" id="{125096B6-F609-46F7-BA4F-4B0303C93C4D}"/>
                </a:ext>
              </a:extLst>
            </p:cNvPr>
            <p:cNvGrpSpPr/>
            <p:nvPr/>
          </p:nvGrpSpPr>
          <p:grpSpPr>
            <a:xfrm>
              <a:off x="1167829" y="2677239"/>
              <a:ext cx="387186" cy="369332"/>
              <a:chOff x="451014" y="1200150"/>
              <a:chExt cx="387186" cy="369332"/>
            </a:xfrm>
          </p:grpSpPr>
          <p:sp>
            <p:nvSpPr>
              <p:cNvPr id="33" name="Oval 32">
                <a:extLst>
                  <a:ext uri="{FF2B5EF4-FFF2-40B4-BE49-F238E27FC236}">
                    <a16:creationId xmlns:a16="http://schemas.microsoft.com/office/drawing/2014/main" xmlns="" id="{D00AD551-ED02-46EB-BCD7-389695DAA7D8}"/>
                  </a:ext>
                </a:extLst>
              </p:cNvPr>
              <p:cNvSpPr/>
              <p:nvPr/>
            </p:nvSpPr>
            <p:spPr>
              <a:xfrm>
                <a:off x="451014" y="120015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34" name="Graphic 33" descr="Internet">
                <a:extLst>
                  <a:ext uri="{FF2B5EF4-FFF2-40B4-BE49-F238E27FC236}">
                    <a16:creationId xmlns:a16="http://schemas.microsoft.com/office/drawing/2014/main" xmlns="" id="{28EEBAD5-BE36-4A53-B914-F419BAAAA6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92207" y="1232416"/>
                <a:ext cx="304800" cy="304800"/>
              </a:xfrm>
              <a:prstGeom prst="rect">
                <a:avLst/>
              </a:prstGeom>
            </p:spPr>
          </p:pic>
        </p:grpSp>
        <p:grpSp>
          <p:nvGrpSpPr>
            <p:cNvPr id="35" name="Group 34">
              <a:extLst>
                <a:ext uri="{FF2B5EF4-FFF2-40B4-BE49-F238E27FC236}">
                  <a16:creationId xmlns:a16="http://schemas.microsoft.com/office/drawing/2014/main" xmlns="" id="{C40FD263-828D-4F57-9FAA-ADAEF4FED25D}"/>
                </a:ext>
              </a:extLst>
            </p:cNvPr>
            <p:cNvGrpSpPr/>
            <p:nvPr/>
          </p:nvGrpSpPr>
          <p:grpSpPr>
            <a:xfrm>
              <a:off x="1636858" y="2571750"/>
              <a:ext cx="3994857" cy="580311"/>
              <a:chOff x="767643" y="1232416"/>
              <a:chExt cx="3994857" cy="580311"/>
            </a:xfrm>
          </p:grpSpPr>
          <p:sp>
            <p:nvSpPr>
              <p:cNvPr id="36" name="Rectangle 35">
                <a:extLst>
                  <a:ext uri="{FF2B5EF4-FFF2-40B4-BE49-F238E27FC236}">
                    <a16:creationId xmlns:a16="http://schemas.microsoft.com/office/drawing/2014/main" xmlns="" id="{C4B599C1-0767-49FA-81F6-C81265CB0A03}"/>
                  </a:ext>
                </a:extLst>
              </p:cNvPr>
              <p:cNvSpPr/>
              <p:nvPr/>
            </p:nvSpPr>
            <p:spPr>
              <a:xfrm>
                <a:off x="767643" y="1232416"/>
                <a:ext cx="2708755"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Tech &amp; Infrastructure Support</a:t>
                </a:r>
                <a:r>
                  <a:rPr lang="en-IN" sz="1400" dirty="0">
                    <a:solidFill>
                      <a:srgbClr val="0129A3"/>
                    </a:solidFill>
                    <a:latin typeface="Cambria" panose="02040503050406030204" pitchFamily="18" charset="0"/>
                    <a:ea typeface="Cambria" panose="02040503050406030204" pitchFamily="18" charset="0"/>
                  </a:rPr>
                  <a:t> </a:t>
                </a:r>
              </a:p>
            </p:txBody>
          </p:sp>
          <p:sp>
            <p:nvSpPr>
              <p:cNvPr id="37" name="Rectangle 36">
                <a:extLst>
                  <a:ext uri="{FF2B5EF4-FFF2-40B4-BE49-F238E27FC236}">
                    <a16:creationId xmlns:a16="http://schemas.microsoft.com/office/drawing/2014/main" xmlns="" id="{F3B1AF44-6246-499D-A5B4-74F47584657F}"/>
                  </a:ext>
                </a:extLst>
              </p:cNvPr>
              <p:cNvSpPr/>
              <p:nvPr/>
            </p:nvSpPr>
            <p:spPr>
              <a:xfrm>
                <a:off x="767643" y="1504950"/>
                <a:ext cx="3994857" cy="307777"/>
              </a:xfrm>
              <a:prstGeom prst="rect">
                <a:avLst/>
              </a:prstGeom>
            </p:spPr>
            <p:txBody>
              <a:bodyPr wrap="square">
                <a:spAutoFit/>
              </a:bodyPr>
              <a:lstStyle/>
              <a:p>
                <a:r>
                  <a:rPr lang="en-IN" sz="1400" dirty="0">
                    <a:latin typeface="Cambria" panose="02040503050406030204" pitchFamily="18" charset="0"/>
                    <a:ea typeface="Cambria" panose="02040503050406030204" pitchFamily="18" charset="0"/>
                  </a:rPr>
                  <a:t>Seamless learning platforms</a:t>
                </a:r>
              </a:p>
            </p:txBody>
          </p:sp>
        </p:grpSp>
      </p:grpSp>
      <p:grpSp>
        <p:nvGrpSpPr>
          <p:cNvPr id="12" name="Group 11">
            <a:extLst>
              <a:ext uri="{FF2B5EF4-FFF2-40B4-BE49-F238E27FC236}">
                <a16:creationId xmlns:a16="http://schemas.microsoft.com/office/drawing/2014/main" xmlns="" id="{3A6CF112-2985-4800-BBAD-767F80863E46}"/>
              </a:ext>
            </a:extLst>
          </p:cNvPr>
          <p:cNvGrpSpPr/>
          <p:nvPr/>
        </p:nvGrpSpPr>
        <p:grpSpPr>
          <a:xfrm>
            <a:off x="1167829" y="3409950"/>
            <a:ext cx="4463886" cy="580311"/>
            <a:chOff x="1167829" y="3409950"/>
            <a:chExt cx="4463886" cy="580311"/>
          </a:xfrm>
        </p:grpSpPr>
        <p:grpSp>
          <p:nvGrpSpPr>
            <p:cNvPr id="38" name="Group 37">
              <a:extLst>
                <a:ext uri="{FF2B5EF4-FFF2-40B4-BE49-F238E27FC236}">
                  <a16:creationId xmlns:a16="http://schemas.microsoft.com/office/drawing/2014/main" xmlns="" id="{B01DDC78-DDFF-4A5A-B7A7-B00D7D32BC04}"/>
                </a:ext>
              </a:extLst>
            </p:cNvPr>
            <p:cNvGrpSpPr/>
            <p:nvPr/>
          </p:nvGrpSpPr>
          <p:grpSpPr>
            <a:xfrm>
              <a:off x="1167829" y="3515439"/>
              <a:ext cx="387186" cy="369332"/>
              <a:chOff x="451014" y="1200150"/>
              <a:chExt cx="387186" cy="369332"/>
            </a:xfrm>
          </p:grpSpPr>
          <p:sp>
            <p:nvSpPr>
              <p:cNvPr id="39" name="Oval 38">
                <a:extLst>
                  <a:ext uri="{FF2B5EF4-FFF2-40B4-BE49-F238E27FC236}">
                    <a16:creationId xmlns:a16="http://schemas.microsoft.com/office/drawing/2014/main" xmlns="" id="{3D1E9AA2-5F56-440D-AF6A-0B01A925DE1B}"/>
                  </a:ext>
                </a:extLst>
              </p:cNvPr>
              <p:cNvSpPr/>
              <p:nvPr/>
            </p:nvSpPr>
            <p:spPr>
              <a:xfrm>
                <a:off x="451014" y="120015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40" name="Graphic 39" descr="Bullseye">
                <a:extLst>
                  <a:ext uri="{FF2B5EF4-FFF2-40B4-BE49-F238E27FC236}">
                    <a16:creationId xmlns:a16="http://schemas.microsoft.com/office/drawing/2014/main" xmlns="" id="{553132EB-5C30-471A-8F77-4A4FF1D2C2F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92207" y="1232416"/>
                <a:ext cx="304800" cy="304800"/>
              </a:xfrm>
              <a:prstGeom prst="rect">
                <a:avLst/>
              </a:prstGeom>
            </p:spPr>
          </p:pic>
        </p:grpSp>
        <p:grpSp>
          <p:nvGrpSpPr>
            <p:cNvPr id="41" name="Group 40">
              <a:extLst>
                <a:ext uri="{FF2B5EF4-FFF2-40B4-BE49-F238E27FC236}">
                  <a16:creationId xmlns:a16="http://schemas.microsoft.com/office/drawing/2014/main" xmlns="" id="{6AB88B63-73CA-4EA4-B328-9A2BC06F0EFF}"/>
                </a:ext>
              </a:extLst>
            </p:cNvPr>
            <p:cNvGrpSpPr/>
            <p:nvPr/>
          </p:nvGrpSpPr>
          <p:grpSpPr>
            <a:xfrm>
              <a:off x="1636858" y="3409950"/>
              <a:ext cx="3994857" cy="580311"/>
              <a:chOff x="767643" y="1232416"/>
              <a:chExt cx="3994857" cy="580311"/>
            </a:xfrm>
          </p:grpSpPr>
          <p:sp>
            <p:nvSpPr>
              <p:cNvPr id="42" name="Rectangle 41">
                <a:extLst>
                  <a:ext uri="{FF2B5EF4-FFF2-40B4-BE49-F238E27FC236}">
                    <a16:creationId xmlns:a16="http://schemas.microsoft.com/office/drawing/2014/main" xmlns="" id="{2D729756-1E50-4B6B-BAC6-8644DA3C3F2C}"/>
                  </a:ext>
                </a:extLst>
              </p:cNvPr>
              <p:cNvSpPr/>
              <p:nvPr/>
            </p:nvSpPr>
            <p:spPr>
              <a:xfrm>
                <a:off x="767643" y="1232416"/>
                <a:ext cx="2117118"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Learner Feedback Loop</a:t>
                </a:r>
                <a:endParaRPr lang="en-IN" sz="1400" dirty="0">
                  <a:solidFill>
                    <a:srgbClr val="0129A3"/>
                  </a:solidFill>
                  <a:latin typeface="Cambria" panose="02040503050406030204" pitchFamily="18" charset="0"/>
                  <a:ea typeface="Cambria" panose="02040503050406030204" pitchFamily="18" charset="0"/>
                </a:endParaRPr>
              </a:p>
            </p:txBody>
          </p:sp>
          <p:sp>
            <p:nvSpPr>
              <p:cNvPr id="43" name="Rectangle 42">
                <a:extLst>
                  <a:ext uri="{FF2B5EF4-FFF2-40B4-BE49-F238E27FC236}">
                    <a16:creationId xmlns:a16="http://schemas.microsoft.com/office/drawing/2014/main" xmlns="" id="{3C87ED45-C10C-45A9-A49E-0F2F9765889F}"/>
                  </a:ext>
                </a:extLst>
              </p:cNvPr>
              <p:cNvSpPr/>
              <p:nvPr/>
            </p:nvSpPr>
            <p:spPr>
              <a:xfrm>
                <a:off x="767643" y="1504950"/>
                <a:ext cx="3994857" cy="307777"/>
              </a:xfrm>
              <a:prstGeom prst="rect">
                <a:avLst/>
              </a:prstGeom>
            </p:spPr>
            <p:txBody>
              <a:bodyPr wrap="square">
                <a:spAutoFit/>
              </a:bodyPr>
              <a:lstStyle/>
              <a:p>
                <a:r>
                  <a:rPr lang="en-IN" sz="1400" dirty="0">
                    <a:latin typeface="Cambria" panose="02040503050406030204" pitchFamily="18" charset="0"/>
                    <a:ea typeface="Cambria" panose="02040503050406030204" pitchFamily="18" charset="0"/>
                  </a:rPr>
                  <a:t>Continuous improvement &amp; experience excellence</a:t>
                </a:r>
              </a:p>
            </p:txBody>
          </p:sp>
        </p:grpSp>
      </p:grpSp>
      <p:grpSp>
        <p:nvGrpSpPr>
          <p:cNvPr id="6" name="Group 5">
            <a:extLst>
              <a:ext uri="{FF2B5EF4-FFF2-40B4-BE49-F238E27FC236}">
                <a16:creationId xmlns:a16="http://schemas.microsoft.com/office/drawing/2014/main" xmlns="" id="{6CE62A4F-EC09-416D-AD2D-7815CE2E70CF}"/>
              </a:ext>
            </a:extLst>
          </p:cNvPr>
          <p:cNvGrpSpPr/>
          <p:nvPr/>
        </p:nvGrpSpPr>
        <p:grpSpPr>
          <a:xfrm>
            <a:off x="1167829" y="1733550"/>
            <a:ext cx="6071171" cy="580311"/>
            <a:chOff x="1167829" y="1733550"/>
            <a:chExt cx="6071171" cy="580311"/>
          </a:xfrm>
        </p:grpSpPr>
        <p:grpSp>
          <p:nvGrpSpPr>
            <p:cNvPr id="29" name="Group 28">
              <a:extLst>
                <a:ext uri="{FF2B5EF4-FFF2-40B4-BE49-F238E27FC236}">
                  <a16:creationId xmlns:a16="http://schemas.microsoft.com/office/drawing/2014/main" xmlns="" id="{350C25A2-D701-4B67-AE45-37EF328EE009}"/>
                </a:ext>
              </a:extLst>
            </p:cNvPr>
            <p:cNvGrpSpPr/>
            <p:nvPr/>
          </p:nvGrpSpPr>
          <p:grpSpPr>
            <a:xfrm>
              <a:off x="1636858" y="1733550"/>
              <a:ext cx="5602142" cy="580311"/>
              <a:chOff x="767643" y="1232416"/>
              <a:chExt cx="5602142" cy="580311"/>
            </a:xfrm>
          </p:grpSpPr>
          <p:sp>
            <p:nvSpPr>
              <p:cNvPr id="30" name="Rectangle 29">
                <a:extLst>
                  <a:ext uri="{FF2B5EF4-FFF2-40B4-BE49-F238E27FC236}">
                    <a16:creationId xmlns:a16="http://schemas.microsoft.com/office/drawing/2014/main" xmlns="" id="{D9792257-CE3A-4665-BAF0-B54481F10798}"/>
                  </a:ext>
                </a:extLst>
              </p:cNvPr>
              <p:cNvSpPr/>
              <p:nvPr/>
            </p:nvSpPr>
            <p:spPr>
              <a:xfrm>
                <a:off x="767643" y="1232416"/>
                <a:ext cx="3109121"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Marketing and Learner Acquisition </a:t>
                </a:r>
                <a:endParaRPr lang="en-IN" sz="1400" dirty="0">
                  <a:solidFill>
                    <a:srgbClr val="0129A3"/>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xmlns="" id="{F5E04F1C-622D-4D0E-84F3-51CFD25F5767}"/>
                  </a:ext>
                </a:extLst>
              </p:cNvPr>
              <p:cNvSpPr/>
              <p:nvPr/>
            </p:nvSpPr>
            <p:spPr>
              <a:xfrm>
                <a:off x="767643" y="1504950"/>
                <a:ext cx="5602142" cy="307777"/>
              </a:xfrm>
              <a:prstGeom prst="rect">
                <a:avLst/>
              </a:prstGeom>
            </p:spPr>
            <p:txBody>
              <a:bodyPr wrap="square">
                <a:spAutoFit/>
              </a:bodyPr>
              <a:lstStyle/>
              <a:p>
                <a:r>
                  <a:rPr lang="en-US" sz="1400" dirty="0">
                    <a:latin typeface="Cambria" panose="02040503050406030204" pitchFamily="18" charset="0"/>
                    <a:ea typeface="Cambria" panose="02040503050406030204" pitchFamily="18" charset="0"/>
                  </a:rPr>
                  <a:t>Connect IIMS, IITs, and top Universities with aspiring professionals</a:t>
                </a:r>
                <a:endParaRPr lang="en-IN" sz="1400" dirty="0">
                  <a:latin typeface="Cambria" panose="02040503050406030204" pitchFamily="18" charset="0"/>
                  <a:ea typeface="Cambria" panose="02040503050406030204" pitchFamily="18" charset="0"/>
                </a:endParaRPr>
              </a:p>
            </p:txBody>
          </p:sp>
        </p:grpSp>
        <p:grpSp>
          <p:nvGrpSpPr>
            <p:cNvPr id="45" name="Group 44">
              <a:extLst>
                <a:ext uri="{FF2B5EF4-FFF2-40B4-BE49-F238E27FC236}">
                  <a16:creationId xmlns:a16="http://schemas.microsoft.com/office/drawing/2014/main" xmlns="" id="{6B79183C-20BA-46F6-887F-F0E766E2FDFF}"/>
                </a:ext>
              </a:extLst>
            </p:cNvPr>
            <p:cNvGrpSpPr/>
            <p:nvPr/>
          </p:nvGrpSpPr>
          <p:grpSpPr>
            <a:xfrm>
              <a:off x="1167829" y="1830973"/>
              <a:ext cx="387186" cy="385465"/>
              <a:chOff x="292971" y="2112317"/>
              <a:chExt cx="387186" cy="385465"/>
            </a:xfrm>
          </p:grpSpPr>
          <p:sp>
            <p:nvSpPr>
              <p:cNvPr id="27" name="Oval 26">
                <a:extLst>
                  <a:ext uri="{FF2B5EF4-FFF2-40B4-BE49-F238E27FC236}">
                    <a16:creationId xmlns:a16="http://schemas.microsoft.com/office/drawing/2014/main" xmlns="" id="{56A981A7-909A-42B3-BA1E-04AFBF93FC81}"/>
                  </a:ext>
                </a:extLst>
              </p:cNvPr>
              <p:cNvSpPr/>
              <p:nvPr/>
            </p:nvSpPr>
            <p:spPr>
              <a:xfrm>
                <a:off x="292971" y="2112317"/>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44" name="Graphic 43" descr="Marketing">
                <a:extLst>
                  <a:ext uri="{FF2B5EF4-FFF2-40B4-BE49-F238E27FC236}">
                    <a16:creationId xmlns:a16="http://schemas.microsoft.com/office/drawing/2014/main" xmlns="" id="{B4855B51-FC8A-43D5-8AA3-E7FC6C04632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04877" y="2128449"/>
                <a:ext cx="369333" cy="369333"/>
              </a:xfrm>
              <a:prstGeom prst="rect">
                <a:avLst/>
              </a:prstGeom>
            </p:spPr>
          </p:pic>
        </p:grpSp>
      </p:grpSp>
    </p:spTree>
    <p:extLst>
      <p:ext uri="{BB962C8B-B14F-4D97-AF65-F5344CB8AC3E}">
        <p14:creationId xmlns:p14="http://schemas.microsoft.com/office/powerpoint/2010/main" val="153009992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6" name="Rectangle 45">
            <a:extLst>
              <a:ext uri="{FF2B5EF4-FFF2-40B4-BE49-F238E27FC236}">
                <a16:creationId xmlns:a16="http://schemas.microsoft.com/office/drawing/2014/main" xmlns="" id="{8559163D-F009-44FC-8EA3-A1451A898720}"/>
              </a:ext>
            </a:extLst>
          </p:cNvPr>
          <p:cNvSpPr/>
          <p:nvPr/>
        </p:nvSpPr>
        <p:spPr>
          <a:xfrm>
            <a:off x="381000" y="361950"/>
            <a:ext cx="3454596" cy="400110"/>
          </a:xfrm>
          <a:prstGeom prst="rect">
            <a:avLst/>
          </a:prstGeom>
        </p:spPr>
        <p:txBody>
          <a:bodyPr wrap="square">
            <a:spAutoFit/>
          </a:bodyPr>
          <a:lstStyle/>
          <a:p>
            <a:r>
              <a:rPr lang="en-US" sz="2000" b="1" dirty="0">
                <a:latin typeface="Cambria" panose="02040503050406030204" pitchFamily="18" charset="0"/>
                <a:ea typeface="Cambria" panose="02040503050406030204" pitchFamily="18" charset="0"/>
              </a:rPr>
              <a:t>Why Jaro is Poised to Grow?</a:t>
            </a:r>
          </a:p>
        </p:txBody>
      </p:sp>
      <p:grpSp>
        <p:nvGrpSpPr>
          <p:cNvPr id="13" name="Group 12">
            <a:extLst>
              <a:ext uri="{FF2B5EF4-FFF2-40B4-BE49-F238E27FC236}">
                <a16:creationId xmlns:a16="http://schemas.microsoft.com/office/drawing/2014/main" xmlns="" id="{5908953D-34D8-4D45-9E92-6AB8998E60CF}"/>
              </a:ext>
            </a:extLst>
          </p:cNvPr>
          <p:cNvGrpSpPr/>
          <p:nvPr/>
        </p:nvGrpSpPr>
        <p:grpSpPr>
          <a:xfrm>
            <a:off x="673971" y="2560207"/>
            <a:ext cx="5831074" cy="540661"/>
            <a:chOff x="673971" y="2540352"/>
            <a:chExt cx="5831074" cy="540661"/>
          </a:xfrm>
        </p:grpSpPr>
        <p:grpSp>
          <p:nvGrpSpPr>
            <p:cNvPr id="32" name="Group 31">
              <a:extLst>
                <a:ext uri="{FF2B5EF4-FFF2-40B4-BE49-F238E27FC236}">
                  <a16:creationId xmlns:a16="http://schemas.microsoft.com/office/drawing/2014/main" xmlns="" id="{125096B6-F609-46F7-BA4F-4B0303C93C4D}"/>
                </a:ext>
              </a:extLst>
            </p:cNvPr>
            <p:cNvGrpSpPr/>
            <p:nvPr/>
          </p:nvGrpSpPr>
          <p:grpSpPr>
            <a:xfrm>
              <a:off x="673971" y="2626016"/>
              <a:ext cx="387186" cy="369332"/>
              <a:chOff x="451014" y="1200150"/>
              <a:chExt cx="387186" cy="369332"/>
            </a:xfrm>
          </p:grpSpPr>
          <p:sp>
            <p:nvSpPr>
              <p:cNvPr id="33" name="Oval 32">
                <a:extLst>
                  <a:ext uri="{FF2B5EF4-FFF2-40B4-BE49-F238E27FC236}">
                    <a16:creationId xmlns:a16="http://schemas.microsoft.com/office/drawing/2014/main" xmlns="" id="{D00AD551-ED02-46EB-BCD7-389695DAA7D8}"/>
                  </a:ext>
                </a:extLst>
              </p:cNvPr>
              <p:cNvSpPr/>
              <p:nvPr/>
            </p:nvSpPr>
            <p:spPr>
              <a:xfrm>
                <a:off x="451014" y="120015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34" name="Graphic 33" descr="Graduation cap">
                <a:extLst>
                  <a:ext uri="{FF2B5EF4-FFF2-40B4-BE49-F238E27FC236}">
                    <a16:creationId xmlns:a16="http://schemas.microsoft.com/office/drawing/2014/main" xmlns="" id="{28EEBAD5-BE36-4A53-B914-F419BAAAA6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2207" y="1232416"/>
                <a:ext cx="304800" cy="304800"/>
              </a:xfrm>
              <a:prstGeom prst="rect">
                <a:avLst/>
              </a:prstGeom>
            </p:spPr>
          </p:pic>
        </p:grpSp>
        <p:grpSp>
          <p:nvGrpSpPr>
            <p:cNvPr id="12" name="Group 11">
              <a:extLst>
                <a:ext uri="{FF2B5EF4-FFF2-40B4-BE49-F238E27FC236}">
                  <a16:creationId xmlns:a16="http://schemas.microsoft.com/office/drawing/2014/main" xmlns="" id="{B4AE38C8-407C-40BA-BCB5-F3BA119E3919}"/>
                </a:ext>
              </a:extLst>
            </p:cNvPr>
            <p:cNvGrpSpPr/>
            <p:nvPr/>
          </p:nvGrpSpPr>
          <p:grpSpPr>
            <a:xfrm>
              <a:off x="1143000" y="2540352"/>
              <a:ext cx="5362045" cy="540661"/>
              <a:chOff x="1143000" y="2540352"/>
              <a:chExt cx="5362045" cy="540661"/>
            </a:xfrm>
          </p:grpSpPr>
          <p:sp>
            <p:nvSpPr>
              <p:cNvPr id="36" name="Rectangle 35">
                <a:extLst>
                  <a:ext uri="{FF2B5EF4-FFF2-40B4-BE49-F238E27FC236}">
                    <a16:creationId xmlns:a16="http://schemas.microsoft.com/office/drawing/2014/main" xmlns="" id="{C4B599C1-0767-49FA-81F6-C81265CB0A03}"/>
                  </a:ext>
                </a:extLst>
              </p:cNvPr>
              <p:cNvSpPr/>
              <p:nvPr/>
            </p:nvSpPr>
            <p:spPr>
              <a:xfrm>
                <a:off x="1143000" y="2540352"/>
                <a:ext cx="5362045"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Improved Acceptance by Companies and Working Professionals</a:t>
                </a:r>
                <a:endParaRPr lang="en-IN" sz="1400" dirty="0">
                  <a:solidFill>
                    <a:srgbClr val="0129A3"/>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xmlns="" id="{F3B1AF44-6246-499D-A5B4-74F47584657F}"/>
                  </a:ext>
                </a:extLst>
              </p:cNvPr>
              <p:cNvSpPr/>
              <p:nvPr/>
            </p:nvSpPr>
            <p:spPr>
              <a:xfrm>
                <a:off x="1143000" y="2773236"/>
                <a:ext cx="5181600" cy="307777"/>
              </a:xfrm>
              <a:prstGeom prst="rect">
                <a:avLst/>
              </a:prstGeom>
            </p:spPr>
            <p:txBody>
              <a:bodyPr wrap="square">
                <a:spAutoFit/>
              </a:bodyPr>
              <a:lstStyle/>
              <a:p>
                <a:r>
                  <a:rPr lang="en-US" sz="1400" dirty="0">
                    <a:latin typeface="Cambria" panose="02040503050406030204" pitchFamily="18" charset="0"/>
                    <a:ea typeface="Cambria" panose="02040503050406030204" pitchFamily="18" charset="0"/>
                  </a:rPr>
                  <a:t>Growing demand for online MBAs from top-tier universities</a:t>
                </a:r>
                <a:endParaRPr lang="en-IN" sz="1400" dirty="0">
                  <a:latin typeface="Cambria" panose="02040503050406030204" pitchFamily="18" charset="0"/>
                  <a:ea typeface="Cambria" panose="02040503050406030204" pitchFamily="18" charset="0"/>
                </a:endParaRPr>
              </a:p>
            </p:txBody>
          </p:sp>
        </p:grpSp>
      </p:grpSp>
      <p:grpSp>
        <p:nvGrpSpPr>
          <p:cNvPr id="15" name="Group 14">
            <a:extLst>
              <a:ext uri="{FF2B5EF4-FFF2-40B4-BE49-F238E27FC236}">
                <a16:creationId xmlns:a16="http://schemas.microsoft.com/office/drawing/2014/main" xmlns="" id="{5C65C29C-D509-4FF2-9FDB-998B4AAB9443}"/>
              </a:ext>
            </a:extLst>
          </p:cNvPr>
          <p:cNvGrpSpPr/>
          <p:nvPr/>
        </p:nvGrpSpPr>
        <p:grpSpPr>
          <a:xfrm>
            <a:off x="662086" y="3179941"/>
            <a:ext cx="7110313" cy="1182554"/>
            <a:chOff x="662086" y="3179941"/>
            <a:chExt cx="7110313" cy="1182554"/>
          </a:xfrm>
        </p:grpSpPr>
        <p:grpSp>
          <p:nvGrpSpPr>
            <p:cNvPr id="38" name="Group 37">
              <a:extLst>
                <a:ext uri="{FF2B5EF4-FFF2-40B4-BE49-F238E27FC236}">
                  <a16:creationId xmlns:a16="http://schemas.microsoft.com/office/drawing/2014/main" xmlns="" id="{B01DDC78-DDFF-4A5A-B7A7-B00D7D32BC04}"/>
                </a:ext>
              </a:extLst>
            </p:cNvPr>
            <p:cNvGrpSpPr/>
            <p:nvPr/>
          </p:nvGrpSpPr>
          <p:grpSpPr>
            <a:xfrm>
              <a:off x="662086" y="3586552"/>
              <a:ext cx="387186" cy="369332"/>
              <a:chOff x="451014" y="1200150"/>
              <a:chExt cx="387186" cy="369332"/>
            </a:xfrm>
          </p:grpSpPr>
          <p:sp>
            <p:nvSpPr>
              <p:cNvPr id="39" name="Oval 38">
                <a:extLst>
                  <a:ext uri="{FF2B5EF4-FFF2-40B4-BE49-F238E27FC236}">
                    <a16:creationId xmlns:a16="http://schemas.microsoft.com/office/drawing/2014/main" xmlns="" id="{3D1E9AA2-5F56-440D-AF6A-0B01A925DE1B}"/>
                  </a:ext>
                </a:extLst>
              </p:cNvPr>
              <p:cNvSpPr/>
              <p:nvPr/>
            </p:nvSpPr>
            <p:spPr>
              <a:xfrm>
                <a:off x="451014" y="120015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40" name="Graphic 39" descr="World">
                <a:extLst>
                  <a:ext uri="{FF2B5EF4-FFF2-40B4-BE49-F238E27FC236}">
                    <a16:creationId xmlns:a16="http://schemas.microsoft.com/office/drawing/2014/main" xmlns="" id="{553132EB-5C30-471A-8F77-4A4FF1D2C2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92207" y="1232416"/>
                <a:ext cx="304800" cy="304800"/>
              </a:xfrm>
              <a:prstGeom prst="rect">
                <a:avLst/>
              </a:prstGeom>
            </p:spPr>
          </p:pic>
        </p:grpSp>
        <p:grpSp>
          <p:nvGrpSpPr>
            <p:cNvPr id="14" name="Group 13">
              <a:extLst>
                <a:ext uri="{FF2B5EF4-FFF2-40B4-BE49-F238E27FC236}">
                  <a16:creationId xmlns:a16="http://schemas.microsoft.com/office/drawing/2014/main" xmlns="" id="{B5FB5685-FFE0-4766-973E-E442B0B22132}"/>
                </a:ext>
              </a:extLst>
            </p:cNvPr>
            <p:cNvGrpSpPr/>
            <p:nvPr/>
          </p:nvGrpSpPr>
          <p:grpSpPr>
            <a:xfrm>
              <a:off x="1131114" y="3179941"/>
              <a:ext cx="6641285" cy="1182554"/>
              <a:chOff x="1131114" y="3179941"/>
              <a:chExt cx="6641285" cy="1182554"/>
            </a:xfrm>
          </p:grpSpPr>
          <p:sp>
            <p:nvSpPr>
              <p:cNvPr id="42" name="Rectangle 41">
                <a:extLst>
                  <a:ext uri="{FF2B5EF4-FFF2-40B4-BE49-F238E27FC236}">
                    <a16:creationId xmlns:a16="http://schemas.microsoft.com/office/drawing/2014/main" xmlns="" id="{2D729756-1E50-4B6B-BAC6-8644DA3C3F2C}"/>
                  </a:ext>
                </a:extLst>
              </p:cNvPr>
              <p:cNvSpPr/>
              <p:nvPr/>
            </p:nvSpPr>
            <p:spPr>
              <a:xfrm>
                <a:off x="1131115" y="3179941"/>
                <a:ext cx="2361286"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Digitization &amp; Rural Reach</a:t>
                </a:r>
                <a:endParaRPr lang="en-IN" sz="1400" dirty="0">
                  <a:solidFill>
                    <a:srgbClr val="0129A3"/>
                  </a:solidFill>
                  <a:latin typeface="Cambria" panose="02040503050406030204" pitchFamily="18" charset="0"/>
                  <a:ea typeface="Cambria" panose="02040503050406030204" pitchFamily="18" charset="0"/>
                </a:endParaRPr>
              </a:p>
            </p:txBody>
          </p:sp>
          <p:sp>
            <p:nvSpPr>
              <p:cNvPr id="43" name="Rectangle 42">
                <a:extLst>
                  <a:ext uri="{FF2B5EF4-FFF2-40B4-BE49-F238E27FC236}">
                    <a16:creationId xmlns:a16="http://schemas.microsoft.com/office/drawing/2014/main" xmlns="" id="{3C87ED45-C10C-45A9-A49E-0F2F9765889F}"/>
                  </a:ext>
                </a:extLst>
              </p:cNvPr>
              <p:cNvSpPr/>
              <p:nvPr/>
            </p:nvSpPr>
            <p:spPr>
              <a:xfrm>
                <a:off x="1131114" y="3408388"/>
                <a:ext cx="6641285" cy="954107"/>
              </a:xfrm>
              <a:prstGeom prst="rect">
                <a:avLst/>
              </a:prstGeom>
            </p:spPr>
            <p:txBody>
              <a:bodyPr wrap="square">
                <a:spAutoFit/>
              </a:bodyPr>
              <a:lstStyle/>
              <a:p>
                <a:r>
                  <a:rPr lang="en-US" sz="1400" dirty="0">
                    <a:latin typeface="Cambria" panose="02040503050406030204" pitchFamily="18" charset="0"/>
                    <a:ea typeface="Cambria" panose="02040503050406030204" pitchFamily="18" charset="0"/>
                  </a:rPr>
                  <a:t>Even IIMs, IITs, and Top ranked Universities  education is now accessible to tier 2,3 &amp; 4 cities.</a:t>
                </a:r>
              </a:p>
              <a:p>
                <a:r>
                  <a:rPr lang="en-US" sz="1400" dirty="0">
                    <a:latin typeface="Cambria" panose="02040503050406030204" pitchFamily="18" charset="0"/>
                    <a:ea typeface="Cambria" panose="02040503050406030204" pitchFamily="18" charset="0"/>
                  </a:rPr>
                  <a:t>Due to COVID-19, India’s work from home &amp; learn from home have become the new normal</a:t>
                </a:r>
                <a:endParaRPr lang="en-IN" sz="1400" dirty="0">
                  <a:latin typeface="Cambria" panose="02040503050406030204" pitchFamily="18" charset="0"/>
                  <a:ea typeface="Cambria" panose="02040503050406030204" pitchFamily="18" charset="0"/>
                </a:endParaRPr>
              </a:p>
            </p:txBody>
          </p:sp>
        </p:grpSp>
      </p:grpSp>
      <p:grpSp>
        <p:nvGrpSpPr>
          <p:cNvPr id="11" name="Group 10">
            <a:extLst>
              <a:ext uri="{FF2B5EF4-FFF2-40B4-BE49-F238E27FC236}">
                <a16:creationId xmlns:a16="http://schemas.microsoft.com/office/drawing/2014/main" xmlns="" id="{F52429BA-5A64-4202-B90A-77ABA9D821C4}"/>
              </a:ext>
            </a:extLst>
          </p:cNvPr>
          <p:cNvGrpSpPr/>
          <p:nvPr/>
        </p:nvGrpSpPr>
        <p:grpSpPr>
          <a:xfrm>
            <a:off x="673971" y="1720592"/>
            <a:ext cx="6184029" cy="760542"/>
            <a:chOff x="673971" y="1722690"/>
            <a:chExt cx="6184029" cy="760542"/>
          </a:xfrm>
        </p:grpSpPr>
        <p:grpSp>
          <p:nvGrpSpPr>
            <p:cNvPr id="10" name="Group 9">
              <a:extLst>
                <a:ext uri="{FF2B5EF4-FFF2-40B4-BE49-F238E27FC236}">
                  <a16:creationId xmlns:a16="http://schemas.microsoft.com/office/drawing/2014/main" xmlns="" id="{E2120DC5-A179-43D2-9415-C96663248248}"/>
                </a:ext>
              </a:extLst>
            </p:cNvPr>
            <p:cNvGrpSpPr/>
            <p:nvPr/>
          </p:nvGrpSpPr>
          <p:grpSpPr>
            <a:xfrm>
              <a:off x="1143000" y="1722690"/>
              <a:ext cx="5715000" cy="760542"/>
              <a:chOff x="1143000" y="1722690"/>
              <a:chExt cx="5715000" cy="760542"/>
            </a:xfrm>
          </p:grpSpPr>
          <p:sp>
            <p:nvSpPr>
              <p:cNvPr id="30" name="Rectangle 29">
                <a:extLst>
                  <a:ext uri="{FF2B5EF4-FFF2-40B4-BE49-F238E27FC236}">
                    <a16:creationId xmlns:a16="http://schemas.microsoft.com/office/drawing/2014/main" xmlns="" id="{D9792257-CE3A-4665-BAF0-B54481F10798}"/>
                  </a:ext>
                </a:extLst>
              </p:cNvPr>
              <p:cNvSpPr/>
              <p:nvPr/>
            </p:nvSpPr>
            <p:spPr>
              <a:xfrm>
                <a:off x="1143000" y="1722690"/>
                <a:ext cx="3948645"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NEP 2020: Online Degrees = Full-time Degrees</a:t>
                </a:r>
                <a:endParaRPr lang="en-IN" sz="1400" dirty="0">
                  <a:solidFill>
                    <a:srgbClr val="0129A3"/>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xmlns="" id="{F5E04F1C-622D-4D0E-84F3-51CFD25F5767}"/>
                  </a:ext>
                </a:extLst>
              </p:cNvPr>
              <p:cNvSpPr/>
              <p:nvPr/>
            </p:nvSpPr>
            <p:spPr>
              <a:xfrm>
                <a:off x="1143000" y="1960012"/>
                <a:ext cx="5715000" cy="523220"/>
              </a:xfrm>
              <a:prstGeom prst="rect">
                <a:avLst/>
              </a:prstGeom>
            </p:spPr>
            <p:txBody>
              <a:bodyPr wrap="square">
                <a:spAutoFit/>
              </a:bodyPr>
              <a:lstStyle/>
              <a:p>
                <a:r>
                  <a:rPr lang="en-US" sz="1400" dirty="0">
                    <a:latin typeface="Cambria" panose="02040503050406030204" pitchFamily="18" charset="0"/>
                    <a:ea typeface="Cambria" panose="02040503050406030204" pitchFamily="18" charset="0"/>
                  </a:rPr>
                  <a:t>Massive learner acceptance</a:t>
                </a:r>
              </a:p>
              <a:p>
                <a:r>
                  <a:rPr lang="en-US" sz="1400" dirty="0">
                    <a:latin typeface="Cambria" panose="02040503050406030204" pitchFamily="18" charset="0"/>
                    <a:ea typeface="Cambria" panose="02040503050406030204" pitchFamily="18" charset="0"/>
                  </a:rPr>
                  <a:t>Higher Education GER to be increased to 50% by 2035 (currently 29%)</a:t>
                </a:r>
              </a:p>
            </p:txBody>
          </p:sp>
        </p:grpSp>
        <p:grpSp>
          <p:nvGrpSpPr>
            <p:cNvPr id="45" name="Group 44">
              <a:extLst>
                <a:ext uri="{FF2B5EF4-FFF2-40B4-BE49-F238E27FC236}">
                  <a16:creationId xmlns:a16="http://schemas.microsoft.com/office/drawing/2014/main" xmlns="" id="{6B79183C-20BA-46F6-887F-F0E766E2FDFF}"/>
                </a:ext>
              </a:extLst>
            </p:cNvPr>
            <p:cNvGrpSpPr/>
            <p:nvPr/>
          </p:nvGrpSpPr>
          <p:grpSpPr>
            <a:xfrm>
              <a:off x="673971" y="1918295"/>
              <a:ext cx="387186" cy="369332"/>
              <a:chOff x="292971" y="2112317"/>
              <a:chExt cx="387186" cy="369332"/>
            </a:xfrm>
          </p:grpSpPr>
          <p:sp>
            <p:nvSpPr>
              <p:cNvPr id="27" name="Oval 26">
                <a:extLst>
                  <a:ext uri="{FF2B5EF4-FFF2-40B4-BE49-F238E27FC236}">
                    <a16:creationId xmlns:a16="http://schemas.microsoft.com/office/drawing/2014/main" xmlns="" id="{56A981A7-909A-42B3-BA1E-04AFBF93FC81}"/>
                  </a:ext>
                </a:extLst>
              </p:cNvPr>
              <p:cNvSpPr/>
              <p:nvPr/>
            </p:nvSpPr>
            <p:spPr>
              <a:xfrm>
                <a:off x="292971" y="2112317"/>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44" name="Graphic 43" descr="Rocket">
                <a:extLst>
                  <a:ext uri="{FF2B5EF4-FFF2-40B4-BE49-F238E27FC236}">
                    <a16:creationId xmlns:a16="http://schemas.microsoft.com/office/drawing/2014/main" xmlns="" id="{B4855B51-FC8A-43D5-8AA3-E7FC6C04632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28690" y="2154146"/>
                <a:ext cx="304723" cy="304723"/>
              </a:xfrm>
              <a:prstGeom prst="rect">
                <a:avLst/>
              </a:prstGeom>
            </p:spPr>
          </p:pic>
        </p:grpSp>
      </p:grpSp>
      <p:grpSp>
        <p:nvGrpSpPr>
          <p:cNvPr id="9" name="Group 8">
            <a:extLst>
              <a:ext uri="{FF2B5EF4-FFF2-40B4-BE49-F238E27FC236}">
                <a16:creationId xmlns:a16="http://schemas.microsoft.com/office/drawing/2014/main" xmlns="" id="{B7F08E97-6F1F-447C-8095-9ED4947E94CF}"/>
              </a:ext>
            </a:extLst>
          </p:cNvPr>
          <p:cNvGrpSpPr/>
          <p:nvPr/>
        </p:nvGrpSpPr>
        <p:grpSpPr>
          <a:xfrm>
            <a:off x="673971" y="887207"/>
            <a:ext cx="6336429" cy="754312"/>
            <a:chOff x="673971" y="887207"/>
            <a:chExt cx="6336429" cy="754312"/>
          </a:xfrm>
        </p:grpSpPr>
        <p:grpSp>
          <p:nvGrpSpPr>
            <p:cNvPr id="8" name="Group 7">
              <a:extLst>
                <a:ext uri="{FF2B5EF4-FFF2-40B4-BE49-F238E27FC236}">
                  <a16:creationId xmlns:a16="http://schemas.microsoft.com/office/drawing/2014/main" xmlns="" id="{E974631C-B599-45A4-BE72-D87EB6A4BB3F}"/>
                </a:ext>
              </a:extLst>
            </p:cNvPr>
            <p:cNvGrpSpPr/>
            <p:nvPr/>
          </p:nvGrpSpPr>
          <p:grpSpPr>
            <a:xfrm>
              <a:off x="1143000" y="887207"/>
              <a:ext cx="5867400" cy="754312"/>
              <a:chOff x="1143000" y="887207"/>
              <a:chExt cx="5867400" cy="754312"/>
            </a:xfrm>
          </p:grpSpPr>
          <p:sp>
            <p:nvSpPr>
              <p:cNvPr id="53" name="Rectangle 52">
                <a:extLst>
                  <a:ext uri="{FF2B5EF4-FFF2-40B4-BE49-F238E27FC236}">
                    <a16:creationId xmlns:a16="http://schemas.microsoft.com/office/drawing/2014/main" xmlns="" id="{6D913544-0C3C-438A-BFD8-E981989D2B6A}"/>
                  </a:ext>
                </a:extLst>
              </p:cNvPr>
              <p:cNvSpPr/>
              <p:nvPr/>
            </p:nvSpPr>
            <p:spPr>
              <a:xfrm>
                <a:off x="1143000" y="887207"/>
                <a:ext cx="2423740" cy="307777"/>
              </a:xfrm>
              <a:prstGeom prst="rect">
                <a:avLst/>
              </a:prstGeom>
            </p:spPr>
            <p:txBody>
              <a:bodyPr wrap="none">
                <a:spAutoFit/>
              </a:bodyPr>
              <a:lstStyle/>
              <a:p>
                <a:r>
                  <a:rPr lang="en-IN" sz="1400" b="1" dirty="0">
                    <a:solidFill>
                      <a:srgbClr val="0129A3"/>
                    </a:solidFill>
                    <a:latin typeface="Cambria" panose="02040503050406030204" pitchFamily="18" charset="0"/>
                    <a:ea typeface="Cambria" panose="02040503050406030204" pitchFamily="18" charset="0"/>
                  </a:rPr>
                  <a:t>Favourable industry trends</a:t>
                </a:r>
              </a:p>
            </p:txBody>
          </p:sp>
          <p:sp>
            <p:nvSpPr>
              <p:cNvPr id="54" name="Rectangle 53">
                <a:extLst>
                  <a:ext uri="{FF2B5EF4-FFF2-40B4-BE49-F238E27FC236}">
                    <a16:creationId xmlns:a16="http://schemas.microsoft.com/office/drawing/2014/main" xmlns="" id="{F43599BC-078B-4963-9723-E6ADBA5248D0}"/>
                  </a:ext>
                </a:extLst>
              </p:cNvPr>
              <p:cNvSpPr/>
              <p:nvPr/>
            </p:nvSpPr>
            <p:spPr>
              <a:xfrm>
                <a:off x="1143000" y="1118299"/>
                <a:ext cx="5867400" cy="523220"/>
              </a:xfrm>
              <a:prstGeom prst="rect">
                <a:avLst/>
              </a:prstGeom>
            </p:spPr>
            <p:txBody>
              <a:bodyPr wrap="square">
                <a:spAutoFit/>
              </a:bodyPr>
              <a:lstStyle/>
              <a:p>
                <a:r>
                  <a:rPr lang="en-IN" sz="1400" dirty="0">
                    <a:latin typeface="Cambria" panose="02040503050406030204" pitchFamily="18" charset="0"/>
                    <a:ea typeface="Cambria" panose="02040503050406030204" pitchFamily="18" charset="0"/>
                  </a:rPr>
                  <a:t>Total Addressable Market - ₹13,200 Cr (FY23) → ₹41,500 Cr (FY28) which represents a of CAGR 25.7%</a:t>
                </a:r>
              </a:p>
            </p:txBody>
          </p:sp>
        </p:grpSp>
        <p:grpSp>
          <p:nvGrpSpPr>
            <p:cNvPr id="19" name="Group 18">
              <a:extLst>
                <a:ext uri="{FF2B5EF4-FFF2-40B4-BE49-F238E27FC236}">
                  <a16:creationId xmlns:a16="http://schemas.microsoft.com/office/drawing/2014/main" xmlns="" id="{D228B5B4-855E-49F1-835B-B98D623E2EAD}"/>
                </a:ext>
              </a:extLst>
            </p:cNvPr>
            <p:cNvGrpSpPr/>
            <p:nvPr/>
          </p:nvGrpSpPr>
          <p:grpSpPr>
            <a:xfrm>
              <a:off x="673971" y="1079697"/>
              <a:ext cx="387186" cy="369332"/>
              <a:chOff x="245419" y="1366920"/>
              <a:chExt cx="387186" cy="369332"/>
            </a:xfrm>
          </p:grpSpPr>
          <p:sp>
            <p:nvSpPr>
              <p:cNvPr id="51" name="Oval 50">
                <a:extLst>
                  <a:ext uri="{FF2B5EF4-FFF2-40B4-BE49-F238E27FC236}">
                    <a16:creationId xmlns:a16="http://schemas.microsoft.com/office/drawing/2014/main" xmlns="" id="{0B4AF5EA-C0C4-4E87-AFD3-B93CAC5F2263}"/>
                  </a:ext>
                </a:extLst>
              </p:cNvPr>
              <p:cNvSpPr/>
              <p:nvPr/>
            </p:nvSpPr>
            <p:spPr>
              <a:xfrm>
                <a:off x="245419" y="1366920"/>
                <a:ext cx="387186" cy="3693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pic>
            <p:nvPicPr>
              <p:cNvPr id="55" name="Graphic 54" descr="Upward trend">
                <a:extLst>
                  <a:ext uri="{FF2B5EF4-FFF2-40B4-BE49-F238E27FC236}">
                    <a16:creationId xmlns:a16="http://schemas.microsoft.com/office/drawing/2014/main" xmlns="" id="{4A89D063-3D2E-4AA6-A638-6DF4B96431D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53854" y="1403605"/>
                <a:ext cx="349411" cy="304800"/>
              </a:xfrm>
              <a:prstGeom prst="rect">
                <a:avLst/>
              </a:prstGeom>
            </p:spPr>
          </p:pic>
        </p:grpSp>
      </p:grpSp>
    </p:spTree>
    <p:extLst>
      <p:ext uri="{BB962C8B-B14F-4D97-AF65-F5344CB8AC3E}">
        <p14:creationId xmlns:p14="http://schemas.microsoft.com/office/powerpoint/2010/main" val="94723490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6114</TotalTime>
  <Words>1114</Words>
  <Application>Microsoft Office PowerPoint</Application>
  <PresentationFormat>On-screen Show (16:9)</PresentationFormat>
  <Paragraphs>217</Paragraphs>
  <Slides>29</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Cambria</vt:lpstr>
      <vt:lpstr>Times New Roman</vt:lpstr>
      <vt:lpstr>Trebuchet MS</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Tanmay Jain;Jaro Education</dc:creator>
  <cp:lastModifiedBy>sme</cp:lastModifiedBy>
  <cp:revision>723</cp:revision>
  <dcterms:created xsi:type="dcterms:W3CDTF">2021-10-23T09:31:38Z</dcterms:created>
  <dcterms:modified xsi:type="dcterms:W3CDTF">2026-01-14T10:28:33Z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2021-06-25T00:00:00Z</vt:filetime>
  </property>
  <property fmtid="{D5CDD505-2E9C-101B-9397-08002B2CF9AE}" pid="3" name="Creator">
    <vt:lpwstr>Microsoft® PowerPoint® 2013</vt:lpwstr>
  </property>
  <property fmtid="{D5CDD505-2E9C-101B-9397-08002B2CF9AE}" pid="4" name="LastSaved">
    <vt:filetime>2021-10-23T00:00:00Z</vt:filetime>
  </property>
</Properties>
</file>