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31"/>
  </p:notesMasterIdLst>
  <p:sldIdLst>
    <p:sldId id="313" r:id="rId3"/>
    <p:sldId id="288" r:id="rId4"/>
    <p:sldId id="329" r:id="rId5"/>
    <p:sldId id="318" r:id="rId6"/>
    <p:sldId id="335" r:id="rId7"/>
    <p:sldId id="334" r:id="rId8"/>
    <p:sldId id="327" r:id="rId9"/>
    <p:sldId id="290" r:id="rId10"/>
    <p:sldId id="293" r:id="rId11"/>
    <p:sldId id="311" r:id="rId12"/>
    <p:sldId id="292" r:id="rId13"/>
    <p:sldId id="295" r:id="rId14"/>
    <p:sldId id="332" r:id="rId15"/>
    <p:sldId id="304" r:id="rId16"/>
    <p:sldId id="331" r:id="rId17"/>
    <p:sldId id="297" r:id="rId18"/>
    <p:sldId id="299" r:id="rId19"/>
    <p:sldId id="301" r:id="rId20"/>
    <p:sldId id="302" r:id="rId21"/>
    <p:sldId id="328" r:id="rId22"/>
    <p:sldId id="308" r:id="rId23"/>
    <p:sldId id="310" r:id="rId24"/>
    <p:sldId id="324" r:id="rId25"/>
    <p:sldId id="309" r:id="rId26"/>
    <p:sldId id="321" r:id="rId27"/>
    <p:sldId id="333" r:id="rId28"/>
    <p:sldId id="326" r:id="rId29"/>
    <p:sldId id="314" r:id="rId30"/>
  </p:sldIdLst>
  <p:sldSz cx="20104100" cy="11309350"/>
  <p:notesSz cx="20104100" cy="1130935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Default Section" id="{3F537E23-B5E1-4DD7-A20F-447C8EE86AD1}">
          <p14:sldIdLst>
            <p14:sldId id="313"/>
            <p14:sldId id="288"/>
            <p14:sldId id="329"/>
            <p14:sldId id="318"/>
            <p14:sldId id="335"/>
            <p14:sldId id="334"/>
            <p14:sldId id="327"/>
            <p14:sldId id="290"/>
            <p14:sldId id="293"/>
            <p14:sldId id="311"/>
            <p14:sldId id="292"/>
            <p14:sldId id="295"/>
            <p14:sldId id="332"/>
            <p14:sldId id="304"/>
            <p14:sldId id="331"/>
            <p14:sldId id="297"/>
            <p14:sldId id="299"/>
            <p14:sldId id="301"/>
            <p14:sldId id="302"/>
            <p14:sldId id="328"/>
            <p14:sldId id="308"/>
            <p14:sldId id="310"/>
            <p14:sldId id="324"/>
            <p14:sldId id="309"/>
            <p14:sldId id="321"/>
            <p14:sldId id="333"/>
            <p14:sldId id="326"/>
            <p14:sldId id="31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0FF1BB-8985-0D06-58FA-0FE0F67F19A9}" name="Ishaan Gupta" initials="IG" userId="S::ishaan.gupta@squareyardsconsulting.onmicrosoft.com::92972e56-7e79-44e7-b6fd-35f62da831d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D96D"/>
    <a:srgbClr val="FFD916"/>
    <a:srgbClr val="FFEDB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27" autoAdjust="0"/>
    <p:restoredTop sz="54545" autoAdjust="0"/>
  </p:normalViewPr>
  <p:slideViewPr>
    <p:cSldViewPr>
      <p:cViewPr varScale="1">
        <p:scale>
          <a:sx n="45" d="100"/>
          <a:sy n="45" d="100"/>
        </p:scale>
        <p:origin x="22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Size (USD Bn)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5BC-4AFA-AEB6-A6B24F8AD97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5BC-4AFA-AEB6-A6B24F8AD97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5BC-4AFA-AEB6-A6B24F8AD97C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5BC-4AFA-AEB6-A6B24F8AD97C}"/>
              </c:ext>
            </c:extLst>
          </c:dPt>
          <c:dPt>
            <c:idx val="4"/>
            <c:invertIfNegative val="0"/>
            <c:bubble3D val="0"/>
            <c:spPr>
              <a:solidFill>
                <a:srgbClr val="FBD96D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F5BC-4AFA-AEB6-A6B24F8AD97C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chemeClr val="tx1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2017</c:v>
                </c:pt>
                <c:pt idx="1">
                  <c:v>2020</c:v>
                </c:pt>
                <c:pt idx="2">
                  <c:v>2025F</c:v>
                </c:pt>
                <c:pt idx="3">
                  <c:v>2030F</c:v>
                </c:pt>
                <c:pt idx="4">
                  <c:v>2047F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</c:v>
                </c:pt>
                <c:pt idx="1">
                  <c:v>180</c:v>
                </c:pt>
                <c:pt idx="2">
                  <c:v>650</c:v>
                </c:pt>
                <c:pt idx="3">
                  <c:v>1000</c:v>
                </c:pt>
                <c:pt idx="4">
                  <c:v>5800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BC-4AFA-AEB6-A6B24F8AD97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77777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EEE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777777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Urbanization %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D70-490B-84C0-7E26DC7E0148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D70-490B-84C0-7E26DC7E014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D70-490B-84C0-7E26DC7E0148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D70-490B-84C0-7E26DC7E0148}"/>
              </c:ext>
            </c:extLst>
          </c:dPt>
          <c:dPt>
            <c:idx val="4"/>
            <c:invertIfNegative val="0"/>
            <c:bubble3D val="0"/>
            <c:spPr>
              <a:solidFill>
                <a:srgbClr val="C0392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D70-490B-84C0-7E26DC7E0148}"/>
              </c:ext>
            </c:extLst>
          </c:dPt>
          <c:dPt>
            <c:idx val="5"/>
            <c:invertIfNegative val="0"/>
            <c:bubble3D val="0"/>
            <c:spPr>
              <a:solidFill>
                <a:srgbClr val="FBD96D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3D70-490B-84C0-7E26DC7E0148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chemeClr val="tx1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USA</c:v>
                </c:pt>
                <c:pt idx="1">
                  <c:v>Canada</c:v>
                </c:pt>
                <c:pt idx="2">
                  <c:v>Germany</c:v>
                </c:pt>
                <c:pt idx="3">
                  <c:v>China</c:v>
                </c:pt>
                <c:pt idx="4">
                  <c:v>India
2023</c:v>
                </c:pt>
                <c:pt idx="5">
                  <c:v>India
2040F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83</c:v>
                </c:pt>
                <c:pt idx="1">
                  <c:v>81</c:v>
                </c:pt>
                <c:pt idx="2">
                  <c:v>77</c:v>
                </c:pt>
                <c:pt idx="3">
                  <c:v>61</c:v>
                </c:pt>
                <c:pt idx="4">
                  <c:v>37</c:v>
                </c:pt>
                <c:pt idx="5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70-490B-84C0-7E26DC7E01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777777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0"/>
        <c:axPos val="l"/>
        <c:majorGridlines>
          <c:spPr>
            <a:ln w="6350" cap="flat">
              <a:solidFill>
                <a:srgbClr val="EEEE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777777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3B26A-7642-41C9-961D-51AD54171C9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320A8E-FFE4-467E-90E3-A74F0C9BD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853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24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38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10F3B-D695-B5C1-C226-18954CACF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3AD300-8AC3-AEA6-ECDE-267760B591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4E6DE4-6DDA-3D17-52B0-3F977961C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CBA1E-D8A9-93FB-3B32-F2E3FD8A0C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793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10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BAC49-549D-CE9D-FA31-6BF504F78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812808-C024-41EF-DB8C-2DCB223D07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9CEAE-15EF-EB73-0C68-10B3F555E4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49458-696A-717C-33D5-551AFCFA9C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320A8E-FFE4-467E-90E3-A74F0C9BD525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36927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3724B-5F3A-3EBA-47AC-3CDA7D0D8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667386-AC2E-5864-060D-0214FE6BA3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995909-E42D-7D7C-DD68-188757CBE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24D5C-5EFC-B5B7-E20A-88D12E4FC1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51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840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34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28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69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94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61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A8B6E-F4BD-BA4A-09D6-D638427B0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0F056B-DDB6-2B93-5C82-85DC618CBD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4E68C1-D0C6-0DEC-6F37-D700F25ABB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A7191-43FC-E973-83D0-0EBBB5891E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73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86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B3DD2-B6C3-2549-2657-BD16A1FE3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569F15-5A05-EDB9-AF99-12239DFE34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889AE5-8EA1-7286-21EE-9422B8E41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9F9FB-9091-CCE9-0878-7AA424BD67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89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79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949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19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138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879CE-D376-BCC1-BA15-E34752D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DB9040-63C4-8FC4-6418-970FC557C8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2A298C-9C25-2AC9-BA77-DCA0B813FB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E56E8D-9E4C-B70F-8969-671E65F391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4967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2636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284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965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314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635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95534-EF40-7719-018C-2981F4355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F516A3-EE5D-F81F-6610-B0A5FA087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013AEB-04AC-8B23-25FB-397179278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9C1B6-66E7-F532-96D1-A91F0B1E81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562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A0018-6B85-9BEC-7C84-F6987A861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A6BC1F-302B-415C-246A-5EBA101B59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A1BB07-C433-DE12-EF07-BD5978B37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419A5-EDE0-DDBD-A430-20879A52D3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489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320A8E-FFE4-467E-90E3-A74F0C9BD52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81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rgbClr val="4EC1D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3558" y="615552"/>
            <a:ext cx="15173325" cy="930275"/>
          </a:xfrm>
          <a:prstGeom prst="rect">
            <a:avLst/>
          </a:prstGeom>
        </p:spPr>
        <p:txBody>
          <a:bodyPr lIns="0" tIns="0" rIns="0" bIns="0"/>
          <a:lstStyle>
            <a:lvl1pPr>
              <a:defRPr sz="5900" b="1" i="0">
                <a:solidFill>
                  <a:srgbClr val="4EC1D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3558" y="615552"/>
            <a:ext cx="15173325" cy="930275"/>
          </a:xfrm>
          <a:prstGeom prst="rect">
            <a:avLst/>
          </a:prstGeom>
        </p:spPr>
        <p:txBody>
          <a:bodyPr lIns="0" tIns="0" rIns="0" bIns="0"/>
          <a:lstStyle>
            <a:lvl1pPr>
              <a:defRPr sz="5900" b="1" i="0">
                <a:solidFill>
                  <a:srgbClr val="4EC1D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3558" y="615552"/>
            <a:ext cx="15173325" cy="930275"/>
          </a:xfrm>
          <a:prstGeom prst="rect">
            <a:avLst/>
          </a:prstGeom>
        </p:spPr>
        <p:txBody>
          <a:bodyPr lIns="0" tIns="0" rIns="0" bIns="0"/>
          <a:lstStyle>
            <a:lvl1pPr>
              <a:defRPr sz="5900" b="1" i="0">
                <a:solidFill>
                  <a:srgbClr val="4EC1D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42236" y="1311112"/>
            <a:ext cx="4041140" cy="1785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50" b="0" i="1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3102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50" b="0" i="1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709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471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0347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071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7357111" y="499698"/>
            <a:ext cx="312420" cy="312420"/>
          </a:xfrm>
          <a:custGeom>
            <a:avLst/>
            <a:gdLst/>
            <a:ahLst/>
            <a:cxnLst/>
            <a:rect l="l" t="t" r="r" b="b"/>
            <a:pathLst>
              <a:path w="312419" h="312420">
                <a:moveTo>
                  <a:pt x="312143" y="312143"/>
                </a:moveTo>
                <a:lnTo>
                  <a:pt x="0" y="312143"/>
                </a:lnTo>
                <a:lnTo>
                  <a:pt x="0" y="0"/>
                </a:lnTo>
                <a:lnTo>
                  <a:pt x="312143" y="0"/>
                </a:lnTo>
                <a:lnTo>
                  <a:pt x="312143" y="312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7774420" y="492280"/>
            <a:ext cx="284480" cy="326390"/>
          </a:xfrm>
          <a:custGeom>
            <a:avLst/>
            <a:gdLst/>
            <a:ahLst/>
            <a:cxnLst/>
            <a:rect l="l" t="t" r="r" b="b"/>
            <a:pathLst>
              <a:path w="284480" h="326390">
                <a:moveTo>
                  <a:pt x="155783" y="325880"/>
                </a:moveTo>
                <a:lnTo>
                  <a:pt x="109953" y="322514"/>
                </a:lnTo>
                <a:lnTo>
                  <a:pt x="68216" y="310869"/>
                </a:lnTo>
                <a:lnTo>
                  <a:pt x="18613" y="273892"/>
                </a:lnTo>
                <a:lnTo>
                  <a:pt x="0" y="241704"/>
                </a:lnTo>
                <a:lnTo>
                  <a:pt x="83415" y="217834"/>
                </a:lnTo>
                <a:lnTo>
                  <a:pt x="84873" y="221943"/>
                </a:lnTo>
                <a:lnTo>
                  <a:pt x="90053" y="231557"/>
                </a:lnTo>
                <a:lnTo>
                  <a:pt x="100158" y="242605"/>
                </a:lnTo>
                <a:lnTo>
                  <a:pt x="116395" y="251018"/>
                </a:lnTo>
                <a:lnTo>
                  <a:pt x="146255" y="255806"/>
                </a:lnTo>
                <a:lnTo>
                  <a:pt x="174543" y="253154"/>
                </a:lnTo>
                <a:lnTo>
                  <a:pt x="194340" y="242289"/>
                </a:lnTo>
                <a:lnTo>
                  <a:pt x="198726" y="222437"/>
                </a:lnTo>
                <a:lnTo>
                  <a:pt x="187744" y="209318"/>
                </a:lnTo>
                <a:lnTo>
                  <a:pt x="166906" y="200923"/>
                </a:lnTo>
                <a:lnTo>
                  <a:pt x="143377" y="195682"/>
                </a:lnTo>
                <a:lnTo>
                  <a:pt x="124320" y="192024"/>
                </a:lnTo>
                <a:lnTo>
                  <a:pt x="104637" y="187819"/>
                </a:lnTo>
                <a:lnTo>
                  <a:pt x="61132" y="174692"/>
                </a:lnTo>
                <a:lnTo>
                  <a:pt x="15530" y="132574"/>
                </a:lnTo>
                <a:lnTo>
                  <a:pt x="7451" y="98971"/>
                </a:lnTo>
                <a:lnTo>
                  <a:pt x="13591" y="66362"/>
                </a:lnTo>
                <a:lnTo>
                  <a:pt x="30660" y="39066"/>
                </a:lnTo>
                <a:lnTo>
                  <a:pt x="77084" y="9865"/>
                </a:lnTo>
                <a:lnTo>
                  <a:pt x="133767" y="0"/>
                </a:lnTo>
                <a:lnTo>
                  <a:pt x="187635" y="4390"/>
                </a:lnTo>
                <a:lnTo>
                  <a:pt x="225614" y="17960"/>
                </a:lnTo>
                <a:lnTo>
                  <a:pt x="262544" y="48126"/>
                </a:lnTo>
                <a:lnTo>
                  <a:pt x="284006" y="82742"/>
                </a:lnTo>
                <a:lnTo>
                  <a:pt x="201053" y="107664"/>
                </a:lnTo>
                <a:lnTo>
                  <a:pt x="200159" y="103358"/>
                </a:lnTo>
                <a:lnTo>
                  <a:pt x="195820" y="93228"/>
                </a:lnTo>
                <a:lnTo>
                  <a:pt x="185551" y="81463"/>
                </a:lnTo>
                <a:lnTo>
                  <a:pt x="166868" y="72249"/>
                </a:lnTo>
                <a:lnTo>
                  <a:pt x="139972" y="69095"/>
                </a:lnTo>
                <a:lnTo>
                  <a:pt x="115122" y="73589"/>
                </a:lnTo>
                <a:lnTo>
                  <a:pt x="99517" y="85550"/>
                </a:lnTo>
                <a:lnTo>
                  <a:pt x="100355" y="104799"/>
                </a:lnTo>
                <a:lnTo>
                  <a:pt x="111645" y="114381"/>
                </a:lnTo>
                <a:lnTo>
                  <a:pt x="132363" y="121496"/>
                </a:lnTo>
                <a:lnTo>
                  <a:pt x="160615" y="128232"/>
                </a:lnTo>
                <a:lnTo>
                  <a:pt x="194504" y="136676"/>
                </a:lnTo>
                <a:lnTo>
                  <a:pt x="219574" y="145117"/>
                </a:lnTo>
                <a:lnTo>
                  <a:pt x="250410" y="163199"/>
                </a:lnTo>
                <a:lnTo>
                  <a:pt x="275203" y="195383"/>
                </a:lnTo>
                <a:lnTo>
                  <a:pt x="282142" y="246130"/>
                </a:lnTo>
                <a:lnTo>
                  <a:pt x="268885" y="281093"/>
                </a:lnTo>
                <a:lnTo>
                  <a:pt x="240143" y="305692"/>
                </a:lnTo>
                <a:lnTo>
                  <a:pt x="200811" y="320447"/>
                </a:lnTo>
                <a:lnTo>
                  <a:pt x="155783" y="325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8435949" y="499705"/>
            <a:ext cx="300990" cy="318135"/>
          </a:xfrm>
          <a:custGeom>
            <a:avLst/>
            <a:gdLst/>
            <a:ahLst/>
            <a:cxnLst/>
            <a:rect l="l" t="t" r="r" b="b"/>
            <a:pathLst>
              <a:path w="300990" h="318134">
                <a:moveTo>
                  <a:pt x="118329" y="317994"/>
                </a:moveTo>
                <a:lnTo>
                  <a:pt x="80195" y="313483"/>
                </a:lnTo>
                <a:lnTo>
                  <a:pt x="22011" y="273116"/>
                </a:lnTo>
                <a:lnTo>
                  <a:pt x="6162" y="234408"/>
                </a:lnTo>
                <a:lnTo>
                  <a:pt x="1402" y="192111"/>
                </a:lnTo>
                <a:lnTo>
                  <a:pt x="133" y="137412"/>
                </a:lnTo>
                <a:lnTo>
                  <a:pt x="0" y="0"/>
                </a:lnTo>
                <a:lnTo>
                  <a:pt x="91061" y="0"/>
                </a:lnTo>
                <a:lnTo>
                  <a:pt x="92360" y="170900"/>
                </a:lnTo>
                <a:lnTo>
                  <a:pt x="96422" y="213123"/>
                </a:lnTo>
                <a:lnTo>
                  <a:pt x="108453" y="239781"/>
                </a:lnTo>
                <a:lnTo>
                  <a:pt x="127310" y="252954"/>
                </a:lnTo>
                <a:lnTo>
                  <a:pt x="151849" y="254721"/>
                </a:lnTo>
                <a:lnTo>
                  <a:pt x="168285" y="250866"/>
                </a:lnTo>
                <a:lnTo>
                  <a:pt x="207184" y="209796"/>
                </a:lnTo>
                <a:lnTo>
                  <a:pt x="211389" y="163318"/>
                </a:lnTo>
                <a:lnTo>
                  <a:pt x="211185" y="0"/>
                </a:lnTo>
                <a:lnTo>
                  <a:pt x="300940" y="0"/>
                </a:lnTo>
                <a:lnTo>
                  <a:pt x="300940" y="312111"/>
                </a:lnTo>
                <a:lnTo>
                  <a:pt x="213866" y="312136"/>
                </a:lnTo>
                <a:lnTo>
                  <a:pt x="213613" y="268251"/>
                </a:lnTo>
                <a:lnTo>
                  <a:pt x="208944" y="276023"/>
                </a:lnTo>
                <a:lnTo>
                  <a:pt x="193222" y="293123"/>
                </a:lnTo>
                <a:lnTo>
                  <a:pt x="163874" y="310222"/>
                </a:lnTo>
                <a:lnTo>
                  <a:pt x="118329" y="3179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9108216" y="495351"/>
            <a:ext cx="231775" cy="316865"/>
          </a:xfrm>
          <a:custGeom>
            <a:avLst/>
            <a:gdLst/>
            <a:ahLst/>
            <a:cxnLst/>
            <a:rect l="l" t="t" r="r" b="b"/>
            <a:pathLst>
              <a:path w="231775" h="316865">
                <a:moveTo>
                  <a:pt x="89197" y="316492"/>
                </a:moveTo>
                <a:lnTo>
                  <a:pt x="0" y="316492"/>
                </a:lnTo>
                <a:lnTo>
                  <a:pt x="0" y="4355"/>
                </a:lnTo>
                <a:lnTo>
                  <a:pt x="86534" y="4355"/>
                </a:lnTo>
                <a:lnTo>
                  <a:pt x="86788" y="49426"/>
                </a:lnTo>
                <a:lnTo>
                  <a:pt x="91448" y="41783"/>
                </a:lnTo>
                <a:lnTo>
                  <a:pt x="107107" y="24924"/>
                </a:lnTo>
                <a:lnTo>
                  <a:pt x="136285" y="7960"/>
                </a:lnTo>
                <a:lnTo>
                  <a:pt x="181501" y="0"/>
                </a:lnTo>
                <a:lnTo>
                  <a:pt x="203975" y="1369"/>
                </a:lnTo>
                <a:lnTo>
                  <a:pt x="219438" y="4628"/>
                </a:lnTo>
                <a:lnTo>
                  <a:pt x="228367" y="7934"/>
                </a:lnTo>
                <a:lnTo>
                  <a:pt x="231238" y="9446"/>
                </a:lnTo>
                <a:lnTo>
                  <a:pt x="197135" y="80929"/>
                </a:lnTo>
                <a:lnTo>
                  <a:pt x="193467" y="78604"/>
                </a:lnTo>
                <a:lnTo>
                  <a:pt x="183276" y="73860"/>
                </a:lnTo>
                <a:lnTo>
                  <a:pt x="167778" y="70049"/>
                </a:lnTo>
                <a:lnTo>
                  <a:pt x="148190" y="70519"/>
                </a:lnTo>
                <a:lnTo>
                  <a:pt x="131924" y="74843"/>
                </a:lnTo>
                <a:lnTo>
                  <a:pt x="93185" y="115191"/>
                </a:lnTo>
                <a:lnTo>
                  <a:pt x="89011" y="154957"/>
                </a:lnTo>
                <a:lnTo>
                  <a:pt x="89197" y="3164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8426546" y="951667"/>
            <a:ext cx="231775" cy="316865"/>
          </a:xfrm>
          <a:custGeom>
            <a:avLst/>
            <a:gdLst/>
            <a:ahLst/>
            <a:cxnLst/>
            <a:rect l="l" t="t" r="r" b="b"/>
            <a:pathLst>
              <a:path w="231775" h="316865">
                <a:moveTo>
                  <a:pt x="89197" y="316492"/>
                </a:moveTo>
                <a:lnTo>
                  <a:pt x="0" y="316492"/>
                </a:lnTo>
                <a:lnTo>
                  <a:pt x="0" y="4355"/>
                </a:lnTo>
                <a:lnTo>
                  <a:pt x="86534" y="4355"/>
                </a:lnTo>
                <a:lnTo>
                  <a:pt x="86788" y="49426"/>
                </a:lnTo>
                <a:lnTo>
                  <a:pt x="91448" y="41782"/>
                </a:lnTo>
                <a:lnTo>
                  <a:pt x="107107" y="24924"/>
                </a:lnTo>
                <a:lnTo>
                  <a:pt x="136285" y="7960"/>
                </a:lnTo>
                <a:lnTo>
                  <a:pt x="181501" y="0"/>
                </a:lnTo>
                <a:lnTo>
                  <a:pt x="203975" y="1369"/>
                </a:lnTo>
                <a:lnTo>
                  <a:pt x="219438" y="4628"/>
                </a:lnTo>
                <a:lnTo>
                  <a:pt x="228367" y="7934"/>
                </a:lnTo>
                <a:lnTo>
                  <a:pt x="231238" y="9446"/>
                </a:lnTo>
                <a:lnTo>
                  <a:pt x="197135" y="80929"/>
                </a:lnTo>
                <a:lnTo>
                  <a:pt x="193467" y="78604"/>
                </a:lnTo>
                <a:lnTo>
                  <a:pt x="183276" y="73860"/>
                </a:lnTo>
                <a:lnTo>
                  <a:pt x="167778" y="70049"/>
                </a:lnTo>
                <a:lnTo>
                  <a:pt x="148190" y="70519"/>
                </a:lnTo>
                <a:lnTo>
                  <a:pt x="131924" y="74843"/>
                </a:lnTo>
                <a:lnTo>
                  <a:pt x="93185" y="115191"/>
                </a:lnTo>
                <a:lnTo>
                  <a:pt x="89011" y="154957"/>
                </a:lnTo>
                <a:lnTo>
                  <a:pt x="89197" y="3164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9001463" y="949571"/>
            <a:ext cx="284480" cy="326390"/>
          </a:xfrm>
          <a:custGeom>
            <a:avLst/>
            <a:gdLst/>
            <a:ahLst/>
            <a:cxnLst/>
            <a:rect l="l" t="t" r="r" b="b"/>
            <a:pathLst>
              <a:path w="284480" h="326390">
                <a:moveTo>
                  <a:pt x="155783" y="325883"/>
                </a:moveTo>
                <a:lnTo>
                  <a:pt x="109953" y="322516"/>
                </a:lnTo>
                <a:lnTo>
                  <a:pt x="68216" y="310871"/>
                </a:lnTo>
                <a:lnTo>
                  <a:pt x="18610" y="273891"/>
                </a:lnTo>
                <a:lnTo>
                  <a:pt x="0" y="241707"/>
                </a:lnTo>
                <a:lnTo>
                  <a:pt x="83415" y="217837"/>
                </a:lnTo>
                <a:lnTo>
                  <a:pt x="84873" y="221946"/>
                </a:lnTo>
                <a:lnTo>
                  <a:pt x="90053" y="231559"/>
                </a:lnTo>
                <a:lnTo>
                  <a:pt x="100158" y="242607"/>
                </a:lnTo>
                <a:lnTo>
                  <a:pt x="116395" y="251020"/>
                </a:lnTo>
                <a:lnTo>
                  <a:pt x="146255" y="255808"/>
                </a:lnTo>
                <a:lnTo>
                  <a:pt x="174543" y="253156"/>
                </a:lnTo>
                <a:lnTo>
                  <a:pt x="194340" y="242291"/>
                </a:lnTo>
                <a:lnTo>
                  <a:pt x="198726" y="222440"/>
                </a:lnTo>
                <a:lnTo>
                  <a:pt x="187744" y="209320"/>
                </a:lnTo>
                <a:lnTo>
                  <a:pt x="166906" y="200925"/>
                </a:lnTo>
                <a:lnTo>
                  <a:pt x="143377" y="195682"/>
                </a:lnTo>
                <a:lnTo>
                  <a:pt x="124321" y="192020"/>
                </a:lnTo>
                <a:lnTo>
                  <a:pt x="104637" y="187818"/>
                </a:lnTo>
                <a:lnTo>
                  <a:pt x="61132" y="174695"/>
                </a:lnTo>
                <a:lnTo>
                  <a:pt x="15530" y="132573"/>
                </a:lnTo>
                <a:lnTo>
                  <a:pt x="7451" y="98971"/>
                </a:lnTo>
                <a:lnTo>
                  <a:pt x="13591" y="66364"/>
                </a:lnTo>
                <a:lnTo>
                  <a:pt x="30660" y="39068"/>
                </a:lnTo>
                <a:lnTo>
                  <a:pt x="77084" y="9865"/>
                </a:lnTo>
                <a:lnTo>
                  <a:pt x="133767" y="0"/>
                </a:lnTo>
                <a:lnTo>
                  <a:pt x="187635" y="4392"/>
                </a:lnTo>
                <a:lnTo>
                  <a:pt x="225614" y="17962"/>
                </a:lnTo>
                <a:lnTo>
                  <a:pt x="262544" y="48126"/>
                </a:lnTo>
                <a:lnTo>
                  <a:pt x="284006" y="82744"/>
                </a:lnTo>
                <a:lnTo>
                  <a:pt x="201053" y="107667"/>
                </a:lnTo>
                <a:lnTo>
                  <a:pt x="200159" y="103360"/>
                </a:lnTo>
                <a:lnTo>
                  <a:pt x="195820" y="93231"/>
                </a:lnTo>
                <a:lnTo>
                  <a:pt x="185553" y="81466"/>
                </a:lnTo>
                <a:lnTo>
                  <a:pt x="166874" y="72252"/>
                </a:lnTo>
                <a:lnTo>
                  <a:pt x="139974" y="69094"/>
                </a:lnTo>
                <a:lnTo>
                  <a:pt x="115123" y="73586"/>
                </a:lnTo>
                <a:lnTo>
                  <a:pt x="99517" y="85548"/>
                </a:lnTo>
                <a:lnTo>
                  <a:pt x="100355" y="104801"/>
                </a:lnTo>
                <a:lnTo>
                  <a:pt x="111645" y="114383"/>
                </a:lnTo>
                <a:lnTo>
                  <a:pt x="132363" y="121498"/>
                </a:lnTo>
                <a:lnTo>
                  <a:pt x="160615" y="128234"/>
                </a:lnTo>
                <a:lnTo>
                  <a:pt x="194504" y="136679"/>
                </a:lnTo>
                <a:lnTo>
                  <a:pt x="219574" y="145119"/>
                </a:lnTo>
                <a:lnTo>
                  <a:pt x="250410" y="163201"/>
                </a:lnTo>
                <a:lnTo>
                  <a:pt x="275203" y="195385"/>
                </a:lnTo>
                <a:lnTo>
                  <a:pt x="282142" y="246132"/>
                </a:lnTo>
                <a:lnTo>
                  <a:pt x="268885" y="281095"/>
                </a:lnTo>
                <a:lnTo>
                  <a:pt x="240143" y="305694"/>
                </a:lnTo>
                <a:lnTo>
                  <a:pt x="200811" y="320449"/>
                </a:lnTo>
                <a:lnTo>
                  <a:pt x="155783" y="3258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8079082" y="492721"/>
            <a:ext cx="319405" cy="391795"/>
          </a:xfrm>
          <a:custGeom>
            <a:avLst/>
            <a:gdLst/>
            <a:ahLst/>
            <a:cxnLst/>
            <a:rect l="l" t="t" r="r" b="b"/>
            <a:pathLst>
              <a:path w="319405" h="391794">
                <a:moveTo>
                  <a:pt x="139507" y="325002"/>
                </a:moveTo>
                <a:lnTo>
                  <a:pt x="92620" y="319567"/>
                </a:lnTo>
                <a:lnTo>
                  <a:pt x="29327" y="270631"/>
                </a:lnTo>
                <a:lnTo>
                  <a:pt x="8103" y="224434"/>
                </a:lnTo>
                <a:lnTo>
                  <a:pt x="0" y="160680"/>
                </a:lnTo>
                <a:lnTo>
                  <a:pt x="7236" y="97481"/>
                </a:lnTo>
                <a:lnTo>
                  <a:pt x="26504" y="52782"/>
                </a:lnTo>
                <a:lnTo>
                  <a:pt x="54145" y="23634"/>
                </a:lnTo>
                <a:lnTo>
                  <a:pt x="86709" y="6980"/>
                </a:lnTo>
                <a:lnTo>
                  <a:pt x="87021" y="6980"/>
                </a:lnTo>
                <a:lnTo>
                  <a:pt x="119904" y="193"/>
                </a:lnTo>
                <a:lnTo>
                  <a:pt x="184907" y="9134"/>
                </a:lnTo>
                <a:lnTo>
                  <a:pt x="227121" y="41125"/>
                </a:lnTo>
                <a:lnTo>
                  <a:pt x="232829" y="48101"/>
                </a:lnTo>
                <a:lnTo>
                  <a:pt x="319313" y="48101"/>
                </a:lnTo>
                <a:lnTo>
                  <a:pt x="319313" y="67806"/>
                </a:lnTo>
                <a:lnTo>
                  <a:pt x="176289" y="67806"/>
                </a:lnTo>
                <a:lnTo>
                  <a:pt x="140792" y="69476"/>
                </a:lnTo>
                <a:lnTo>
                  <a:pt x="114340" y="86546"/>
                </a:lnTo>
                <a:lnTo>
                  <a:pt x="97818" y="116377"/>
                </a:lnTo>
                <a:lnTo>
                  <a:pt x="92113" y="156331"/>
                </a:lnTo>
                <a:lnTo>
                  <a:pt x="96599" y="194522"/>
                </a:lnTo>
                <a:lnTo>
                  <a:pt x="110918" y="227940"/>
                </a:lnTo>
                <a:lnTo>
                  <a:pt x="136366" y="249410"/>
                </a:lnTo>
                <a:lnTo>
                  <a:pt x="174235" y="251760"/>
                </a:lnTo>
                <a:lnTo>
                  <a:pt x="319313" y="251760"/>
                </a:lnTo>
                <a:lnTo>
                  <a:pt x="319313" y="277602"/>
                </a:lnTo>
                <a:lnTo>
                  <a:pt x="232829" y="277602"/>
                </a:lnTo>
                <a:lnTo>
                  <a:pt x="230935" y="280281"/>
                </a:lnTo>
                <a:lnTo>
                  <a:pt x="225346" y="287133"/>
                </a:lnTo>
                <a:lnTo>
                  <a:pt x="216206" y="296384"/>
                </a:lnTo>
                <a:lnTo>
                  <a:pt x="203659" y="306259"/>
                </a:lnTo>
                <a:lnTo>
                  <a:pt x="172063" y="320356"/>
                </a:lnTo>
                <a:lnTo>
                  <a:pt x="139507" y="325002"/>
                </a:lnTo>
                <a:close/>
              </a:path>
              <a:path w="319405" h="391794">
                <a:moveTo>
                  <a:pt x="319313" y="48101"/>
                </a:moveTo>
                <a:lnTo>
                  <a:pt x="232829" y="48101"/>
                </a:lnTo>
                <a:lnTo>
                  <a:pt x="232829" y="6980"/>
                </a:lnTo>
                <a:lnTo>
                  <a:pt x="319313" y="6980"/>
                </a:lnTo>
                <a:lnTo>
                  <a:pt x="319313" y="48101"/>
                </a:lnTo>
                <a:close/>
              </a:path>
              <a:path w="319405" h="391794">
                <a:moveTo>
                  <a:pt x="319313" y="251760"/>
                </a:moveTo>
                <a:lnTo>
                  <a:pt x="174235" y="251760"/>
                </a:lnTo>
                <a:lnTo>
                  <a:pt x="202032" y="240032"/>
                </a:lnTo>
                <a:lnTo>
                  <a:pt x="219271" y="219908"/>
                </a:lnTo>
                <a:lnTo>
                  <a:pt x="228066" y="192107"/>
                </a:lnTo>
                <a:lnTo>
                  <a:pt x="230528" y="157352"/>
                </a:lnTo>
                <a:lnTo>
                  <a:pt x="230218" y="146995"/>
                </a:lnTo>
                <a:lnTo>
                  <a:pt x="218235" y="99843"/>
                </a:lnTo>
                <a:lnTo>
                  <a:pt x="176289" y="67806"/>
                </a:lnTo>
                <a:lnTo>
                  <a:pt x="319313" y="67806"/>
                </a:lnTo>
                <a:lnTo>
                  <a:pt x="319313" y="251760"/>
                </a:lnTo>
                <a:close/>
              </a:path>
              <a:path w="319405" h="391794">
                <a:moveTo>
                  <a:pt x="319313" y="391202"/>
                </a:moveTo>
                <a:lnTo>
                  <a:pt x="232829" y="391202"/>
                </a:lnTo>
                <a:lnTo>
                  <a:pt x="232829" y="277602"/>
                </a:lnTo>
                <a:lnTo>
                  <a:pt x="319313" y="277602"/>
                </a:lnTo>
                <a:lnTo>
                  <a:pt x="319313" y="3912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8648148" y="883922"/>
            <a:ext cx="319405" cy="391795"/>
          </a:xfrm>
          <a:custGeom>
            <a:avLst/>
            <a:gdLst/>
            <a:ahLst/>
            <a:cxnLst/>
            <a:rect l="l" t="t" r="r" b="b"/>
            <a:pathLst>
              <a:path w="319405" h="391794">
                <a:moveTo>
                  <a:pt x="319313" y="113599"/>
                </a:moveTo>
                <a:lnTo>
                  <a:pt x="232829" y="113599"/>
                </a:lnTo>
                <a:lnTo>
                  <a:pt x="232829" y="0"/>
                </a:lnTo>
                <a:lnTo>
                  <a:pt x="319313" y="0"/>
                </a:lnTo>
                <a:lnTo>
                  <a:pt x="319313" y="113599"/>
                </a:lnTo>
                <a:close/>
              </a:path>
              <a:path w="319405" h="391794">
                <a:moveTo>
                  <a:pt x="150695" y="391202"/>
                </a:moveTo>
                <a:lnTo>
                  <a:pt x="86497" y="384114"/>
                </a:lnTo>
                <a:lnTo>
                  <a:pt x="26504" y="338420"/>
                </a:lnTo>
                <a:lnTo>
                  <a:pt x="7236" y="293721"/>
                </a:lnTo>
                <a:lnTo>
                  <a:pt x="0" y="230522"/>
                </a:lnTo>
                <a:lnTo>
                  <a:pt x="8103" y="166768"/>
                </a:lnTo>
                <a:lnTo>
                  <a:pt x="29327" y="120571"/>
                </a:lnTo>
                <a:lnTo>
                  <a:pt x="59041" y="89629"/>
                </a:lnTo>
                <a:lnTo>
                  <a:pt x="111265" y="67600"/>
                </a:lnTo>
                <a:lnTo>
                  <a:pt x="139506" y="66200"/>
                </a:lnTo>
                <a:lnTo>
                  <a:pt x="172063" y="70846"/>
                </a:lnTo>
                <a:lnTo>
                  <a:pt x="216206" y="94818"/>
                </a:lnTo>
                <a:lnTo>
                  <a:pt x="232829" y="113599"/>
                </a:lnTo>
                <a:lnTo>
                  <a:pt x="319313" y="113599"/>
                </a:lnTo>
                <a:lnTo>
                  <a:pt x="319313" y="139441"/>
                </a:lnTo>
                <a:lnTo>
                  <a:pt x="174235" y="139441"/>
                </a:lnTo>
                <a:lnTo>
                  <a:pt x="136363" y="141793"/>
                </a:lnTo>
                <a:lnTo>
                  <a:pt x="110916" y="163265"/>
                </a:lnTo>
                <a:lnTo>
                  <a:pt x="96598" y="196682"/>
                </a:lnTo>
                <a:lnTo>
                  <a:pt x="92233" y="233850"/>
                </a:lnTo>
                <a:lnTo>
                  <a:pt x="92113" y="234871"/>
                </a:lnTo>
                <a:lnTo>
                  <a:pt x="97817" y="274825"/>
                </a:lnTo>
                <a:lnTo>
                  <a:pt x="114336" y="304656"/>
                </a:lnTo>
                <a:lnTo>
                  <a:pt x="140787" y="321726"/>
                </a:lnTo>
                <a:lnTo>
                  <a:pt x="176283" y="323396"/>
                </a:lnTo>
                <a:lnTo>
                  <a:pt x="319313" y="323396"/>
                </a:lnTo>
                <a:lnTo>
                  <a:pt x="319313" y="343101"/>
                </a:lnTo>
                <a:lnTo>
                  <a:pt x="232829" y="343101"/>
                </a:lnTo>
                <a:lnTo>
                  <a:pt x="227120" y="350077"/>
                </a:lnTo>
                <a:lnTo>
                  <a:pt x="210760" y="365713"/>
                </a:lnTo>
                <a:lnTo>
                  <a:pt x="184902" y="382068"/>
                </a:lnTo>
                <a:lnTo>
                  <a:pt x="150695" y="391202"/>
                </a:lnTo>
                <a:close/>
              </a:path>
              <a:path w="319405" h="391794">
                <a:moveTo>
                  <a:pt x="319313" y="323396"/>
                </a:moveTo>
                <a:lnTo>
                  <a:pt x="176283" y="323396"/>
                </a:lnTo>
                <a:lnTo>
                  <a:pt x="200301" y="313004"/>
                </a:lnTo>
                <a:lnTo>
                  <a:pt x="217221" y="293209"/>
                </a:lnTo>
                <a:lnTo>
                  <a:pt x="227233" y="266121"/>
                </a:lnTo>
                <a:lnTo>
                  <a:pt x="230424" y="234871"/>
                </a:lnTo>
                <a:lnTo>
                  <a:pt x="230528" y="233850"/>
                </a:lnTo>
                <a:lnTo>
                  <a:pt x="228065" y="199095"/>
                </a:lnTo>
                <a:lnTo>
                  <a:pt x="219269" y="171294"/>
                </a:lnTo>
                <a:lnTo>
                  <a:pt x="202029" y="151169"/>
                </a:lnTo>
                <a:lnTo>
                  <a:pt x="174235" y="139441"/>
                </a:lnTo>
                <a:lnTo>
                  <a:pt x="319313" y="139441"/>
                </a:lnTo>
                <a:lnTo>
                  <a:pt x="319313" y="323396"/>
                </a:lnTo>
                <a:close/>
              </a:path>
              <a:path w="319405" h="391794">
                <a:moveTo>
                  <a:pt x="319313" y="384114"/>
                </a:moveTo>
                <a:lnTo>
                  <a:pt x="232829" y="384114"/>
                </a:lnTo>
                <a:lnTo>
                  <a:pt x="232829" y="343101"/>
                </a:lnTo>
                <a:lnTo>
                  <a:pt x="319313" y="343101"/>
                </a:lnTo>
                <a:lnTo>
                  <a:pt x="319313" y="3841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8773350" y="492142"/>
            <a:ext cx="297815" cy="324485"/>
          </a:xfrm>
          <a:custGeom>
            <a:avLst/>
            <a:gdLst/>
            <a:ahLst/>
            <a:cxnLst/>
            <a:rect l="l" t="t" r="r" b="b"/>
            <a:pathLst>
              <a:path w="297815" h="324484">
                <a:moveTo>
                  <a:pt x="105313" y="102853"/>
                </a:moveTo>
                <a:lnTo>
                  <a:pt x="20135" y="83155"/>
                </a:lnTo>
                <a:lnTo>
                  <a:pt x="38458" y="43348"/>
                </a:lnTo>
                <a:lnTo>
                  <a:pt x="69362" y="17743"/>
                </a:lnTo>
                <a:lnTo>
                  <a:pt x="109919" y="4055"/>
                </a:lnTo>
                <a:lnTo>
                  <a:pt x="157200" y="0"/>
                </a:lnTo>
                <a:lnTo>
                  <a:pt x="188968" y="1702"/>
                </a:lnTo>
                <a:lnTo>
                  <a:pt x="239939" y="16960"/>
                </a:lnTo>
                <a:lnTo>
                  <a:pt x="280286" y="54291"/>
                </a:lnTo>
                <a:lnTo>
                  <a:pt x="285659" y="66986"/>
                </a:lnTo>
                <a:lnTo>
                  <a:pt x="153602" y="66986"/>
                </a:lnTo>
                <a:lnTo>
                  <a:pt x="124150" y="75614"/>
                </a:lnTo>
                <a:lnTo>
                  <a:pt x="105313" y="102853"/>
                </a:lnTo>
                <a:close/>
              </a:path>
              <a:path w="297815" h="324484">
                <a:moveTo>
                  <a:pt x="112788" y="324150"/>
                </a:moveTo>
                <a:lnTo>
                  <a:pt x="69252" y="319642"/>
                </a:lnTo>
                <a:lnTo>
                  <a:pt x="22544" y="293251"/>
                </a:lnTo>
                <a:lnTo>
                  <a:pt x="0" y="242016"/>
                </a:lnTo>
                <a:lnTo>
                  <a:pt x="13" y="221701"/>
                </a:lnTo>
                <a:lnTo>
                  <a:pt x="12931" y="182994"/>
                </a:lnTo>
                <a:lnTo>
                  <a:pt x="55020" y="147811"/>
                </a:lnTo>
                <a:lnTo>
                  <a:pt x="111019" y="136316"/>
                </a:lnTo>
                <a:lnTo>
                  <a:pt x="149135" y="133339"/>
                </a:lnTo>
                <a:lnTo>
                  <a:pt x="175893" y="130033"/>
                </a:lnTo>
                <a:lnTo>
                  <a:pt x="193517" y="124209"/>
                </a:lnTo>
                <a:lnTo>
                  <a:pt x="204230" y="113676"/>
                </a:lnTo>
                <a:lnTo>
                  <a:pt x="206601" y="107364"/>
                </a:lnTo>
                <a:lnTo>
                  <a:pt x="207217" y="99734"/>
                </a:lnTo>
                <a:lnTo>
                  <a:pt x="205769" y="91624"/>
                </a:lnTo>
                <a:lnTo>
                  <a:pt x="201954" y="83871"/>
                </a:lnTo>
                <a:lnTo>
                  <a:pt x="183071" y="71547"/>
                </a:lnTo>
                <a:lnTo>
                  <a:pt x="153602" y="66986"/>
                </a:lnTo>
                <a:lnTo>
                  <a:pt x="285659" y="66986"/>
                </a:lnTo>
                <a:lnTo>
                  <a:pt x="291314" y="80348"/>
                </a:lnTo>
                <a:lnTo>
                  <a:pt x="296149" y="113544"/>
                </a:lnTo>
                <a:lnTo>
                  <a:pt x="297286" y="156608"/>
                </a:lnTo>
                <a:lnTo>
                  <a:pt x="297313" y="171243"/>
                </a:lnTo>
                <a:lnTo>
                  <a:pt x="207381" y="171243"/>
                </a:lnTo>
                <a:lnTo>
                  <a:pt x="180631" y="181150"/>
                </a:lnTo>
                <a:lnTo>
                  <a:pt x="148118" y="184950"/>
                </a:lnTo>
                <a:lnTo>
                  <a:pt x="117577" y="190564"/>
                </a:lnTo>
                <a:lnTo>
                  <a:pt x="96748" y="205910"/>
                </a:lnTo>
                <a:lnTo>
                  <a:pt x="91742" y="223202"/>
                </a:lnTo>
                <a:lnTo>
                  <a:pt x="96200" y="238885"/>
                </a:lnTo>
                <a:lnTo>
                  <a:pt x="108653" y="251002"/>
                </a:lnTo>
                <a:lnTo>
                  <a:pt x="127630" y="257600"/>
                </a:lnTo>
                <a:lnTo>
                  <a:pt x="141606" y="258095"/>
                </a:lnTo>
                <a:lnTo>
                  <a:pt x="297313" y="258095"/>
                </a:lnTo>
                <a:lnTo>
                  <a:pt x="297313" y="278959"/>
                </a:lnTo>
                <a:lnTo>
                  <a:pt x="211546" y="278959"/>
                </a:lnTo>
                <a:lnTo>
                  <a:pt x="206603" y="286020"/>
                </a:lnTo>
                <a:lnTo>
                  <a:pt x="190136" y="301555"/>
                </a:lnTo>
                <a:lnTo>
                  <a:pt x="159684" y="317089"/>
                </a:lnTo>
                <a:lnTo>
                  <a:pt x="112788" y="324150"/>
                </a:lnTo>
                <a:close/>
              </a:path>
              <a:path w="297815" h="324484">
                <a:moveTo>
                  <a:pt x="297313" y="258095"/>
                </a:moveTo>
                <a:lnTo>
                  <a:pt x="141606" y="258095"/>
                </a:lnTo>
                <a:lnTo>
                  <a:pt x="157414" y="255721"/>
                </a:lnTo>
                <a:lnTo>
                  <a:pt x="173450" y="250141"/>
                </a:lnTo>
                <a:lnTo>
                  <a:pt x="188107" y="241014"/>
                </a:lnTo>
                <a:lnTo>
                  <a:pt x="198392" y="229559"/>
                </a:lnTo>
                <a:lnTo>
                  <a:pt x="204667" y="214861"/>
                </a:lnTo>
                <a:lnTo>
                  <a:pt x="207481" y="195797"/>
                </a:lnTo>
                <a:lnTo>
                  <a:pt x="207381" y="171243"/>
                </a:lnTo>
                <a:lnTo>
                  <a:pt x="297313" y="171243"/>
                </a:lnTo>
                <a:lnTo>
                  <a:pt x="297313" y="258095"/>
                </a:lnTo>
                <a:close/>
              </a:path>
              <a:path w="297815" h="324484">
                <a:moveTo>
                  <a:pt x="297313" y="318413"/>
                </a:moveTo>
                <a:lnTo>
                  <a:pt x="211343" y="318413"/>
                </a:lnTo>
                <a:lnTo>
                  <a:pt x="211430" y="301555"/>
                </a:lnTo>
                <a:lnTo>
                  <a:pt x="211546" y="278959"/>
                </a:lnTo>
                <a:lnTo>
                  <a:pt x="297313" y="278959"/>
                </a:lnTo>
                <a:lnTo>
                  <a:pt x="297313" y="3184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8091681" y="950287"/>
            <a:ext cx="297815" cy="324485"/>
          </a:xfrm>
          <a:custGeom>
            <a:avLst/>
            <a:gdLst/>
            <a:ahLst/>
            <a:cxnLst/>
            <a:rect l="l" t="t" r="r" b="b"/>
            <a:pathLst>
              <a:path w="297815" h="324484">
                <a:moveTo>
                  <a:pt x="105313" y="102859"/>
                </a:moveTo>
                <a:lnTo>
                  <a:pt x="20135" y="83155"/>
                </a:lnTo>
                <a:lnTo>
                  <a:pt x="38458" y="43351"/>
                </a:lnTo>
                <a:lnTo>
                  <a:pt x="69362" y="17745"/>
                </a:lnTo>
                <a:lnTo>
                  <a:pt x="109919" y="4056"/>
                </a:lnTo>
                <a:lnTo>
                  <a:pt x="157200" y="0"/>
                </a:lnTo>
                <a:lnTo>
                  <a:pt x="188968" y="1703"/>
                </a:lnTo>
                <a:lnTo>
                  <a:pt x="239939" y="16962"/>
                </a:lnTo>
                <a:lnTo>
                  <a:pt x="280286" y="54294"/>
                </a:lnTo>
                <a:lnTo>
                  <a:pt x="285660" y="66990"/>
                </a:lnTo>
                <a:lnTo>
                  <a:pt x="153602" y="66990"/>
                </a:lnTo>
                <a:lnTo>
                  <a:pt x="124150" y="75617"/>
                </a:lnTo>
                <a:lnTo>
                  <a:pt x="105313" y="102859"/>
                </a:lnTo>
                <a:close/>
              </a:path>
              <a:path w="297815" h="324484">
                <a:moveTo>
                  <a:pt x="112788" y="324150"/>
                </a:moveTo>
                <a:lnTo>
                  <a:pt x="69252" y="319645"/>
                </a:lnTo>
                <a:lnTo>
                  <a:pt x="22543" y="293257"/>
                </a:lnTo>
                <a:lnTo>
                  <a:pt x="0" y="242016"/>
                </a:lnTo>
                <a:lnTo>
                  <a:pt x="13" y="221703"/>
                </a:lnTo>
                <a:lnTo>
                  <a:pt x="12931" y="182997"/>
                </a:lnTo>
                <a:lnTo>
                  <a:pt x="55020" y="147815"/>
                </a:lnTo>
                <a:lnTo>
                  <a:pt x="111019" y="136322"/>
                </a:lnTo>
                <a:lnTo>
                  <a:pt x="149135" y="133343"/>
                </a:lnTo>
                <a:lnTo>
                  <a:pt x="175893" y="130037"/>
                </a:lnTo>
                <a:lnTo>
                  <a:pt x="193517" y="124215"/>
                </a:lnTo>
                <a:lnTo>
                  <a:pt x="204230" y="113682"/>
                </a:lnTo>
                <a:lnTo>
                  <a:pt x="206601" y="107369"/>
                </a:lnTo>
                <a:lnTo>
                  <a:pt x="207216" y="99738"/>
                </a:lnTo>
                <a:lnTo>
                  <a:pt x="205769" y="91627"/>
                </a:lnTo>
                <a:lnTo>
                  <a:pt x="201953" y="83878"/>
                </a:lnTo>
                <a:lnTo>
                  <a:pt x="183071" y="71552"/>
                </a:lnTo>
                <a:lnTo>
                  <a:pt x="153602" y="66990"/>
                </a:lnTo>
                <a:lnTo>
                  <a:pt x="285660" y="66990"/>
                </a:lnTo>
                <a:lnTo>
                  <a:pt x="291314" y="80350"/>
                </a:lnTo>
                <a:lnTo>
                  <a:pt x="296149" y="113545"/>
                </a:lnTo>
                <a:lnTo>
                  <a:pt x="297286" y="156614"/>
                </a:lnTo>
                <a:lnTo>
                  <a:pt x="297313" y="171249"/>
                </a:lnTo>
                <a:lnTo>
                  <a:pt x="207381" y="171249"/>
                </a:lnTo>
                <a:lnTo>
                  <a:pt x="180631" y="181156"/>
                </a:lnTo>
                <a:lnTo>
                  <a:pt x="148117" y="184954"/>
                </a:lnTo>
                <a:lnTo>
                  <a:pt x="117577" y="190567"/>
                </a:lnTo>
                <a:lnTo>
                  <a:pt x="96748" y="205916"/>
                </a:lnTo>
                <a:lnTo>
                  <a:pt x="91742" y="223208"/>
                </a:lnTo>
                <a:lnTo>
                  <a:pt x="96200" y="238888"/>
                </a:lnTo>
                <a:lnTo>
                  <a:pt x="108653" y="251003"/>
                </a:lnTo>
                <a:lnTo>
                  <a:pt x="127630" y="257600"/>
                </a:lnTo>
                <a:lnTo>
                  <a:pt x="141606" y="258098"/>
                </a:lnTo>
                <a:lnTo>
                  <a:pt x="297313" y="258098"/>
                </a:lnTo>
                <a:lnTo>
                  <a:pt x="297313" y="278965"/>
                </a:lnTo>
                <a:lnTo>
                  <a:pt x="211546" y="278965"/>
                </a:lnTo>
                <a:lnTo>
                  <a:pt x="206602" y="286026"/>
                </a:lnTo>
                <a:lnTo>
                  <a:pt x="190133" y="301558"/>
                </a:lnTo>
                <a:lnTo>
                  <a:pt x="159681" y="317090"/>
                </a:lnTo>
                <a:lnTo>
                  <a:pt x="112788" y="324150"/>
                </a:lnTo>
                <a:close/>
              </a:path>
              <a:path w="297815" h="324484">
                <a:moveTo>
                  <a:pt x="297313" y="258098"/>
                </a:moveTo>
                <a:lnTo>
                  <a:pt x="141606" y="258098"/>
                </a:lnTo>
                <a:lnTo>
                  <a:pt x="157414" y="255727"/>
                </a:lnTo>
                <a:lnTo>
                  <a:pt x="173450" y="250147"/>
                </a:lnTo>
                <a:lnTo>
                  <a:pt x="188107" y="241021"/>
                </a:lnTo>
                <a:lnTo>
                  <a:pt x="198392" y="229565"/>
                </a:lnTo>
                <a:lnTo>
                  <a:pt x="204667" y="214867"/>
                </a:lnTo>
                <a:lnTo>
                  <a:pt x="207481" y="195803"/>
                </a:lnTo>
                <a:lnTo>
                  <a:pt x="207381" y="171249"/>
                </a:lnTo>
                <a:lnTo>
                  <a:pt x="297313" y="171249"/>
                </a:lnTo>
                <a:lnTo>
                  <a:pt x="297313" y="258098"/>
                </a:lnTo>
                <a:close/>
              </a:path>
              <a:path w="297815" h="324484">
                <a:moveTo>
                  <a:pt x="297313" y="317874"/>
                </a:moveTo>
                <a:lnTo>
                  <a:pt x="211343" y="317874"/>
                </a:lnTo>
                <a:lnTo>
                  <a:pt x="211428" y="301558"/>
                </a:lnTo>
                <a:lnTo>
                  <a:pt x="211546" y="278965"/>
                </a:lnTo>
                <a:lnTo>
                  <a:pt x="297313" y="278965"/>
                </a:lnTo>
                <a:lnTo>
                  <a:pt x="297313" y="317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9323603" y="492621"/>
            <a:ext cx="310515" cy="325755"/>
          </a:xfrm>
          <a:custGeom>
            <a:avLst/>
            <a:gdLst/>
            <a:ahLst/>
            <a:cxnLst/>
            <a:rect l="l" t="t" r="r" b="b"/>
            <a:pathLst>
              <a:path w="310515" h="325755">
                <a:moveTo>
                  <a:pt x="160541" y="325190"/>
                </a:moveTo>
                <a:lnTo>
                  <a:pt x="114548" y="319841"/>
                </a:lnTo>
                <a:lnTo>
                  <a:pt x="76102" y="305042"/>
                </a:lnTo>
                <a:lnTo>
                  <a:pt x="44856" y="281513"/>
                </a:lnTo>
                <a:lnTo>
                  <a:pt x="20459" y="249973"/>
                </a:lnTo>
                <a:lnTo>
                  <a:pt x="5618" y="210946"/>
                </a:lnTo>
                <a:lnTo>
                  <a:pt x="0" y="162468"/>
                </a:lnTo>
                <a:lnTo>
                  <a:pt x="5487" y="112455"/>
                </a:lnTo>
                <a:lnTo>
                  <a:pt x="23965" y="68820"/>
                </a:lnTo>
                <a:lnTo>
                  <a:pt x="51318" y="37453"/>
                </a:lnTo>
                <a:lnTo>
                  <a:pt x="82907" y="16086"/>
                </a:lnTo>
                <a:lnTo>
                  <a:pt x="156528" y="0"/>
                </a:lnTo>
                <a:lnTo>
                  <a:pt x="198953" y="4084"/>
                </a:lnTo>
                <a:lnTo>
                  <a:pt x="233683" y="16564"/>
                </a:lnTo>
                <a:lnTo>
                  <a:pt x="261972" y="37774"/>
                </a:lnTo>
                <a:lnTo>
                  <a:pt x="282808" y="65086"/>
                </a:lnTo>
                <a:lnTo>
                  <a:pt x="157593" y="65086"/>
                </a:lnTo>
                <a:lnTo>
                  <a:pt x="132065" y="70264"/>
                </a:lnTo>
                <a:lnTo>
                  <a:pt x="112255" y="84032"/>
                </a:lnTo>
                <a:lnTo>
                  <a:pt x="99012" y="104003"/>
                </a:lnTo>
                <a:lnTo>
                  <a:pt x="92513" y="127928"/>
                </a:lnTo>
                <a:lnTo>
                  <a:pt x="304344" y="127928"/>
                </a:lnTo>
                <a:lnTo>
                  <a:pt x="307650" y="146089"/>
                </a:lnTo>
                <a:lnTo>
                  <a:pt x="309840" y="177575"/>
                </a:lnTo>
                <a:lnTo>
                  <a:pt x="309908" y="189844"/>
                </a:lnTo>
                <a:lnTo>
                  <a:pt x="91765" y="189844"/>
                </a:lnTo>
                <a:lnTo>
                  <a:pt x="98295" y="215837"/>
                </a:lnTo>
                <a:lnTo>
                  <a:pt x="112919" y="236602"/>
                </a:lnTo>
                <a:lnTo>
                  <a:pt x="133284" y="250362"/>
                </a:lnTo>
                <a:lnTo>
                  <a:pt x="157035" y="255343"/>
                </a:lnTo>
                <a:lnTo>
                  <a:pt x="300603" y="255343"/>
                </a:lnTo>
                <a:lnTo>
                  <a:pt x="294650" y="265289"/>
                </a:lnTo>
                <a:lnTo>
                  <a:pt x="271723" y="289917"/>
                </a:lnTo>
                <a:lnTo>
                  <a:pt x="228411" y="314401"/>
                </a:lnTo>
                <a:lnTo>
                  <a:pt x="160541" y="325190"/>
                </a:lnTo>
                <a:close/>
              </a:path>
              <a:path w="310515" h="325755">
                <a:moveTo>
                  <a:pt x="304344" y="127928"/>
                </a:moveTo>
                <a:lnTo>
                  <a:pt x="221792" y="127928"/>
                </a:lnTo>
                <a:lnTo>
                  <a:pt x="216706" y="104472"/>
                </a:lnTo>
                <a:lnTo>
                  <a:pt x="204759" y="84322"/>
                </a:lnTo>
                <a:lnTo>
                  <a:pt x="185278" y="70264"/>
                </a:lnTo>
                <a:lnTo>
                  <a:pt x="157593" y="65086"/>
                </a:lnTo>
                <a:lnTo>
                  <a:pt x="282808" y="65086"/>
                </a:lnTo>
                <a:lnTo>
                  <a:pt x="285071" y="68053"/>
                </a:lnTo>
                <a:lnTo>
                  <a:pt x="300382" y="106160"/>
                </a:lnTo>
                <a:lnTo>
                  <a:pt x="304344" y="127928"/>
                </a:lnTo>
                <a:close/>
              </a:path>
              <a:path w="310515" h="325755">
                <a:moveTo>
                  <a:pt x="309911" y="190351"/>
                </a:moveTo>
                <a:lnTo>
                  <a:pt x="227321" y="189844"/>
                </a:lnTo>
                <a:lnTo>
                  <a:pt x="309908" y="189844"/>
                </a:lnTo>
                <a:lnTo>
                  <a:pt x="309911" y="190351"/>
                </a:lnTo>
                <a:close/>
              </a:path>
              <a:path w="310515" h="325755">
                <a:moveTo>
                  <a:pt x="300603" y="255343"/>
                </a:moveTo>
                <a:lnTo>
                  <a:pt x="157035" y="255343"/>
                </a:lnTo>
                <a:lnTo>
                  <a:pt x="189489" y="249747"/>
                </a:lnTo>
                <a:lnTo>
                  <a:pt x="210719" y="237435"/>
                </a:lnTo>
                <a:lnTo>
                  <a:pt x="222301" y="225124"/>
                </a:lnTo>
                <a:lnTo>
                  <a:pt x="225812" y="219528"/>
                </a:lnTo>
                <a:lnTo>
                  <a:pt x="301365" y="254068"/>
                </a:lnTo>
                <a:lnTo>
                  <a:pt x="300603" y="2553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7774662" y="956031"/>
            <a:ext cx="334010" cy="443865"/>
          </a:xfrm>
          <a:custGeom>
            <a:avLst/>
            <a:gdLst/>
            <a:ahLst/>
            <a:cxnLst/>
            <a:rect l="l" t="t" r="r" b="b"/>
            <a:pathLst>
              <a:path w="334009" h="443865">
                <a:moveTo>
                  <a:pt x="38299" y="443716"/>
                </a:moveTo>
                <a:lnTo>
                  <a:pt x="45895" y="351095"/>
                </a:lnTo>
                <a:lnTo>
                  <a:pt x="54403" y="352263"/>
                </a:lnTo>
                <a:lnTo>
                  <a:pt x="75483" y="350377"/>
                </a:lnTo>
                <a:lnTo>
                  <a:pt x="102467" y="337356"/>
                </a:lnTo>
                <a:lnTo>
                  <a:pt x="128689" y="305118"/>
                </a:lnTo>
                <a:lnTo>
                  <a:pt x="0" y="0"/>
                </a:lnTo>
                <a:lnTo>
                  <a:pt x="99537" y="0"/>
                </a:lnTo>
                <a:lnTo>
                  <a:pt x="171598" y="201877"/>
                </a:lnTo>
                <a:lnTo>
                  <a:pt x="236164" y="0"/>
                </a:lnTo>
                <a:lnTo>
                  <a:pt x="333692" y="0"/>
                </a:lnTo>
                <a:lnTo>
                  <a:pt x="206474" y="333210"/>
                </a:lnTo>
                <a:lnTo>
                  <a:pt x="159061" y="401887"/>
                </a:lnTo>
                <a:lnTo>
                  <a:pt x="103600" y="434161"/>
                </a:lnTo>
                <a:lnTo>
                  <a:pt x="57532" y="443586"/>
                </a:lnTo>
                <a:lnTo>
                  <a:pt x="38299" y="443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3558" y="615552"/>
            <a:ext cx="15173325" cy="930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rgbClr val="4EC1D1"/>
                </a:solidFill>
                <a:latin typeface="Tahoma"/>
                <a:cs typeface="Tahoma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8158" y="3141265"/>
            <a:ext cx="9234805" cy="3684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 sz="36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13979" y="887818"/>
            <a:ext cx="6870973" cy="2397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42220" y="5252149"/>
            <a:ext cx="8205470" cy="4843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50" b="0" i="1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6266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hyperlink" Target="https://www.youtube.com/watch?v=IOtpxWWfCS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19799" y="3619683"/>
            <a:ext cx="9119235" cy="3504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545" marR="0" lvl="0" indent="0" defTabSz="914400" eaLnBrk="1" fontAlgn="auto" latinLnBrk="0" hangingPunct="1">
              <a:lnSpc>
                <a:spcPts val="1355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0" b="0" i="0" u="none" strike="noStrike" kern="0" cap="none" spc="-3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Black" panose="020B0A04020102020204" pitchFamily="34" charset="0"/>
                <a:cs typeface="Arial"/>
              </a:rPr>
              <a:t>SQUARE YARDS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-9947" y="-15706"/>
            <a:ext cx="20108545" cy="11340465"/>
            <a:chOff x="-9947" y="-15706"/>
            <a:chExt cx="20108545" cy="11340465"/>
          </a:xfrm>
        </p:grpSpPr>
        <p:sp>
          <p:nvSpPr>
            <p:cNvPr id="17" name="object 17"/>
            <p:cNvSpPr/>
            <p:nvPr/>
          </p:nvSpPr>
          <p:spPr>
            <a:xfrm>
              <a:off x="5758" y="0"/>
              <a:ext cx="6697980" cy="11308715"/>
            </a:xfrm>
            <a:custGeom>
              <a:avLst/>
              <a:gdLst/>
              <a:ahLst/>
              <a:cxnLst/>
              <a:rect l="l" t="t" r="r" b="b"/>
              <a:pathLst>
                <a:path w="6697980" h="11308715">
                  <a:moveTo>
                    <a:pt x="1726439" y="5635011"/>
                  </a:moveTo>
                  <a:lnTo>
                    <a:pt x="0" y="5635011"/>
                  </a:lnTo>
                  <a:lnTo>
                    <a:pt x="0" y="0"/>
                  </a:lnTo>
                  <a:lnTo>
                    <a:pt x="1726439" y="0"/>
                  </a:lnTo>
                  <a:lnTo>
                    <a:pt x="1726439" y="5635011"/>
                  </a:lnTo>
                  <a:close/>
                </a:path>
                <a:path w="6697980" h="11308715">
                  <a:moveTo>
                    <a:pt x="6697492" y="11308556"/>
                  </a:moveTo>
                  <a:lnTo>
                    <a:pt x="0" y="11308556"/>
                  </a:lnTo>
                  <a:lnTo>
                    <a:pt x="0" y="9391651"/>
                  </a:lnTo>
                  <a:lnTo>
                    <a:pt x="6697492" y="9391651"/>
                  </a:lnTo>
                  <a:lnTo>
                    <a:pt x="6697492" y="11308556"/>
                  </a:lnTo>
                  <a:close/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6749646" y="9391651"/>
              <a:ext cx="3348990" cy="0"/>
            </a:xfrm>
            <a:custGeom>
              <a:avLst/>
              <a:gdLst/>
              <a:ahLst/>
              <a:cxnLst/>
              <a:rect l="l" t="t" r="r" b="b"/>
              <a:pathLst>
                <a:path w="3348990">
                  <a:moveTo>
                    <a:pt x="3348798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6728381" y="7513383"/>
              <a:ext cx="3370579" cy="0"/>
            </a:xfrm>
            <a:custGeom>
              <a:avLst/>
              <a:gdLst/>
              <a:ahLst/>
              <a:cxnLst/>
              <a:rect l="l" t="t" r="r" b="b"/>
              <a:pathLst>
                <a:path w="3370580">
                  <a:moveTo>
                    <a:pt x="3370064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5655" y="7513383"/>
              <a:ext cx="3835400" cy="0"/>
            </a:xfrm>
            <a:custGeom>
              <a:avLst/>
              <a:gdLst/>
              <a:ahLst/>
              <a:cxnLst/>
              <a:rect l="l" t="t" r="r" b="b"/>
              <a:pathLst>
                <a:path w="3835400">
                  <a:moveTo>
                    <a:pt x="3835338" y="0"/>
                  </a:moveTo>
                  <a:lnTo>
                    <a:pt x="1917732" y="0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6728381" y="5635011"/>
              <a:ext cx="3370579" cy="0"/>
            </a:xfrm>
            <a:custGeom>
              <a:avLst/>
              <a:gdLst/>
              <a:ahLst/>
              <a:cxnLst/>
              <a:rect l="l" t="t" r="r" b="b"/>
              <a:pathLst>
                <a:path w="3370580">
                  <a:moveTo>
                    <a:pt x="3370064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3830041" y="3027029"/>
              <a:ext cx="12919710" cy="6365240"/>
            </a:xfrm>
            <a:custGeom>
              <a:avLst/>
              <a:gdLst/>
              <a:ahLst/>
              <a:cxnLst/>
              <a:rect l="l" t="t" r="r" b="b"/>
              <a:pathLst>
                <a:path w="12919710" h="6365240">
                  <a:moveTo>
                    <a:pt x="12919606" y="0"/>
                  </a:moveTo>
                  <a:lnTo>
                    <a:pt x="12919606" y="6364622"/>
                  </a:lnTo>
                  <a:lnTo>
                    <a:pt x="0" y="6364622"/>
                  </a:lnTo>
                  <a:lnTo>
                    <a:pt x="0" y="2607983"/>
                  </a:lnTo>
                  <a:lnTo>
                    <a:pt x="1540581" y="2607983"/>
                  </a:lnTo>
                  <a:lnTo>
                    <a:pt x="1540581" y="0"/>
                  </a:lnTo>
                  <a:lnTo>
                    <a:pt x="12919606" y="0"/>
                  </a:lnTo>
                  <a:close/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6728381" y="3756744"/>
              <a:ext cx="3370579" cy="0"/>
            </a:xfrm>
            <a:custGeom>
              <a:avLst/>
              <a:gdLst/>
              <a:ahLst/>
              <a:cxnLst/>
              <a:rect l="l" t="t" r="r" b="b"/>
              <a:pathLst>
                <a:path w="3370580">
                  <a:moveTo>
                    <a:pt x="3370064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1732198" y="0"/>
              <a:ext cx="3638550" cy="5635625"/>
            </a:xfrm>
            <a:custGeom>
              <a:avLst/>
              <a:gdLst/>
              <a:ahLst/>
              <a:cxnLst/>
              <a:rect l="l" t="t" r="r" b="b"/>
              <a:pathLst>
                <a:path w="3638550" h="5635625">
                  <a:moveTo>
                    <a:pt x="3638423" y="5635011"/>
                  </a:moveTo>
                  <a:lnTo>
                    <a:pt x="0" y="5635011"/>
                  </a:lnTo>
                  <a:lnTo>
                    <a:pt x="0" y="0"/>
                  </a:lnTo>
                  <a:lnTo>
                    <a:pt x="3638423" y="0"/>
                  </a:lnTo>
                  <a:lnTo>
                    <a:pt x="3638423" y="5635011"/>
                  </a:lnTo>
                  <a:close/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6749646" y="9391651"/>
              <a:ext cx="0" cy="1878964"/>
            </a:xfrm>
            <a:custGeom>
              <a:avLst/>
              <a:gdLst/>
              <a:ahLst/>
              <a:cxnLst/>
              <a:rect l="l" t="t" r="r" b="b"/>
              <a:pathLst>
                <a:path h="1878965">
                  <a:moveTo>
                    <a:pt x="0" y="1878476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13400848" y="9391651"/>
              <a:ext cx="0" cy="1878964"/>
            </a:xfrm>
            <a:custGeom>
              <a:avLst/>
              <a:gdLst/>
              <a:ahLst/>
              <a:cxnLst/>
              <a:rect l="l" t="t" r="r" b="b"/>
              <a:pathLst>
                <a:path h="1878965">
                  <a:moveTo>
                    <a:pt x="0" y="1878476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0052050" y="9391651"/>
              <a:ext cx="0" cy="1878964"/>
            </a:xfrm>
            <a:custGeom>
              <a:avLst/>
              <a:gdLst/>
              <a:ahLst/>
              <a:cxnLst/>
              <a:rect l="l" t="t" r="r" b="b"/>
              <a:pathLst>
                <a:path h="1878965">
                  <a:moveTo>
                    <a:pt x="0" y="1878476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0052050" y="0"/>
              <a:ext cx="0" cy="3027045"/>
            </a:xfrm>
            <a:custGeom>
              <a:avLst/>
              <a:gdLst/>
              <a:ahLst/>
              <a:cxnLst/>
              <a:rect l="l" t="t" r="r" b="b"/>
              <a:pathLst>
                <a:path h="3027045">
                  <a:moveTo>
                    <a:pt x="0" y="3026996"/>
                  </a:moveTo>
                  <a:lnTo>
                    <a:pt x="0" y="1513409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1732198" y="5635011"/>
              <a:ext cx="0" cy="3756660"/>
            </a:xfrm>
            <a:custGeom>
              <a:avLst/>
              <a:gdLst/>
              <a:ahLst/>
              <a:cxnLst/>
              <a:rect l="l" t="t" r="r" b="b"/>
              <a:pathLst>
                <a:path h="3756659">
                  <a:moveTo>
                    <a:pt x="0" y="0"/>
                  </a:moveTo>
                  <a:lnTo>
                    <a:pt x="0" y="1878372"/>
                  </a:lnTo>
                  <a:lnTo>
                    <a:pt x="0" y="3756639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3129432" y="8691022"/>
              <a:ext cx="1401445" cy="1401445"/>
            </a:xfrm>
            <a:custGeom>
              <a:avLst/>
              <a:gdLst/>
              <a:ahLst/>
              <a:cxnLst/>
              <a:rect l="l" t="t" r="r" b="b"/>
              <a:pathLst>
                <a:path w="1401445" h="1401445">
                  <a:moveTo>
                    <a:pt x="700633" y="700633"/>
                  </a:moveTo>
                  <a:lnTo>
                    <a:pt x="0" y="700633"/>
                  </a:lnTo>
                  <a:lnTo>
                    <a:pt x="0" y="1401267"/>
                  </a:lnTo>
                  <a:lnTo>
                    <a:pt x="700633" y="1401267"/>
                  </a:lnTo>
                  <a:lnTo>
                    <a:pt x="700633" y="700633"/>
                  </a:lnTo>
                  <a:close/>
                </a:path>
                <a:path w="1401445" h="1401445">
                  <a:moveTo>
                    <a:pt x="1401267" y="0"/>
                  </a:moveTo>
                  <a:lnTo>
                    <a:pt x="700633" y="0"/>
                  </a:lnTo>
                  <a:lnTo>
                    <a:pt x="700633" y="700633"/>
                  </a:lnTo>
                  <a:lnTo>
                    <a:pt x="1401267" y="700633"/>
                  </a:lnTo>
                  <a:lnTo>
                    <a:pt x="14012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7FA7251-A3AB-865D-6019-F19AE07A90CD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32" name="object 6">
              <a:extLst>
                <a:ext uri="{FF2B5EF4-FFF2-40B4-BE49-F238E27FC236}">
                  <a16:creationId xmlns:a16="http://schemas.microsoft.com/office/drawing/2014/main" id="{DE432BE4-470D-11DE-1819-BFA923D4FDA8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7">
              <a:extLst>
                <a:ext uri="{FF2B5EF4-FFF2-40B4-BE49-F238E27FC236}">
                  <a16:creationId xmlns:a16="http://schemas.microsoft.com/office/drawing/2014/main" id="{7A7D422F-AE94-D0CD-36AB-C3AB583CD624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E2CB8A0-9FCE-5347-31D8-32FE5AEC3595}"/>
              </a:ext>
            </a:extLst>
          </p:cNvPr>
          <p:cNvSpPr txBox="1"/>
          <p:nvPr/>
        </p:nvSpPr>
        <p:spPr>
          <a:xfrm>
            <a:off x="6703738" y="7123784"/>
            <a:ext cx="6095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Every Home has a Story</a:t>
            </a:r>
          </a:p>
          <a:p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23907-49FA-8C9A-32E3-AFF512E8C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modern glass offices at dusk - real estate office stock pictures, royalty-free photos &amp; images">
            <a:extLst>
              <a:ext uri="{FF2B5EF4-FFF2-40B4-BE49-F238E27FC236}">
                <a16:creationId xmlns:a16="http://schemas.microsoft.com/office/drawing/2014/main" id="{A06C6DBE-3DB2-66E5-6136-9096D2261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04100" cy="679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E88FB5-BF72-B8D6-3919-D49F85D9D3E4}"/>
              </a:ext>
            </a:extLst>
          </p:cNvPr>
          <p:cNvSpPr/>
          <p:nvPr/>
        </p:nvSpPr>
        <p:spPr>
          <a:xfrm>
            <a:off x="0" y="6797675"/>
            <a:ext cx="20104100" cy="4511675"/>
          </a:xfrm>
          <a:prstGeom prst="rect">
            <a:avLst/>
          </a:prstGeom>
          <a:solidFill>
            <a:srgbClr val="FBD9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919D584-F5E5-3807-E565-E8A4FF3A5413}"/>
              </a:ext>
            </a:extLst>
          </p:cNvPr>
          <p:cNvGrpSpPr/>
          <p:nvPr/>
        </p:nvGrpSpPr>
        <p:grpSpPr>
          <a:xfrm>
            <a:off x="17443450" y="9998075"/>
            <a:ext cx="2276581" cy="908050"/>
            <a:chOff x="15614650" y="9304723"/>
            <a:chExt cx="2276581" cy="908050"/>
          </a:xfrm>
        </p:grpSpPr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B502DCB3-9A37-EDB5-663D-6885888045BC}"/>
                </a:ext>
              </a:extLst>
            </p:cNvPr>
            <p:cNvSpPr/>
            <p:nvPr/>
          </p:nvSpPr>
          <p:spPr>
            <a:xfrm>
              <a:off x="15614650" y="931227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FC08F45E-B3CA-A306-ABB2-7D7E8DFEB1A6}"/>
                </a:ext>
              </a:extLst>
            </p:cNvPr>
            <p:cNvSpPr/>
            <p:nvPr/>
          </p:nvSpPr>
          <p:spPr>
            <a:xfrm>
              <a:off x="16031951" y="9304723"/>
              <a:ext cx="1859280" cy="908050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2C84E70-74C0-B059-F67D-7CA6AF0A3180}"/>
              </a:ext>
            </a:extLst>
          </p:cNvPr>
          <p:cNvSpPr txBox="1"/>
          <p:nvPr/>
        </p:nvSpPr>
        <p:spPr>
          <a:xfrm>
            <a:off x="1441450" y="8330237"/>
            <a:ext cx="937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1"/>
                </a:solidFill>
                <a:latin typeface="Arial Black" panose="020B0A04020102020204" pitchFamily="34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779625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88AF1-838C-945F-AC53-B0CE94699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2">
            <a:extLst>
              <a:ext uri="{FF2B5EF4-FFF2-40B4-BE49-F238E27FC236}">
                <a16:creationId xmlns:a16="http://schemas.microsoft.com/office/drawing/2014/main" id="{0592A4C4-8150-3B39-17C5-7AA3C37FC85C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A5A30286-8F23-C764-3565-2FB39619206B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69BB8767-A40A-9B8F-77E2-31013106A2EE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1ED80081-577A-CAA2-4C81-A3DF2058E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53813" cy="1477328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India Real Estate: The Largest and Last Unorganized Trillion Dollar Opportunity in the World</a:t>
            </a:r>
          </a:p>
        </p:txBody>
      </p:sp>
      <p:sp>
        <p:nvSpPr>
          <p:cNvPr id="84" name="object 2">
            <a:extLst>
              <a:ext uri="{FF2B5EF4-FFF2-40B4-BE49-F238E27FC236}">
                <a16:creationId xmlns:a16="http://schemas.microsoft.com/office/drawing/2014/main" id="{83C41CE6-1DB3-804A-130E-D419E97CB262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870F3560-C388-0F09-D9E9-C32019085A14}"/>
              </a:ext>
            </a:extLst>
          </p:cNvPr>
          <p:cNvSpPr/>
          <p:nvPr/>
        </p:nvSpPr>
        <p:spPr>
          <a:xfrm>
            <a:off x="450850" y="2081694"/>
            <a:ext cx="9197626" cy="4523423"/>
          </a:xfrm>
          <a:prstGeom prst="rect">
            <a:avLst/>
          </a:prstGeom>
          <a:solidFill>
            <a:srgbClr val="FFFFFF"/>
          </a:solidFill>
          <a:ln w="12700">
            <a:solidFill>
              <a:srgbClr val="C8C4B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231D25EB-DA62-6D6C-018C-80B4CC5ED917}"/>
              </a:ext>
            </a:extLst>
          </p:cNvPr>
          <p:cNvSpPr/>
          <p:nvPr/>
        </p:nvSpPr>
        <p:spPr>
          <a:xfrm>
            <a:off x="450850" y="2081694"/>
            <a:ext cx="90468" cy="4523423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489938C4-F5DC-5E59-5DD1-3907E80801F2}"/>
              </a:ext>
            </a:extLst>
          </p:cNvPr>
          <p:cNvSpPr/>
          <p:nvPr/>
        </p:nvSpPr>
        <p:spPr>
          <a:xfrm>
            <a:off x="10402380" y="2081694"/>
            <a:ext cx="9197626" cy="4523423"/>
          </a:xfrm>
          <a:prstGeom prst="rect">
            <a:avLst/>
          </a:prstGeom>
          <a:solidFill>
            <a:srgbClr val="FFFFFF"/>
          </a:solidFill>
          <a:ln w="12700">
            <a:solidFill>
              <a:srgbClr val="C8C4B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A1C78B10-5A60-39C2-95AE-09695D32F8D4}"/>
              </a:ext>
            </a:extLst>
          </p:cNvPr>
          <p:cNvSpPr/>
          <p:nvPr/>
        </p:nvSpPr>
        <p:spPr>
          <a:xfrm>
            <a:off x="10402380" y="2081694"/>
            <a:ext cx="90468" cy="4523423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B0BAA96A-C901-AB7E-BD07-FE7EE6444831}"/>
              </a:ext>
            </a:extLst>
          </p:cNvPr>
          <p:cNvSpPr/>
          <p:nvPr/>
        </p:nvSpPr>
        <p:spPr>
          <a:xfrm>
            <a:off x="752412" y="2157085"/>
            <a:ext cx="8745284" cy="422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649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Size of Real Estate in India  (USD Billion)</a:t>
            </a:r>
            <a:endParaRPr lang="en-US" sz="164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6" name="Chart 0">
            <a:extLst>
              <a:ext uri="{FF2B5EF4-FFF2-40B4-BE49-F238E27FC236}">
                <a16:creationId xmlns:a16="http://schemas.microsoft.com/office/drawing/2014/main" id="{D1D71B78-0E55-0494-7FA2-0ADC396E13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7817957"/>
              </p:ext>
            </p:extLst>
          </p:nvPr>
        </p:nvGraphicFramePr>
        <p:xfrm>
          <a:off x="481007" y="2579271"/>
          <a:ext cx="9122235" cy="3950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Text 10">
            <a:extLst>
              <a:ext uri="{FF2B5EF4-FFF2-40B4-BE49-F238E27FC236}">
                <a16:creationId xmlns:a16="http://schemas.microsoft.com/office/drawing/2014/main" id="{3799BC47-5CD1-9BEB-DD90-110CEC60C37D}"/>
              </a:ext>
            </a:extLst>
          </p:cNvPr>
          <p:cNvSpPr/>
          <p:nvPr/>
        </p:nvSpPr>
        <p:spPr>
          <a:xfrm>
            <a:off x="10703941" y="2157085"/>
            <a:ext cx="8745284" cy="422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649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Urbanization: India vs. Global Peers  (% of population)</a:t>
            </a:r>
            <a:endParaRPr lang="en-US" sz="164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8" name="Chart 1">
            <a:extLst>
              <a:ext uri="{FF2B5EF4-FFF2-40B4-BE49-F238E27FC236}">
                <a16:creationId xmlns:a16="http://schemas.microsoft.com/office/drawing/2014/main" id="{B451D163-BB9D-B9BD-EBB4-0EFC9A6AB4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9842938"/>
              </p:ext>
            </p:extLst>
          </p:nvPr>
        </p:nvGraphicFramePr>
        <p:xfrm>
          <a:off x="10432536" y="2579271"/>
          <a:ext cx="9122235" cy="3950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9" name="Shape 11">
            <a:extLst>
              <a:ext uri="{FF2B5EF4-FFF2-40B4-BE49-F238E27FC236}">
                <a16:creationId xmlns:a16="http://schemas.microsoft.com/office/drawing/2014/main" id="{DBDFF8A8-DFAC-3CCE-4645-DDB66ED3678F}"/>
              </a:ext>
            </a:extLst>
          </p:cNvPr>
          <p:cNvSpPr/>
          <p:nvPr/>
        </p:nvSpPr>
        <p:spPr>
          <a:xfrm>
            <a:off x="15830487" y="2187241"/>
            <a:ext cx="3618738" cy="663435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12">
            <a:extLst>
              <a:ext uri="{FF2B5EF4-FFF2-40B4-BE49-F238E27FC236}">
                <a16:creationId xmlns:a16="http://schemas.microsoft.com/office/drawing/2014/main" id="{4114CD52-08BA-4B98-65A8-AF0A2CDC0C87}"/>
              </a:ext>
            </a:extLst>
          </p:cNvPr>
          <p:cNvSpPr/>
          <p:nvPr/>
        </p:nvSpPr>
        <p:spPr>
          <a:xfrm>
            <a:off x="15830487" y="2187241"/>
            <a:ext cx="3618738" cy="663435"/>
          </a:xfrm>
          <a:prstGeom prst="rect">
            <a:avLst/>
          </a:prstGeom>
          <a:noFill/>
          <a:ln/>
        </p:spPr>
        <p:txBody>
          <a:bodyPr wrap="square" lIns="83767" tIns="83767" rIns="83767" bIns="83767" rtlCol="0" anchor="ctr"/>
          <a:lstStyle/>
          <a:p>
            <a:pPr algn="ctr" defTabSz="1507846" rtl="0"/>
            <a:r>
              <a:rPr lang="en-US" sz="2000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+18% urbanization growth by 2040</a:t>
            </a:r>
            <a:endParaRPr lang="en-US" sz="20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Text 13">
            <a:extLst>
              <a:ext uri="{FF2B5EF4-FFF2-40B4-BE49-F238E27FC236}">
                <a16:creationId xmlns:a16="http://schemas.microsoft.com/office/drawing/2014/main" id="{5A5020C5-0D3D-EC9F-7415-7A89701C9BD7}"/>
              </a:ext>
            </a:extLst>
          </p:cNvPr>
          <p:cNvSpPr/>
          <p:nvPr/>
        </p:nvSpPr>
        <p:spPr>
          <a:xfrm>
            <a:off x="527732" y="6834108"/>
            <a:ext cx="10554653" cy="33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237" b="1" spc="412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MEANS FOR INDIA</a:t>
            </a:r>
            <a:endParaRPr lang="en-US" sz="1237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Shape 14">
            <a:extLst>
              <a:ext uri="{FF2B5EF4-FFF2-40B4-BE49-F238E27FC236}">
                <a16:creationId xmlns:a16="http://schemas.microsoft.com/office/drawing/2014/main" id="{E85347C7-E477-BB70-A423-28AADE80748D}"/>
              </a:ext>
            </a:extLst>
          </p:cNvPr>
          <p:cNvSpPr/>
          <p:nvPr/>
        </p:nvSpPr>
        <p:spPr>
          <a:xfrm>
            <a:off x="452342" y="7241216"/>
            <a:ext cx="19149155" cy="2823343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Text 15">
            <a:extLst>
              <a:ext uri="{FF2B5EF4-FFF2-40B4-BE49-F238E27FC236}">
                <a16:creationId xmlns:a16="http://schemas.microsoft.com/office/drawing/2014/main" id="{B3249ECC-EE6C-5ACC-B50E-7B3E108115A7}"/>
              </a:ext>
            </a:extLst>
          </p:cNvPr>
          <p:cNvSpPr/>
          <p:nvPr/>
        </p:nvSpPr>
        <p:spPr>
          <a:xfrm>
            <a:off x="904685" y="7407075"/>
            <a:ext cx="5051155" cy="45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000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China — The Benchmark</a:t>
            </a:r>
            <a:endParaRPr lang="en-US" sz="20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Text 16">
            <a:extLst>
              <a:ext uri="{FF2B5EF4-FFF2-40B4-BE49-F238E27FC236}">
                <a16:creationId xmlns:a16="http://schemas.microsoft.com/office/drawing/2014/main" id="{A86B7A10-5427-C8DA-B082-D67FC5D79047}"/>
              </a:ext>
            </a:extLst>
          </p:cNvPr>
          <p:cNvSpPr/>
          <p:nvPr/>
        </p:nvSpPr>
        <p:spPr>
          <a:xfrm>
            <a:off x="904685" y="7889573"/>
            <a:ext cx="5051155" cy="1206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defTabSz="1507846" rtl="0"/>
            <a:r>
              <a:rPr lang="en-US" sz="4000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Mn</a:t>
            </a:r>
            <a:endParaRPr lang="en-US" sz="40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1507846" rtl="0"/>
            <a:r>
              <a:rPr lang="en-US" sz="1600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homes/year at peak </a:t>
            </a:r>
            <a:r>
              <a:rPr lang="en-US" sz="2000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urbanization</a:t>
            </a:r>
            <a:endParaRPr lang="en-US" sz="16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Shape 20">
            <a:extLst>
              <a:ext uri="{FF2B5EF4-FFF2-40B4-BE49-F238E27FC236}">
                <a16:creationId xmlns:a16="http://schemas.microsoft.com/office/drawing/2014/main" id="{061AF74D-1942-694E-8BF2-9C9907938AE5}"/>
              </a:ext>
            </a:extLst>
          </p:cNvPr>
          <p:cNvSpPr/>
          <p:nvPr/>
        </p:nvSpPr>
        <p:spPr>
          <a:xfrm>
            <a:off x="6966071" y="8311759"/>
            <a:ext cx="0" cy="0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Text 22">
            <a:extLst>
              <a:ext uri="{FF2B5EF4-FFF2-40B4-BE49-F238E27FC236}">
                <a16:creationId xmlns:a16="http://schemas.microsoft.com/office/drawing/2014/main" id="{10FBA89B-D17C-978D-8160-D7B03C5866FF}"/>
              </a:ext>
            </a:extLst>
          </p:cNvPr>
          <p:cNvSpPr/>
          <p:nvPr/>
        </p:nvSpPr>
        <p:spPr>
          <a:xfrm>
            <a:off x="7463647" y="7407075"/>
            <a:ext cx="5051155" cy="45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000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USA — Growth Never Stops</a:t>
            </a:r>
            <a:endParaRPr lang="en-US" sz="20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Text 23">
            <a:extLst>
              <a:ext uri="{FF2B5EF4-FFF2-40B4-BE49-F238E27FC236}">
                <a16:creationId xmlns:a16="http://schemas.microsoft.com/office/drawing/2014/main" id="{357E7F72-71FB-9BA9-F8AE-5EBD2D8F39BD}"/>
              </a:ext>
            </a:extLst>
          </p:cNvPr>
          <p:cNvSpPr/>
          <p:nvPr/>
        </p:nvSpPr>
        <p:spPr>
          <a:xfrm>
            <a:off x="7463647" y="7889573"/>
            <a:ext cx="5051155" cy="13570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defTabSz="1507846" rtl="0"/>
            <a:r>
              <a:rPr lang="en-US" sz="3958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83%</a:t>
            </a:r>
            <a:endParaRPr lang="en-US" sz="395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1507846" rtl="0"/>
            <a:r>
              <a:rPr lang="en-US" sz="2000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urbanized</a:t>
            </a:r>
            <a:r>
              <a:rPr lang="en-US" sz="1600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still one of the world's</a:t>
            </a:r>
            <a:endParaRPr lang="en-US" sz="16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1507846" rtl="0"/>
            <a:r>
              <a:rPr lang="en-US" sz="1600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construction markets</a:t>
            </a:r>
            <a:endParaRPr lang="en-US" sz="16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Text 26">
            <a:extLst>
              <a:ext uri="{FF2B5EF4-FFF2-40B4-BE49-F238E27FC236}">
                <a16:creationId xmlns:a16="http://schemas.microsoft.com/office/drawing/2014/main" id="{85C7045C-5FFD-0C96-36F1-3F45EA36AAEF}"/>
              </a:ext>
            </a:extLst>
          </p:cNvPr>
          <p:cNvSpPr/>
          <p:nvPr/>
        </p:nvSpPr>
        <p:spPr>
          <a:xfrm>
            <a:off x="13419487" y="8281603"/>
            <a:ext cx="527733" cy="376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507846" rtl="0"/>
            <a:endParaRPr lang="en-US" sz="263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Shape 28">
            <a:extLst>
              <a:ext uri="{FF2B5EF4-FFF2-40B4-BE49-F238E27FC236}">
                <a16:creationId xmlns:a16="http://schemas.microsoft.com/office/drawing/2014/main" id="{708C437B-D907-64D7-143F-963B9602338C}"/>
              </a:ext>
            </a:extLst>
          </p:cNvPr>
          <p:cNvSpPr/>
          <p:nvPr/>
        </p:nvSpPr>
        <p:spPr>
          <a:xfrm>
            <a:off x="13917063" y="7316607"/>
            <a:ext cx="5503497" cy="2595552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Text 29">
            <a:extLst>
              <a:ext uri="{FF2B5EF4-FFF2-40B4-BE49-F238E27FC236}">
                <a16:creationId xmlns:a16="http://schemas.microsoft.com/office/drawing/2014/main" id="{0E9C208B-C992-A489-8A2C-308D9955C9BE}"/>
              </a:ext>
            </a:extLst>
          </p:cNvPr>
          <p:cNvSpPr/>
          <p:nvPr/>
        </p:nvSpPr>
        <p:spPr>
          <a:xfrm>
            <a:off x="14098000" y="7467387"/>
            <a:ext cx="5201936" cy="45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000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India — The Opportunity</a:t>
            </a:r>
            <a:endParaRPr lang="en-US" sz="20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Text 30">
            <a:extLst>
              <a:ext uri="{FF2B5EF4-FFF2-40B4-BE49-F238E27FC236}">
                <a16:creationId xmlns:a16="http://schemas.microsoft.com/office/drawing/2014/main" id="{B8219090-8ED3-329A-0109-A4DFB6D3D2B2}"/>
              </a:ext>
            </a:extLst>
          </p:cNvPr>
          <p:cNvSpPr/>
          <p:nvPr/>
        </p:nvSpPr>
        <p:spPr>
          <a:xfrm>
            <a:off x="14098000" y="7964964"/>
            <a:ext cx="5201936" cy="1130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defTabSz="1507846" rtl="0"/>
            <a:r>
              <a:rPr lang="en-US" sz="3628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 Mn</a:t>
            </a:r>
            <a:endParaRPr lang="en-US" sz="362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1507846" rtl="0"/>
            <a:r>
              <a:rPr lang="en-US" sz="1600" kern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moving to cities by 2040</a:t>
            </a:r>
            <a:endParaRPr lang="en-US" sz="40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Text 31">
            <a:extLst>
              <a:ext uri="{FF2B5EF4-FFF2-40B4-BE49-F238E27FC236}">
                <a16:creationId xmlns:a16="http://schemas.microsoft.com/office/drawing/2014/main" id="{61DC8540-596A-3097-8390-9DEAC13610D7}"/>
              </a:ext>
            </a:extLst>
          </p:cNvPr>
          <p:cNvSpPr/>
          <p:nvPr/>
        </p:nvSpPr>
        <p:spPr>
          <a:xfrm>
            <a:off x="14098000" y="8993569"/>
            <a:ext cx="5201936" cy="1130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defTabSz="1507846" rtl="0"/>
            <a:r>
              <a:rPr lang="en-US" sz="3628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Mn</a:t>
            </a:r>
            <a:endParaRPr lang="en-US" sz="362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1507846" rtl="0"/>
            <a:r>
              <a:rPr lang="en-US" sz="1600" kern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homes needed  vs  </a:t>
            </a:r>
            <a:r>
              <a:rPr lang="en-US" sz="2000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0.5 Mn built/yr today</a:t>
            </a:r>
            <a:endParaRPr lang="en-US" sz="20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Text 17">
            <a:extLst>
              <a:ext uri="{FF2B5EF4-FFF2-40B4-BE49-F238E27FC236}">
                <a16:creationId xmlns:a16="http://schemas.microsoft.com/office/drawing/2014/main" id="{609C42FB-A0F6-5B4F-1427-D3CD0663B64A}"/>
              </a:ext>
            </a:extLst>
          </p:cNvPr>
          <p:cNvSpPr/>
          <p:nvPr/>
        </p:nvSpPr>
        <p:spPr>
          <a:xfrm>
            <a:off x="7458210" y="9354550"/>
            <a:ext cx="5486400" cy="470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defTabSz="1507846" rtl="0"/>
            <a:r>
              <a:rPr lang="en-US" sz="1600" b="1" kern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at near-full urbanization, housing demand never plateaus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7E126FFB-A29E-B1EE-DE19-590B2724D545}"/>
              </a:ext>
            </a:extLst>
          </p:cNvPr>
          <p:cNvGrpSpPr/>
          <p:nvPr/>
        </p:nvGrpSpPr>
        <p:grpSpPr>
          <a:xfrm>
            <a:off x="143565" y="10302875"/>
            <a:ext cx="19960535" cy="798786"/>
            <a:chOff x="143565" y="1387475"/>
            <a:chExt cx="19960535" cy="798786"/>
          </a:xfrm>
        </p:grpSpPr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BBF73E97-D794-E063-A2D6-241D2353E668}"/>
                </a:ext>
              </a:extLst>
            </p:cNvPr>
            <p:cNvSpPr/>
            <p:nvPr/>
          </p:nvSpPr>
          <p:spPr>
            <a:xfrm>
              <a:off x="143565" y="1387475"/>
              <a:ext cx="19960535" cy="798786"/>
            </a:xfrm>
            <a:prstGeom prst="roundRect">
              <a:avLst/>
            </a:prstGeom>
            <a:gradFill flip="none" rotWithShape="1">
              <a:gsLst>
                <a:gs pos="0">
                  <a:srgbClr val="FFD916">
                    <a:tint val="66000"/>
                    <a:satMod val="160000"/>
                  </a:srgbClr>
                </a:gs>
                <a:gs pos="50000">
                  <a:srgbClr val="FFD916">
                    <a:tint val="44500"/>
                    <a:satMod val="160000"/>
                  </a:srgbClr>
                </a:gs>
                <a:gs pos="100000">
                  <a:srgbClr val="FFD916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4072718-0C16-E683-FAC5-2166669100A5}"/>
                </a:ext>
              </a:extLst>
            </p:cNvPr>
            <p:cNvSpPr txBox="1"/>
            <p:nvPr/>
          </p:nvSpPr>
          <p:spPr>
            <a:xfrm>
              <a:off x="143565" y="1593722"/>
              <a:ext cx="199605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>
                  <a:latin typeface="Arial Black" panose="020B0A04020102020204" pitchFamily="34" charset="0"/>
                </a:rPr>
                <a:t>India is at the cusp of the greatest real estate volume explosion the world has ever seen</a:t>
              </a:r>
            </a:p>
          </p:txBody>
        </p:sp>
      </p:grpSp>
      <p:sp>
        <p:nvSpPr>
          <p:cNvPr id="121" name="Text 17">
            <a:extLst>
              <a:ext uri="{FF2B5EF4-FFF2-40B4-BE49-F238E27FC236}">
                <a16:creationId xmlns:a16="http://schemas.microsoft.com/office/drawing/2014/main" id="{270DE1D8-5E3B-2E4C-9AA9-AC689AACE21D}"/>
              </a:ext>
            </a:extLst>
          </p:cNvPr>
          <p:cNvSpPr/>
          <p:nvPr/>
        </p:nvSpPr>
        <p:spPr>
          <a:xfrm>
            <a:off x="904685" y="9354550"/>
            <a:ext cx="5486400" cy="470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defTabSz="1507846" rtl="0"/>
            <a:r>
              <a:rPr lang="en-US" sz="1600" b="1" kern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20×  more than India builds today</a:t>
            </a:r>
          </a:p>
        </p:txBody>
      </p:sp>
    </p:spTree>
    <p:extLst>
      <p:ext uri="{BB962C8B-B14F-4D97-AF65-F5344CB8AC3E}">
        <p14:creationId xmlns:p14="http://schemas.microsoft.com/office/powerpoint/2010/main" val="1328910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A47C0-DF1E-D53D-F8A6-FE206E0E3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modern glass offices at dusk - real estate office stock pictures, royalty-free photos &amp; images">
            <a:extLst>
              <a:ext uri="{FF2B5EF4-FFF2-40B4-BE49-F238E27FC236}">
                <a16:creationId xmlns:a16="http://schemas.microsoft.com/office/drawing/2014/main" id="{2A51BCA3-A76B-2982-5A59-F1E75C55C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04100" cy="679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20E742-54FA-A718-6266-6D1663BC350E}"/>
              </a:ext>
            </a:extLst>
          </p:cNvPr>
          <p:cNvSpPr/>
          <p:nvPr/>
        </p:nvSpPr>
        <p:spPr>
          <a:xfrm>
            <a:off x="0" y="6797675"/>
            <a:ext cx="20104100" cy="4511675"/>
          </a:xfrm>
          <a:prstGeom prst="rect">
            <a:avLst/>
          </a:prstGeom>
          <a:solidFill>
            <a:srgbClr val="FBD9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40A49F-DEED-A52B-C967-4A56BBB8179B}"/>
              </a:ext>
            </a:extLst>
          </p:cNvPr>
          <p:cNvGrpSpPr/>
          <p:nvPr/>
        </p:nvGrpSpPr>
        <p:grpSpPr>
          <a:xfrm>
            <a:off x="17443450" y="9998075"/>
            <a:ext cx="2276581" cy="908050"/>
            <a:chOff x="15614650" y="9304723"/>
            <a:chExt cx="2276581" cy="908050"/>
          </a:xfrm>
        </p:grpSpPr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B46E3C8B-4F85-000E-C159-26E042A6645B}"/>
                </a:ext>
              </a:extLst>
            </p:cNvPr>
            <p:cNvSpPr/>
            <p:nvPr/>
          </p:nvSpPr>
          <p:spPr>
            <a:xfrm>
              <a:off x="15614650" y="931227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DCD43CC6-C287-A19C-F1A9-11F8A79AC887}"/>
                </a:ext>
              </a:extLst>
            </p:cNvPr>
            <p:cNvSpPr/>
            <p:nvPr/>
          </p:nvSpPr>
          <p:spPr>
            <a:xfrm>
              <a:off x="16031951" y="9304723"/>
              <a:ext cx="1859280" cy="908050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5A38AD6-0095-8691-B7A6-8E3FF5EE1F67}"/>
              </a:ext>
            </a:extLst>
          </p:cNvPr>
          <p:cNvSpPr txBox="1"/>
          <p:nvPr/>
        </p:nvSpPr>
        <p:spPr>
          <a:xfrm>
            <a:off x="1365250" y="7607292"/>
            <a:ext cx="937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tx1"/>
                </a:solidFill>
                <a:latin typeface="Arial Black" panose="020B0A04020102020204" pitchFamily="34" charset="0"/>
              </a:rPr>
              <a:t>SQUARE YARDS JOURNEY</a:t>
            </a:r>
          </a:p>
        </p:txBody>
      </p:sp>
    </p:spTree>
    <p:extLst>
      <p:ext uri="{BB962C8B-B14F-4D97-AF65-F5344CB8AC3E}">
        <p14:creationId xmlns:p14="http://schemas.microsoft.com/office/powerpoint/2010/main" val="1958754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59CF6-4C9D-12AB-45AD-012DC6143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oup 82">
            <a:extLst>
              <a:ext uri="{FF2B5EF4-FFF2-40B4-BE49-F238E27FC236}">
                <a16:creationId xmlns:a16="http://schemas.microsoft.com/office/drawing/2014/main" id="{429C926D-2F37-DB1B-EB54-2BA4E9936D0B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B0B79542-7C86-5A7D-0015-B012A1E2C539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118247B2-11DF-41CE-0CE9-798B3FAB64B5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F8E5E9F6-8DD1-EB24-1123-541CB53E5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53813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India Buys Home Every 30 Minutes From Square Yards</a:t>
            </a:r>
          </a:p>
        </p:txBody>
      </p:sp>
      <p:sp>
        <p:nvSpPr>
          <p:cNvPr id="84" name="object 2">
            <a:extLst>
              <a:ext uri="{FF2B5EF4-FFF2-40B4-BE49-F238E27FC236}">
                <a16:creationId xmlns:a16="http://schemas.microsoft.com/office/drawing/2014/main" id="{99668FC3-0CBE-466C-0FEF-6E5621B57F10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C9D3DAEB-8DFF-2C32-315C-C9EFCEC4E74A}"/>
              </a:ext>
            </a:extLst>
          </p:cNvPr>
          <p:cNvSpPr/>
          <p:nvPr/>
        </p:nvSpPr>
        <p:spPr>
          <a:xfrm>
            <a:off x="527732" y="1432814"/>
            <a:ext cx="7539038" cy="33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237" b="1" spc="495" dirty="0">
                <a:solidFill>
                  <a:srgbClr val="E8C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AT A GLANCE</a:t>
            </a:r>
            <a:endParaRPr lang="en-US" sz="1237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45DA0B9-BD7F-7915-A815-D8E7920353B4}"/>
              </a:ext>
            </a:extLst>
          </p:cNvPr>
          <p:cNvGrpSpPr/>
          <p:nvPr/>
        </p:nvGrpSpPr>
        <p:grpSpPr>
          <a:xfrm>
            <a:off x="452342" y="3445159"/>
            <a:ext cx="19119000" cy="2593429"/>
            <a:chOff x="452342" y="3423120"/>
            <a:chExt cx="19119000" cy="2593429"/>
          </a:xfrm>
        </p:grpSpPr>
        <p:sp>
          <p:nvSpPr>
            <p:cNvPr id="32" name="Shape 5">
              <a:extLst>
                <a:ext uri="{FF2B5EF4-FFF2-40B4-BE49-F238E27FC236}">
                  <a16:creationId xmlns:a16="http://schemas.microsoft.com/office/drawing/2014/main" id="{56996AA5-AB9F-EFBA-D144-9D5ED67E67C4}"/>
                </a:ext>
              </a:extLst>
            </p:cNvPr>
            <p:cNvSpPr/>
            <p:nvPr/>
          </p:nvSpPr>
          <p:spPr>
            <a:xfrm>
              <a:off x="452342" y="3423120"/>
              <a:ext cx="9167470" cy="2593429"/>
            </a:xfrm>
            <a:prstGeom prst="rect">
              <a:avLst/>
            </a:prstGeom>
            <a:solidFill>
              <a:srgbClr val="111111"/>
            </a:solidFill>
            <a:ln w="12700">
              <a:solidFill>
                <a:srgbClr val="111111"/>
              </a:solidFill>
              <a:prstDash val="solid"/>
            </a:ln>
            <a:effectLst>
              <a:outerShdw blurRad="88900" dist="25400" dir="8100000" algn="bl" rotWithShape="0">
                <a:srgbClr val="000000">
                  <a:alpha val="8000"/>
                </a:srgbClr>
              </a:outerShdw>
            </a:effectLst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Shape 6">
              <a:extLst>
                <a:ext uri="{FF2B5EF4-FFF2-40B4-BE49-F238E27FC236}">
                  <a16:creationId xmlns:a16="http://schemas.microsoft.com/office/drawing/2014/main" id="{98974F05-DF70-5E91-4273-D8FE4E28EE10}"/>
                </a:ext>
              </a:extLst>
            </p:cNvPr>
            <p:cNvSpPr/>
            <p:nvPr/>
          </p:nvSpPr>
          <p:spPr>
            <a:xfrm>
              <a:off x="452342" y="3423120"/>
              <a:ext cx="9167470" cy="90468"/>
            </a:xfrm>
            <a:prstGeom prst="rect">
              <a:avLst/>
            </a:prstGeom>
            <a:solidFill>
              <a:srgbClr val="FBD96D"/>
            </a:solidFill>
            <a:ln w="12700">
              <a:solidFill>
                <a:srgbClr val="FBD96D"/>
              </a:solidFill>
              <a:prstDash val="solid"/>
            </a:ln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Text 7">
              <a:extLst>
                <a:ext uri="{FF2B5EF4-FFF2-40B4-BE49-F238E27FC236}">
                  <a16:creationId xmlns:a16="http://schemas.microsoft.com/office/drawing/2014/main" id="{DA6B9984-F6F5-AE6A-D6E3-D7BFB0F59E23}"/>
                </a:ext>
              </a:extLst>
            </p:cNvPr>
            <p:cNvSpPr/>
            <p:nvPr/>
          </p:nvSpPr>
          <p:spPr>
            <a:xfrm>
              <a:off x="633279" y="3528666"/>
              <a:ext cx="8865908" cy="93484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5607" b="1" kern="1200" dirty="0">
                  <a:solidFill>
                    <a:srgbClr val="FBD96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₹ 74,000 Cr</a:t>
              </a:r>
              <a:endParaRPr lang="en-US" sz="5607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Text 8">
              <a:extLst>
                <a:ext uri="{FF2B5EF4-FFF2-40B4-BE49-F238E27FC236}">
                  <a16:creationId xmlns:a16="http://schemas.microsoft.com/office/drawing/2014/main" id="{0CB35F34-84A4-4A53-2CDA-EA0D38C461F1}"/>
                </a:ext>
              </a:extLst>
            </p:cNvPr>
            <p:cNvSpPr/>
            <p:nvPr/>
          </p:nvSpPr>
          <p:spPr>
            <a:xfrm>
              <a:off x="633279" y="4448429"/>
              <a:ext cx="8865908" cy="36187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1484" kern="1200" dirty="0">
                  <a:solidFill>
                    <a:srgbClr val="BBBBB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Value of Homes sold till FY26</a:t>
              </a:r>
              <a:endParaRPr lang="en-US" sz="1484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 9">
              <a:extLst>
                <a:ext uri="{FF2B5EF4-FFF2-40B4-BE49-F238E27FC236}">
                  <a16:creationId xmlns:a16="http://schemas.microsoft.com/office/drawing/2014/main" id="{5A6BD362-4368-4E9A-B12B-7930D79CC133}"/>
                </a:ext>
              </a:extLst>
            </p:cNvPr>
            <p:cNvSpPr/>
            <p:nvPr/>
          </p:nvSpPr>
          <p:spPr>
            <a:xfrm>
              <a:off x="633279" y="4870615"/>
              <a:ext cx="8790518" cy="3920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kern="1200" dirty="0">
                  <a:solidFill>
                    <a:srgbClr val="AAAAA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▸  Run rate: </a:t>
              </a:r>
              <a:r>
                <a:rPr lang="en-US" b="1" kern="1200" dirty="0">
                  <a:solidFill>
                    <a:srgbClr val="FBD96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₹15,000 Cr/yr</a:t>
              </a:r>
              <a:r>
                <a:rPr lang="en-US" kern="1200" dirty="0">
                  <a:solidFill>
                    <a:srgbClr val="88888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</a:t>
              </a:r>
              <a:endParaRPr lang="en-US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 10">
              <a:extLst>
                <a:ext uri="{FF2B5EF4-FFF2-40B4-BE49-F238E27FC236}">
                  <a16:creationId xmlns:a16="http://schemas.microsoft.com/office/drawing/2014/main" id="{E27BF19F-0707-62D8-9B5E-F9132BBD73A6}"/>
                </a:ext>
              </a:extLst>
            </p:cNvPr>
            <p:cNvSpPr/>
            <p:nvPr/>
          </p:nvSpPr>
          <p:spPr>
            <a:xfrm>
              <a:off x="633279" y="5322957"/>
              <a:ext cx="8790518" cy="3920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kern="1200" dirty="0">
                  <a:solidFill>
                    <a:srgbClr val="AAAAA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▸  Ranked </a:t>
              </a:r>
              <a:r>
                <a:rPr lang="en-US" b="1" kern="1200" dirty="0">
                  <a:solidFill>
                    <a:srgbClr val="FBD96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5th largest</a:t>
              </a:r>
              <a:r>
                <a:rPr lang="en-US" kern="1200" dirty="0">
                  <a:solidFill>
                    <a:srgbClr val="88888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vs  principals</a:t>
              </a:r>
              <a:endParaRPr lang="en-US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Shape 11">
              <a:extLst>
                <a:ext uri="{FF2B5EF4-FFF2-40B4-BE49-F238E27FC236}">
                  <a16:creationId xmlns:a16="http://schemas.microsoft.com/office/drawing/2014/main" id="{54A723C0-2B77-607B-A14C-AD839088B509}"/>
                </a:ext>
              </a:extLst>
            </p:cNvPr>
            <p:cNvSpPr/>
            <p:nvPr/>
          </p:nvSpPr>
          <p:spPr>
            <a:xfrm>
              <a:off x="10403872" y="3423120"/>
              <a:ext cx="9167470" cy="2593429"/>
            </a:xfrm>
            <a:prstGeom prst="rect">
              <a:avLst/>
            </a:prstGeom>
            <a:solidFill>
              <a:srgbClr val="FBD96D"/>
            </a:solidFill>
            <a:ln w="12700">
              <a:solidFill>
                <a:srgbClr val="FBD96D"/>
              </a:solidFill>
              <a:prstDash val="solid"/>
            </a:ln>
            <a:effectLst>
              <a:outerShdw blurRad="88900" dist="25400" dir="8100000" algn="bl" rotWithShape="0">
                <a:srgbClr val="000000">
                  <a:alpha val="8000"/>
                </a:srgbClr>
              </a:outerShdw>
            </a:effectLst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Shape 12">
              <a:extLst>
                <a:ext uri="{FF2B5EF4-FFF2-40B4-BE49-F238E27FC236}">
                  <a16:creationId xmlns:a16="http://schemas.microsoft.com/office/drawing/2014/main" id="{F37535DD-0829-8D0B-31AD-C6B5773A3A1F}"/>
                </a:ext>
              </a:extLst>
            </p:cNvPr>
            <p:cNvSpPr/>
            <p:nvPr/>
          </p:nvSpPr>
          <p:spPr>
            <a:xfrm>
              <a:off x="10403872" y="3423120"/>
              <a:ext cx="9167470" cy="90468"/>
            </a:xfrm>
            <a:prstGeom prst="rect">
              <a:avLst/>
            </a:prstGeom>
            <a:solidFill>
              <a:srgbClr val="111111"/>
            </a:solidFill>
            <a:ln w="12700">
              <a:solidFill>
                <a:srgbClr val="111111"/>
              </a:solidFill>
              <a:prstDash val="solid"/>
            </a:ln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Text 13">
              <a:extLst>
                <a:ext uri="{FF2B5EF4-FFF2-40B4-BE49-F238E27FC236}">
                  <a16:creationId xmlns:a16="http://schemas.microsoft.com/office/drawing/2014/main" id="{D636EFCF-B3C4-FE16-7A11-4FE973E483A7}"/>
                </a:ext>
              </a:extLst>
            </p:cNvPr>
            <p:cNvSpPr/>
            <p:nvPr/>
          </p:nvSpPr>
          <p:spPr>
            <a:xfrm>
              <a:off x="10584809" y="3528666"/>
              <a:ext cx="8865908" cy="93484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5607" b="1" kern="1200" dirty="0">
                  <a:solidFill>
                    <a:srgbClr val="11111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₹ 2,18,000 Cr</a:t>
              </a:r>
              <a:endParaRPr lang="en-US" sz="5607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Text 14">
              <a:extLst>
                <a:ext uri="{FF2B5EF4-FFF2-40B4-BE49-F238E27FC236}">
                  <a16:creationId xmlns:a16="http://schemas.microsoft.com/office/drawing/2014/main" id="{ABBF290E-CDC8-9382-D780-925A5AD35847}"/>
                </a:ext>
              </a:extLst>
            </p:cNvPr>
            <p:cNvSpPr/>
            <p:nvPr/>
          </p:nvSpPr>
          <p:spPr>
            <a:xfrm>
              <a:off x="10584809" y="4448429"/>
              <a:ext cx="8865908" cy="36187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1484" kern="1200" dirty="0">
                  <a:solidFill>
                    <a:srgbClr val="55555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Value of Loans disbursed till FY26</a:t>
              </a:r>
              <a:endParaRPr lang="en-US" sz="1484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 15">
              <a:extLst>
                <a:ext uri="{FF2B5EF4-FFF2-40B4-BE49-F238E27FC236}">
                  <a16:creationId xmlns:a16="http://schemas.microsoft.com/office/drawing/2014/main" id="{EE5C3B19-EA0E-98AD-3725-D3CE9031F29B}"/>
                </a:ext>
              </a:extLst>
            </p:cNvPr>
            <p:cNvSpPr/>
            <p:nvPr/>
          </p:nvSpPr>
          <p:spPr>
            <a:xfrm>
              <a:off x="10584809" y="4870615"/>
              <a:ext cx="8790518" cy="3920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kern="1200" dirty="0">
                  <a:solidFill>
                    <a:srgbClr val="44444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▸  Run rate: </a:t>
              </a:r>
              <a:r>
                <a:rPr lang="en-US" b="1" kern="1200" dirty="0">
                  <a:solidFill>
                    <a:srgbClr val="11111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₹90,000 Cr/yr</a:t>
              </a:r>
              <a:r>
                <a:rPr lang="en-US" kern="1200" dirty="0">
                  <a:solidFill>
                    <a:srgbClr val="66666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</a:t>
              </a:r>
              <a:endParaRPr lang="en-US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Text 16">
              <a:extLst>
                <a:ext uri="{FF2B5EF4-FFF2-40B4-BE49-F238E27FC236}">
                  <a16:creationId xmlns:a16="http://schemas.microsoft.com/office/drawing/2014/main" id="{9E46D39D-8640-EABD-0A53-8970D86F5F00}"/>
                </a:ext>
              </a:extLst>
            </p:cNvPr>
            <p:cNvSpPr/>
            <p:nvPr/>
          </p:nvSpPr>
          <p:spPr>
            <a:xfrm>
              <a:off x="10584809" y="5322957"/>
              <a:ext cx="8790518" cy="3920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kern="1200" dirty="0">
                  <a:solidFill>
                    <a:srgbClr val="444444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▸  Ranked </a:t>
              </a:r>
              <a:r>
                <a:rPr lang="en-US" b="1" kern="1200" dirty="0">
                  <a:solidFill>
                    <a:srgbClr val="11111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10th </a:t>
              </a:r>
              <a:r>
                <a:rPr lang="en-US" b="1" kern="1200" dirty="0">
                  <a:solidFill>
                    <a:schemeClr val="tx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largest</a:t>
              </a:r>
              <a:r>
                <a:rPr lang="en-US" kern="1200" dirty="0">
                  <a:solidFill>
                    <a:schemeClr val="tx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vs private banks</a:t>
              </a:r>
              <a:endParaRPr lang="en-US" kern="1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D18D73-EA48-17E2-F8DA-7D34619DC379}"/>
              </a:ext>
            </a:extLst>
          </p:cNvPr>
          <p:cNvGrpSpPr/>
          <p:nvPr/>
        </p:nvGrpSpPr>
        <p:grpSpPr>
          <a:xfrm>
            <a:off x="452342" y="6525145"/>
            <a:ext cx="18847594" cy="1929994"/>
            <a:chOff x="452342" y="6438735"/>
            <a:chExt cx="18847594" cy="1929994"/>
          </a:xfrm>
        </p:grpSpPr>
        <p:sp>
          <p:nvSpPr>
            <p:cNvPr id="63" name="Shape 30">
              <a:extLst>
                <a:ext uri="{FF2B5EF4-FFF2-40B4-BE49-F238E27FC236}">
                  <a16:creationId xmlns:a16="http://schemas.microsoft.com/office/drawing/2014/main" id="{7EC85B75-7FA4-A6A1-34D5-498742E9189E}"/>
                </a:ext>
              </a:extLst>
            </p:cNvPr>
            <p:cNvSpPr/>
            <p:nvPr/>
          </p:nvSpPr>
          <p:spPr>
            <a:xfrm>
              <a:off x="452342" y="6438735"/>
              <a:ext cx="6151855" cy="192999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C4B0"/>
              </a:solidFill>
              <a:prstDash val="solid"/>
            </a:ln>
            <a:effectLst>
              <a:outerShdw blurRad="88900" dist="25400" dir="8100000" algn="bl" rotWithShape="0">
                <a:srgbClr val="000000">
                  <a:alpha val="8000"/>
                </a:srgbClr>
              </a:outerShdw>
            </a:effectLst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Text 32">
              <a:extLst>
                <a:ext uri="{FF2B5EF4-FFF2-40B4-BE49-F238E27FC236}">
                  <a16:creationId xmlns:a16="http://schemas.microsoft.com/office/drawing/2014/main" id="{765B75A5-ABDF-287A-81E7-2051F1C096F5}"/>
                </a:ext>
              </a:extLst>
            </p:cNvPr>
            <p:cNvSpPr/>
            <p:nvPr/>
          </p:nvSpPr>
          <p:spPr>
            <a:xfrm>
              <a:off x="723747" y="6619672"/>
              <a:ext cx="5774903" cy="36187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1567" b="1" kern="1200" dirty="0">
                  <a:solidFill>
                    <a:schemeClr val="tx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Revenue</a:t>
              </a:r>
              <a:endParaRPr lang="en-US" sz="1567" kern="1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Text 33">
              <a:extLst>
                <a:ext uri="{FF2B5EF4-FFF2-40B4-BE49-F238E27FC236}">
                  <a16:creationId xmlns:a16="http://schemas.microsoft.com/office/drawing/2014/main" id="{94877757-34E1-5F4D-00A8-ED5D363DE73B}"/>
                </a:ext>
              </a:extLst>
            </p:cNvPr>
            <p:cNvSpPr/>
            <p:nvPr/>
          </p:nvSpPr>
          <p:spPr>
            <a:xfrm>
              <a:off x="723747" y="6921233"/>
              <a:ext cx="5774903" cy="3317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1402" kern="1200" dirty="0">
                  <a:solidFill>
                    <a:schemeClr val="tx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FY27E</a:t>
              </a:r>
              <a:endParaRPr lang="en-US" sz="1402" kern="1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Text 34">
              <a:extLst>
                <a:ext uri="{FF2B5EF4-FFF2-40B4-BE49-F238E27FC236}">
                  <a16:creationId xmlns:a16="http://schemas.microsoft.com/office/drawing/2014/main" id="{2D2B148E-B457-290A-AE19-78519CAECF28}"/>
                </a:ext>
              </a:extLst>
            </p:cNvPr>
            <p:cNvSpPr/>
            <p:nvPr/>
          </p:nvSpPr>
          <p:spPr>
            <a:xfrm>
              <a:off x="723747" y="7192638"/>
              <a:ext cx="5774903" cy="7237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3958" b="1" kern="1200" dirty="0">
                  <a:solidFill>
                    <a:srgbClr val="11111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₹ ~3,000 Cr</a:t>
              </a:r>
              <a:endParaRPr lang="en-US" sz="395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Text 35">
              <a:extLst>
                <a:ext uri="{FF2B5EF4-FFF2-40B4-BE49-F238E27FC236}">
                  <a16:creationId xmlns:a16="http://schemas.microsoft.com/office/drawing/2014/main" id="{AE083F47-7AE7-000C-E603-6E116B2BB102}"/>
                </a:ext>
              </a:extLst>
            </p:cNvPr>
            <p:cNvSpPr/>
            <p:nvPr/>
          </p:nvSpPr>
          <p:spPr>
            <a:xfrm>
              <a:off x="723747" y="7916386"/>
              <a:ext cx="5774903" cy="36187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1319" kern="1200" dirty="0">
                  <a:solidFill>
                    <a:srgbClr val="66666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Annual revenue run rate</a:t>
              </a:r>
              <a:endParaRPr lang="en-US" sz="1319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Shape 36">
              <a:extLst>
                <a:ext uri="{FF2B5EF4-FFF2-40B4-BE49-F238E27FC236}">
                  <a16:creationId xmlns:a16="http://schemas.microsoft.com/office/drawing/2014/main" id="{C5079CB3-45D6-375E-6E77-38C6E6A298B9}"/>
                </a:ext>
              </a:extLst>
            </p:cNvPr>
            <p:cNvSpPr/>
            <p:nvPr/>
          </p:nvSpPr>
          <p:spPr>
            <a:xfrm>
              <a:off x="6800212" y="6438735"/>
              <a:ext cx="6151855" cy="192999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C4B0"/>
              </a:solidFill>
              <a:prstDash val="solid"/>
            </a:ln>
            <a:effectLst>
              <a:outerShdw blurRad="88900" dist="25400" dir="8100000" algn="bl" rotWithShape="0">
                <a:srgbClr val="000000">
                  <a:alpha val="8000"/>
                </a:srgbClr>
              </a:outerShdw>
            </a:effectLst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Text 38">
              <a:extLst>
                <a:ext uri="{FF2B5EF4-FFF2-40B4-BE49-F238E27FC236}">
                  <a16:creationId xmlns:a16="http://schemas.microsoft.com/office/drawing/2014/main" id="{5E90328B-7ADE-C1DE-5948-5094CA9E0938}"/>
                </a:ext>
              </a:extLst>
            </p:cNvPr>
            <p:cNvSpPr/>
            <p:nvPr/>
          </p:nvSpPr>
          <p:spPr>
            <a:xfrm>
              <a:off x="7071617" y="6619672"/>
              <a:ext cx="5774903" cy="36187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1567" b="1" kern="1200" dirty="0">
                  <a:solidFill>
                    <a:schemeClr val="tx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GTV</a:t>
              </a:r>
              <a:endParaRPr lang="en-US" sz="1567" kern="1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Text 39">
              <a:extLst>
                <a:ext uri="{FF2B5EF4-FFF2-40B4-BE49-F238E27FC236}">
                  <a16:creationId xmlns:a16="http://schemas.microsoft.com/office/drawing/2014/main" id="{B461C003-AEF1-53EE-1FC5-A68B6225DA41}"/>
                </a:ext>
              </a:extLst>
            </p:cNvPr>
            <p:cNvSpPr/>
            <p:nvPr/>
          </p:nvSpPr>
          <p:spPr>
            <a:xfrm>
              <a:off x="7071617" y="6921233"/>
              <a:ext cx="5774903" cy="3317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1402" kern="1200" dirty="0">
                  <a:solidFill>
                    <a:schemeClr val="tx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FY76E</a:t>
              </a:r>
              <a:endParaRPr lang="en-US" sz="1402" kern="1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Text 40">
              <a:extLst>
                <a:ext uri="{FF2B5EF4-FFF2-40B4-BE49-F238E27FC236}">
                  <a16:creationId xmlns:a16="http://schemas.microsoft.com/office/drawing/2014/main" id="{EC7A0653-3269-88F5-95F1-4CA69C7079D6}"/>
                </a:ext>
              </a:extLst>
            </p:cNvPr>
            <p:cNvSpPr/>
            <p:nvPr/>
          </p:nvSpPr>
          <p:spPr>
            <a:xfrm>
              <a:off x="7071617" y="7192638"/>
              <a:ext cx="5774903" cy="7237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3958" b="1" kern="1200" dirty="0">
                  <a:solidFill>
                    <a:srgbClr val="11111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₹ ~1,42,000 Cr</a:t>
              </a:r>
              <a:endParaRPr lang="en-US" sz="395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Text 41">
              <a:extLst>
                <a:ext uri="{FF2B5EF4-FFF2-40B4-BE49-F238E27FC236}">
                  <a16:creationId xmlns:a16="http://schemas.microsoft.com/office/drawing/2014/main" id="{6534949B-1E3E-D549-C913-61573BBD8DB7}"/>
                </a:ext>
              </a:extLst>
            </p:cNvPr>
            <p:cNvSpPr/>
            <p:nvPr/>
          </p:nvSpPr>
          <p:spPr>
            <a:xfrm>
              <a:off x="7071617" y="7916386"/>
              <a:ext cx="5774903" cy="36187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1319" kern="1200" dirty="0">
                  <a:solidFill>
                    <a:srgbClr val="66666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Gross transaction value estimate</a:t>
              </a:r>
              <a:endParaRPr lang="en-US" sz="1319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Shape 42">
              <a:extLst>
                <a:ext uri="{FF2B5EF4-FFF2-40B4-BE49-F238E27FC236}">
                  <a16:creationId xmlns:a16="http://schemas.microsoft.com/office/drawing/2014/main" id="{0C5714CF-EB1D-D650-4EEE-B7AA80516B2B}"/>
                </a:ext>
              </a:extLst>
            </p:cNvPr>
            <p:cNvSpPr/>
            <p:nvPr/>
          </p:nvSpPr>
          <p:spPr>
            <a:xfrm>
              <a:off x="13148081" y="6438735"/>
              <a:ext cx="6151855" cy="192999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C4B0"/>
              </a:solidFill>
              <a:prstDash val="solid"/>
            </a:ln>
            <a:effectLst>
              <a:outerShdw blurRad="88900" dist="25400" dir="8100000" algn="bl" rotWithShape="0">
                <a:srgbClr val="000000">
                  <a:alpha val="8000"/>
                </a:srgbClr>
              </a:outerShdw>
            </a:effectLst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Text 44">
              <a:extLst>
                <a:ext uri="{FF2B5EF4-FFF2-40B4-BE49-F238E27FC236}">
                  <a16:creationId xmlns:a16="http://schemas.microsoft.com/office/drawing/2014/main" id="{59FC76CB-7A1F-E3D8-8624-1E17AD32A2F4}"/>
                </a:ext>
              </a:extLst>
            </p:cNvPr>
            <p:cNvSpPr/>
            <p:nvPr/>
          </p:nvSpPr>
          <p:spPr>
            <a:xfrm>
              <a:off x="13419487" y="6619672"/>
              <a:ext cx="5774903" cy="36187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1567" b="1" kern="1200" dirty="0">
                  <a:solidFill>
                    <a:schemeClr val="tx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EBITDA</a:t>
              </a:r>
              <a:endParaRPr lang="en-US" sz="1567" kern="1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Text 45">
              <a:extLst>
                <a:ext uri="{FF2B5EF4-FFF2-40B4-BE49-F238E27FC236}">
                  <a16:creationId xmlns:a16="http://schemas.microsoft.com/office/drawing/2014/main" id="{42897C5D-9DC8-9F77-799E-631115879916}"/>
                </a:ext>
              </a:extLst>
            </p:cNvPr>
            <p:cNvSpPr/>
            <p:nvPr/>
          </p:nvSpPr>
          <p:spPr>
            <a:xfrm>
              <a:off x="13419487" y="6921233"/>
              <a:ext cx="5774903" cy="33171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1402" kern="1200" dirty="0">
                  <a:solidFill>
                    <a:schemeClr val="tx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FY27E</a:t>
              </a:r>
              <a:endParaRPr lang="en-US" sz="1402" kern="1200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Text 46">
              <a:extLst>
                <a:ext uri="{FF2B5EF4-FFF2-40B4-BE49-F238E27FC236}">
                  <a16:creationId xmlns:a16="http://schemas.microsoft.com/office/drawing/2014/main" id="{08804A9F-A0F0-C776-4C64-6C25D2256418}"/>
                </a:ext>
              </a:extLst>
            </p:cNvPr>
            <p:cNvSpPr/>
            <p:nvPr/>
          </p:nvSpPr>
          <p:spPr>
            <a:xfrm>
              <a:off x="13419487" y="7192638"/>
              <a:ext cx="5774903" cy="7237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3958" b="1" kern="1200" dirty="0">
                  <a:solidFill>
                    <a:srgbClr val="11111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₹ ~320 Cr</a:t>
              </a:r>
              <a:endParaRPr lang="en-US" sz="3958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Text 47">
              <a:extLst>
                <a:ext uri="{FF2B5EF4-FFF2-40B4-BE49-F238E27FC236}">
                  <a16:creationId xmlns:a16="http://schemas.microsoft.com/office/drawing/2014/main" id="{6BEB12EB-51DD-511F-FBEA-DFE9115661C7}"/>
                </a:ext>
              </a:extLst>
            </p:cNvPr>
            <p:cNvSpPr/>
            <p:nvPr/>
          </p:nvSpPr>
          <p:spPr>
            <a:xfrm>
              <a:off x="13419487" y="7916386"/>
              <a:ext cx="5774903" cy="36187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l" defTabSz="1507846" rtl="0"/>
              <a:r>
                <a:rPr lang="en-US" sz="1319" kern="1200" dirty="0">
                  <a:solidFill>
                    <a:srgbClr val="66666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Path to double-digit margins</a:t>
              </a:r>
              <a:endParaRPr lang="en-US" sz="1319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F2AD820-0E5D-BBBA-27AC-826ABBD337BF}"/>
              </a:ext>
            </a:extLst>
          </p:cNvPr>
          <p:cNvGrpSpPr/>
          <p:nvPr/>
        </p:nvGrpSpPr>
        <p:grpSpPr>
          <a:xfrm>
            <a:off x="477472" y="8941695"/>
            <a:ext cx="19149155" cy="1929994"/>
            <a:chOff x="452342" y="8625056"/>
            <a:chExt cx="19149155" cy="1929994"/>
          </a:xfrm>
        </p:grpSpPr>
        <p:sp>
          <p:nvSpPr>
            <p:cNvPr id="81" name="Shape 48">
              <a:extLst>
                <a:ext uri="{FF2B5EF4-FFF2-40B4-BE49-F238E27FC236}">
                  <a16:creationId xmlns:a16="http://schemas.microsoft.com/office/drawing/2014/main" id="{252982D0-36A4-98FF-9ADB-812E9F452A01}"/>
                </a:ext>
              </a:extLst>
            </p:cNvPr>
            <p:cNvSpPr/>
            <p:nvPr/>
          </p:nvSpPr>
          <p:spPr>
            <a:xfrm>
              <a:off x="452342" y="8625056"/>
              <a:ext cx="19149155" cy="1929994"/>
            </a:xfrm>
            <a:prstGeom prst="rect">
              <a:avLst/>
            </a:prstGeom>
            <a:solidFill>
              <a:srgbClr val="111111"/>
            </a:solidFill>
            <a:ln w="12700">
              <a:solidFill>
                <a:srgbClr val="111111"/>
              </a:solidFill>
              <a:prstDash val="solid"/>
            </a:ln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Text 49">
              <a:extLst>
                <a:ext uri="{FF2B5EF4-FFF2-40B4-BE49-F238E27FC236}">
                  <a16:creationId xmlns:a16="http://schemas.microsoft.com/office/drawing/2014/main" id="{E593F191-1E3A-FF77-17FE-F3CDB683271E}"/>
                </a:ext>
              </a:extLst>
            </p:cNvPr>
            <p:cNvSpPr/>
            <p:nvPr/>
          </p:nvSpPr>
          <p:spPr>
            <a:xfrm>
              <a:off x="678514" y="8745680"/>
              <a:ext cx="4485727" cy="99515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1507846" rtl="0"/>
              <a:r>
                <a:rPr lang="en-US" sz="4287" b="1" kern="1200" dirty="0">
                  <a:solidFill>
                    <a:srgbClr val="FBD96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1Mn+</a:t>
              </a:r>
              <a:endParaRPr lang="en-US" sz="4287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Text 50">
              <a:extLst>
                <a:ext uri="{FF2B5EF4-FFF2-40B4-BE49-F238E27FC236}">
                  <a16:creationId xmlns:a16="http://schemas.microsoft.com/office/drawing/2014/main" id="{B9AA6BE1-2D60-3B68-F968-DEDFE5064D8B}"/>
                </a:ext>
              </a:extLst>
            </p:cNvPr>
            <p:cNvSpPr/>
            <p:nvPr/>
          </p:nvSpPr>
          <p:spPr>
            <a:xfrm>
              <a:off x="678514" y="9801145"/>
              <a:ext cx="4485727" cy="5126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1507846" rtl="0"/>
              <a:r>
                <a:rPr lang="en-US" sz="1484" kern="12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Active Listings</a:t>
              </a:r>
              <a:endParaRPr lang="en-US" sz="1484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Shape 51">
              <a:extLst>
                <a:ext uri="{FF2B5EF4-FFF2-40B4-BE49-F238E27FC236}">
                  <a16:creationId xmlns:a16="http://schemas.microsoft.com/office/drawing/2014/main" id="{C10B94E9-1FDE-FA0C-F8BB-CBB79DBE2C90}"/>
                </a:ext>
              </a:extLst>
            </p:cNvPr>
            <p:cNvSpPr/>
            <p:nvPr/>
          </p:nvSpPr>
          <p:spPr>
            <a:xfrm>
              <a:off x="5239631" y="8926617"/>
              <a:ext cx="0" cy="1477651"/>
            </a:xfrm>
            <a:prstGeom prst="line">
              <a:avLst/>
            </a:prstGeom>
            <a:noFill/>
            <a:ln w="10160">
              <a:solidFill>
                <a:srgbClr val="333333"/>
              </a:solidFill>
              <a:prstDash val="solid"/>
            </a:ln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Text 52">
              <a:extLst>
                <a:ext uri="{FF2B5EF4-FFF2-40B4-BE49-F238E27FC236}">
                  <a16:creationId xmlns:a16="http://schemas.microsoft.com/office/drawing/2014/main" id="{CEBE6063-9F93-C2CF-B94B-DE88B0D6D2CC}"/>
                </a:ext>
              </a:extLst>
            </p:cNvPr>
            <p:cNvSpPr/>
            <p:nvPr/>
          </p:nvSpPr>
          <p:spPr>
            <a:xfrm>
              <a:off x="5465802" y="8745680"/>
              <a:ext cx="4485727" cy="99515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1507846" rtl="0"/>
              <a:r>
                <a:rPr lang="en-US" sz="4287" b="1" kern="1200" dirty="0">
                  <a:solidFill>
                    <a:srgbClr val="FBD96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8 Mn+</a:t>
              </a:r>
              <a:endParaRPr lang="en-US" sz="4287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Text 53">
              <a:extLst>
                <a:ext uri="{FF2B5EF4-FFF2-40B4-BE49-F238E27FC236}">
                  <a16:creationId xmlns:a16="http://schemas.microsoft.com/office/drawing/2014/main" id="{AE62CC6F-33BE-0EF5-11D0-1DB20E1BBBDB}"/>
                </a:ext>
              </a:extLst>
            </p:cNvPr>
            <p:cNvSpPr/>
            <p:nvPr/>
          </p:nvSpPr>
          <p:spPr>
            <a:xfrm>
              <a:off x="5465802" y="9801145"/>
              <a:ext cx="4485727" cy="5126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1507846" rtl="0"/>
              <a:r>
                <a:rPr lang="en-US" sz="1484" kern="12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Monthly Traffic</a:t>
              </a:r>
              <a:endParaRPr lang="en-US" sz="1484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Shape 54">
              <a:extLst>
                <a:ext uri="{FF2B5EF4-FFF2-40B4-BE49-F238E27FC236}">
                  <a16:creationId xmlns:a16="http://schemas.microsoft.com/office/drawing/2014/main" id="{7281FE58-B1E4-9771-34CE-AE4254DC6A36}"/>
                </a:ext>
              </a:extLst>
            </p:cNvPr>
            <p:cNvSpPr/>
            <p:nvPr/>
          </p:nvSpPr>
          <p:spPr>
            <a:xfrm>
              <a:off x="10026920" y="8926617"/>
              <a:ext cx="0" cy="1477651"/>
            </a:xfrm>
            <a:prstGeom prst="line">
              <a:avLst/>
            </a:prstGeom>
            <a:noFill/>
            <a:ln w="10160">
              <a:solidFill>
                <a:srgbClr val="333333"/>
              </a:solidFill>
              <a:prstDash val="solid"/>
            </a:ln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Text 55">
              <a:extLst>
                <a:ext uri="{FF2B5EF4-FFF2-40B4-BE49-F238E27FC236}">
                  <a16:creationId xmlns:a16="http://schemas.microsoft.com/office/drawing/2014/main" id="{7EFD68B3-5D11-FAA4-8F4F-2480974BE0BC}"/>
                </a:ext>
              </a:extLst>
            </p:cNvPr>
            <p:cNvSpPr/>
            <p:nvPr/>
          </p:nvSpPr>
          <p:spPr>
            <a:xfrm>
              <a:off x="10253091" y="8745680"/>
              <a:ext cx="4485727" cy="99515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1507846" rtl="0"/>
              <a:r>
                <a:rPr lang="en-US" sz="4287" b="1" kern="1200" dirty="0">
                  <a:solidFill>
                    <a:srgbClr val="FBD96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6,000+</a:t>
              </a:r>
              <a:endParaRPr lang="en-US" sz="4287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Text 56">
              <a:extLst>
                <a:ext uri="{FF2B5EF4-FFF2-40B4-BE49-F238E27FC236}">
                  <a16:creationId xmlns:a16="http://schemas.microsoft.com/office/drawing/2014/main" id="{B1E057A1-DD6F-0339-1865-B5F7AC2FE3F7}"/>
                </a:ext>
              </a:extLst>
            </p:cNvPr>
            <p:cNvSpPr/>
            <p:nvPr/>
          </p:nvSpPr>
          <p:spPr>
            <a:xfrm>
              <a:off x="10253091" y="9801145"/>
              <a:ext cx="4485727" cy="5126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1507846" rtl="0"/>
              <a:r>
                <a:rPr lang="en-US" sz="1484" kern="12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Employees</a:t>
              </a:r>
              <a:endParaRPr lang="en-US" sz="1484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Shape 57">
              <a:extLst>
                <a:ext uri="{FF2B5EF4-FFF2-40B4-BE49-F238E27FC236}">
                  <a16:creationId xmlns:a16="http://schemas.microsoft.com/office/drawing/2014/main" id="{49EC4EA8-2F45-1E38-1323-D9852E61CD9D}"/>
                </a:ext>
              </a:extLst>
            </p:cNvPr>
            <p:cNvSpPr/>
            <p:nvPr/>
          </p:nvSpPr>
          <p:spPr>
            <a:xfrm>
              <a:off x="14814209" y="8926617"/>
              <a:ext cx="0" cy="1477651"/>
            </a:xfrm>
            <a:prstGeom prst="line">
              <a:avLst/>
            </a:prstGeom>
            <a:noFill/>
            <a:ln w="10160">
              <a:solidFill>
                <a:srgbClr val="333333"/>
              </a:solidFill>
              <a:prstDash val="solid"/>
            </a:ln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Text 58">
              <a:extLst>
                <a:ext uri="{FF2B5EF4-FFF2-40B4-BE49-F238E27FC236}">
                  <a16:creationId xmlns:a16="http://schemas.microsoft.com/office/drawing/2014/main" id="{5288E5AF-3D2D-89E5-8F0C-BA29292F8BAE}"/>
                </a:ext>
              </a:extLst>
            </p:cNvPr>
            <p:cNvSpPr/>
            <p:nvPr/>
          </p:nvSpPr>
          <p:spPr>
            <a:xfrm>
              <a:off x="15040380" y="8745680"/>
              <a:ext cx="4485727" cy="99515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1507846" rtl="0"/>
              <a:r>
                <a:rPr lang="en-US" sz="4287" b="1" kern="1200" dirty="0">
                  <a:solidFill>
                    <a:srgbClr val="FBD96D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100+</a:t>
              </a:r>
              <a:endParaRPr lang="en-US" sz="4287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Text 59">
              <a:extLst>
                <a:ext uri="{FF2B5EF4-FFF2-40B4-BE49-F238E27FC236}">
                  <a16:creationId xmlns:a16="http://schemas.microsoft.com/office/drawing/2014/main" id="{E81D1875-4798-87D8-4DD0-56CD1A48FD13}"/>
                </a:ext>
              </a:extLst>
            </p:cNvPr>
            <p:cNvSpPr/>
            <p:nvPr/>
          </p:nvSpPr>
          <p:spPr>
            <a:xfrm>
              <a:off x="15040380" y="9801145"/>
              <a:ext cx="4485727" cy="5126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1507846" rtl="0"/>
              <a:r>
                <a:rPr lang="en-US" sz="1484" kern="12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Cities</a:t>
              </a:r>
              <a:endParaRPr lang="en-US" sz="1484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5A4012C-24D4-F18D-2D16-A8687FC2A56C}"/>
              </a:ext>
            </a:extLst>
          </p:cNvPr>
          <p:cNvGrpSpPr/>
          <p:nvPr/>
        </p:nvGrpSpPr>
        <p:grpSpPr>
          <a:xfrm>
            <a:off x="450850" y="1782512"/>
            <a:ext cx="19149155" cy="1176090"/>
            <a:chOff x="450850" y="1782512"/>
            <a:chExt cx="19149155" cy="1176090"/>
          </a:xfrm>
        </p:grpSpPr>
        <p:sp>
          <p:nvSpPr>
            <p:cNvPr id="2" name="Shape 17">
              <a:extLst>
                <a:ext uri="{FF2B5EF4-FFF2-40B4-BE49-F238E27FC236}">
                  <a16:creationId xmlns:a16="http://schemas.microsoft.com/office/drawing/2014/main" id="{01492A86-A312-61B8-2781-3A0EBBA60149}"/>
                </a:ext>
              </a:extLst>
            </p:cNvPr>
            <p:cNvSpPr/>
            <p:nvPr/>
          </p:nvSpPr>
          <p:spPr>
            <a:xfrm>
              <a:off x="450850" y="1782512"/>
              <a:ext cx="19149155" cy="1176090"/>
            </a:xfrm>
            <a:prstGeom prst="rect">
              <a:avLst/>
            </a:prstGeom>
            <a:solidFill>
              <a:srgbClr val="F2F1EC"/>
            </a:solidFill>
            <a:ln w="12700">
              <a:solidFill>
                <a:srgbClr val="C8C4B0"/>
              </a:solidFill>
              <a:prstDash val="solid"/>
            </a:ln>
            <a:effectLst>
              <a:outerShdw blurRad="88900" dist="25400" dir="8100000" algn="bl" rotWithShape="0">
                <a:srgbClr val="000000">
                  <a:alpha val="8000"/>
                </a:srgbClr>
              </a:outerShdw>
            </a:effectLst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Shape 18">
              <a:extLst>
                <a:ext uri="{FF2B5EF4-FFF2-40B4-BE49-F238E27FC236}">
                  <a16:creationId xmlns:a16="http://schemas.microsoft.com/office/drawing/2014/main" id="{EBE38B14-93FF-261A-C32C-81FF72A4A631}"/>
                </a:ext>
              </a:extLst>
            </p:cNvPr>
            <p:cNvSpPr/>
            <p:nvPr/>
          </p:nvSpPr>
          <p:spPr>
            <a:xfrm>
              <a:off x="450850" y="1782512"/>
              <a:ext cx="90468" cy="1176090"/>
            </a:xfrm>
            <a:prstGeom prst="rect">
              <a:avLst/>
            </a:prstGeom>
            <a:solidFill>
              <a:srgbClr val="FBD96D"/>
            </a:solidFill>
            <a:ln w="12700">
              <a:solidFill>
                <a:srgbClr val="FBD96D"/>
              </a:solidFill>
              <a:prstDash val="solid"/>
            </a:ln>
          </p:spPr>
          <p:txBody>
            <a:bodyPr/>
            <a:lstStyle/>
            <a:p>
              <a:pPr algn="l" defTabSz="1507846" rtl="0"/>
              <a:endParaRPr lang="en-US" sz="2968" kern="120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 19">
              <a:extLst>
                <a:ext uri="{FF2B5EF4-FFF2-40B4-BE49-F238E27FC236}">
                  <a16:creationId xmlns:a16="http://schemas.microsoft.com/office/drawing/2014/main" id="{FA39BF74-5B98-62A8-CF7D-71CF468A6872}"/>
                </a:ext>
              </a:extLst>
            </p:cNvPr>
            <p:cNvSpPr/>
            <p:nvPr/>
          </p:nvSpPr>
          <p:spPr>
            <a:xfrm>
              <a:off x="625739" y="2145475"/>
              <a:ext cx="18651580" cy="48249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 defTabSz="1507846" rtl="0"/>
              <a:r>
                <a:rPr lang="en-US" sz="3200" b="1" kern="1200" dirty="0">
                  <a:solidFill>
                    <a:srgbClr val="11111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#1  Platform by Revenue, GTV &amp; Transactions</a:t>
              </a:r>
              <a:endParaRPr lang="en-US" sz="32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984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A687F-565E-7C5A-732C-1E8EBDF03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389881F-F658-93A3-9737-74B2ED0A1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037736" cy="1477328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Square Yards is the largest integrated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PropTech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 player with various offerings</a:t>
            </a:r>
          </a:p>
        </p:txBody>
      </p:sp>
      <p:sp>
        <p:nvSpPr>
          <p:cNvPr id="84" name="object 2">
            <a:extLst>
              <a:ext uri="{FF2B5EF4-FFF2-40B4-BE49-F238E27FC236}">
                <a16:creationId xmlns:a16="http://schemas.microsoft.com/office/drawing/2014/main" id="{995D63A7-F59C-44D9-D49D-AB0AF6F4DDB7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2FEB447-F0B8-4229-28E2-DBD4856D636A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06" name="object 6">
              <a:extLst>
                <a:ext uri="{FF2B5EF4-FFF2-40B4-BE49-F238E27FC236}">
                  <a16:creationId xmlns:a16="http://schemas.microsoft.com/office/drawing/2014/main" id="{43B967DD-FAB2-D555-BB79-5E177F414046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7">
              <a:extLst>
                <a:ext uri="{FF2B5EF4-FFF2-40B4-BE49-F238E27FC236}">
                  <a16:creationId xmlns:a16="http://schemas.microsoft.com/office/drawing/2014/main" id="{79A9065A-EA97-E138-7D3B-4F5BAEBDCFE6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7" name="object 30">
            <a:extLst>
              <a:ext uri="{FF2B5EF4-FFF2-40B4-BE49-F238E27FC236}">
                <a16:creationId xmlns:a16="http://schemas.microsoft.com/office/drawing/2014/main" id="{C109E082-2734-CCE1-FB4E-C4B7BED933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527594"/>
              </p:ext>
            </p:extLst>
          </p:nvPr>
        </p:nvGraphicFramePr>
        <p:xfrm>
          <a:off x="964356" y="3030229"/>
          <a:ext cx="18088131" cy="74250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1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1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6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7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597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597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597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484"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2000" b="1" i="1" spc="-10" dirty="0">
                          <a:latin typeface="Arial"/>
                          <a:cs typeface="Arial"/>
                        </a:rPr>
                        <a:t>Inception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24328" marB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2000" i="1" spc="-20" dirty="0">
                          <a:latin typeface="Arial"/>
                          <a:cs typeface="Arial"/>
                        </a:rPr>
                        <a:t>2014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24328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2000" i="1" spc="-20" dirty="0">
                          <a:latin typeface="Arial"/>
                          <a:cs typeface="Arial"/>
                        </a:rPr>
                        <a:t>2007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24328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2000" i="1" spc="-20" dirty="0">
                          <a:latin typeface="Arial"/>
                          <a:cs typeface="Arial"/>
                        </a:rPr>
                        <a:t>2006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4328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2000" i="1" spc="-20" dirty="0">
                          <a:latin typeface="Arial"/>
                          <a:cs typeface="Arial"/>
                        </a:rPr>
                        <a:t>2010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4328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2000" i="1" spc="-20" dirty="0">
                          <a:latin typeface="Arial"/>
                          <a:cs typeface="Arial"/>
                        </a:rPr>
                        <a:t>2014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24328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397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2000" dirty="0">
                        <a:latin typeface="Times New Roman"/>
                        <a:cs typeface="Times New Roman"/>
                      </a:endParaRPr>
                    </a:p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2000" b="1" i="1" dirty="0">
                          <a:latin typeface="Arial"/>
                          <a:cs typeface="Arial"/>
                        </a:rPr>
                        <a:t>Latest</a:t>
                      </a:r>
                      <a:r>
                        <a:rPr sz="2000" b="1" i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dirty="0">
                          <a:latin typeface="Arial"/>
                          <a:cs typeface="Arial"/>
                        </a:rPr>
                        <a:t>available</a:t>
                      </a:r>
                      <a:r>
                        <a:rPr sz="2000" b="1" i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spc="-10" dirty="0">
                          <a:latin typeface="Arial"/>
                          <a:cs typeface="Arial"/>
                        </a:rPr>
                        <a:t>revenues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lang="en-US" sz="2000" i="1" dirty="0">
                          <a:latin typeface="Arial"/>
                          <a:cs typeface="Arial"/>
                        </a:rPr>
                        <a:t>$232 </a:t>
                      </a:r>
                      <a:r>
                        <a:rPr lang="en-US" sz="2000" i="1" dirty="0" err="1">
                          <a:latin typeface="Arial"/>
                          <a:cs typeface="Arial"/>
                        </a:rPr>
                        <a:t>mn</a:t>
                      </a:r>
                      <a:r>
                        <a:rPr lang="en-US" sz="2000" i="1" dirty="0">
                          <a:latin typeface="Arial"/>
                          <a:cs typeface="Arial"/>
                        </a:rPr>
                        <a:t> </a:t>
                      </a:r>
                    </a:p>
                    <a:p>
                      <a:pPr marL="2476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500" i="1" spc="-10" dirty="0">
                          <a:latin typeface="Arial"/>
                          <a:cs typeface="Arial"/>
                        </a:rPr>
                        <a:t>(FY2</a:t>
                      </a:r>
                      <a:r>
                        <a:rPr lang="en-US" sz="1500" i="1" spc="-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500" i="1" spc="-10" dirty="0">
                          <a:latin typeface="Arial"/>
                          <a:cs typeface="Arial"/>
                        </a:rPr>
                        <a:t>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195758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lang="en-US" sz="2000" i="1" dirty="0">
                          <a:latin typeface="Arial"/>
                          <a:cs typeface="Arial"/>
                        </a:rPr>
                        <a:t>$34.2 </a:t>
                      </a:r>
                      <a:r>
                        <a:rPr lang="en-US" sz="2000" i="1" dirty="0" err="1">
                          <a:latin typeface="Arial"/>
                          <a:cs typeface="Arial"/>
                        </a:rPr>
                        <a:t>mn</a:t>
                      </a:r>
                      <a:r>
                        <a:rPr lang="en-US" sz="2000" i="1" dirty="0">
                          <a:latin typeface="Arial"/>
                          <a:cs typeface="Arial"/>
                        </a:rPr>
                        <a:t> 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500" i="1" spc="-10" dirty="0">
                          <a:latin typeface="Arial"/>
                          <a:cs typeface="Arial"/>
                        </a:rPr>
                        <a:t>(FY2</a:t>
                      </a:r>
                      <a:r>
                        <a:rPr lang="en-US" sz="1500" i="1" spc="-10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1500" i="1" spc="-10" dirty="0">
                          <a:latin typeface="Arial"/>
                          <a:cs typeface="Arial"/>
                        </a:rPr>
                        <a:t>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16295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lang="en-US" sz="2000" i="1" dirty="0">
                          <a:latin typeface="Arial"/>
                          <a:cs typeface="Arial"/>
                        </a:rPr>
                        <a:t>$50 </a:t>
                      </a:r>
                      <a:r>
                        <a:rPr lang="en-US" sz="2000" i="1" dirty="0" err="1">
                          <a:latin typeface="Arial"/>
                          <a:cs typeface="Arial"/>
                        </a:rPr>
                        <a:t>mn</a:t>
                      </a:r>
                      <a:r>
                        <a:rPr lang="en-US" sz="2000" i="1" dirty="0">
                          <a:latin typeface="Arial"/>
                          <a:cs typeface="Arial"/>
                        </a:rPr>
                        <a:t> 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500" i="1" spc="-10" dirty="0">
                          <a:latin typeface="Arial"/>
                          <a:cs typeface="Arial"/>
                        </a:rPr>
                        <a:t>(FY25)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16295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lang="en-US" sz="2000" i="1" dirty="0">
                          <a:latin typeface="Arial"/>
                          <a:cs typeface="Arial"/>
                        </a:rPr>
                        <a:t>$84.6 </a:t>
                      </a:r>
                      <a:r>
                        <a:rPr lang="en-US" sz="2000" i="1" dirty="0" err="1">
                          <a:latin typeface="Arial"/>
                          <a:cs typeface="Arial"/>
                        </a:rPr>
                        <a:t>mn</a:t>
                      </a:r>
                      <a:r>
                        <a:rPr lang="en-US" sz="2000" i="1" dirty="0">
                          <a:latin typeface="Arial"/>
                          <a:cs typeface="Arial"/>
                        </a:rPr>
                        <a:t> 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500" i="1" spc="-10" dirty="0">
                          <a:latin typeface="Arial"/>
                          <a:cs typeface="Arial"/>
                        </a:rPr>
                        <a:t>(FY25)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16295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lang="en-US" sz="2000" i="1" dirty="0">
                          <a:latin typeface="Arial"/>
                          <a:cs typeface="Arial"/>
                        </a:rPr>
                        <a:t>$89.2 </a:t>
                      </a:r>
                      <a:r>
                        <a:rPr lang="en-US" sz="2000" i="1" dirty="0" err="1">
                          <a:latin typeface="Arial"/>
                          <a:cs typeface="Arial"/>
                        </a:rPr>
                        <a:t>mn</a:t>
                      </a:r>
                      <a:endParaRPr lang="en-US" sz="2000" i="1" dirty="0">
                        <a:latin typeface="Arial"/>
                        <a:cs typeface="Arial"/>
                      </a:endParaRPr>
                    </a:p>
                    <a:p>
                      <a:pPr marL="26670"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sz="1500" i="1" spc="-10" dirty="0">
                          <a:latin typeface="Arial"/>
                          <a:cs typeface="Arial"/>
                        </a:rPr>
                        <a:t>(FY24)</a:t>
                      </a:r>
                      <a:endParaRPr sz="1500" dirty="0">
                        <a:latin typeface="Arial"/>
                        <a:cs typeface="Arial"/>
                      </a:endParaRPr>
                    </a:p>
                  </a:txBody>
                  <a:tcPr marL="0" marR="0" marT="162955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3404"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2000" b="1" i="1" dirty="0">
                          <a:latin typeface="Arial"/>
                          <a:cs typeface="Arial"/>
                        </a:rPr>
                        <a:t>Global</a:t>
                      </a:r>
                      <a:r>
                        <a:rPr sz="2000" b="1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i="1" spc="-10" dirty="0">
                          <a:latin typeface="Arial"/>
                          <a:cs typeface="Arial"/>
                        </a:rPr>
                        <a:t>Prescence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2000" i="1" dirty="0">
                          <a:latin typeface="Arial"/>
                          <a:cs typeface="Arial"/>
                        </a:rPr>
                        <a:t>India,</a:t>
                      </a:r>
                      <a:r>
                        <a:rPr sz="2000" i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i="1" dirty="0">
                          <a:latin typeface="Arial"/>
                          <a:cs typeface="Arial"/>
                        </a:rPr>
                        <a:t>Middle</a:t>
                      </a:r>
                      <a:r>
                        <a:rPr sz="2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i="1" spc="-20" dirty="0">
                          <a:latin typeface="Arial"/>
                          <a:cs typeface="Arial"/>
                        </a:rPr>
                        <a:t>East,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152400">
                        <a:lnSpc>
                          <a:spcPct val="100000"/>
                        </a:lnSpc>
                      </a:pPr>
                      <a:r>
                        <a:rPr sz="2000" i="1" dirty="0">
                          <a:latin typeface="Arial"/>
                          <a:cs typeface="Arial"/>
                        </a:rPr>
                        <a:t>Australia,</a:t>
                      </a:r>
                      <a:r>
                        <a:rPr sz="2000" i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i="1" spc="-10" dirty="0">
                          <a:latin typeface="Arial"/>
                          <a:cs typeface="Arial"/>
                        </a:rPr>
                        <a:t>Canada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61373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2000" i="1" spc="-25" dirty="0">
                          <a:latin typeface="Arial"/>
                          <a:cs typeface="Arial"/>
                        </a:rPr>
                        <a:t>N/A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13747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2000" i="1" spc="-25" dirty="0">
                          <a:latin typeface="Arial"/>
                          <a:cs typeface="Arial"/>
                        </a:rPr>
                        <a:t>N/A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13747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2000" i="1" spc="-25" dirty="0">
                          <a:latin typeface="Arial"/>
                          <a:cs typeface="Arial"/>
                        </a:rPr>
                        <a:t>UAE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13747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r>
                        <a:rPr sz="2000" i="1" spc="-25" dirty="0">
                          <a:latin typeface="Arial"/>
                          <a:cs typeface="Arial"/>
                        </a:rPr>
                        <a:t>UAE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13747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6578"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Search</a:t>
                      </a:r>
                      <a:r>
                        <a:rPr sz="2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2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Listing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9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9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9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9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6578"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2000" b="1" spc="-10" dirty="0">
                          <a:latin typeface="Arial"/>
                          <a:cs typeface="Arial"/>
                        </a:rPr>
                        <a:t>Transaction</a:t>
                      </a:r>
                      <a:r>
                        <a:rPr sz="2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20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Brokerage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9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6578"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SaaS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9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6578"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Rental</a:t>
                      </a:r>
                      <a:r>
                        <a:rPr sz="2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2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Property</a:t>
                      </a:r>
                      <a:r>
                        <a:rPr sz="2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Management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9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56578"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Mortgage</a:t>
                      </a:r>
                      <a:r>
                        <a:rPr sz="2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2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" dirty="0">
                          <a:latin typeface="Arial"/>
                          <a:cs typeface="Arial"/>
                        </a:rPr>
                        <a:t>Finance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9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56578">
                <a:tc gridSpan="2"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2000" b="1" spc="-10" dirty="0">
                          <a:solidFill>
                            <a:sysClr val="windowText" lastClr="000000"/>
                          </a:solidFill>
                          <a:latin typeface="Arial"/>
                          <a:cs typeface="Arial"/>
                        </a:rPr>
                        <a:t>Interiors</a:t>
                      </a:r>
                      <a:endParaRPr sz="2000" dirty="0">
                        <a:solidFill>
                          <a:sysClr val="windowText" lastClr="00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96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D9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97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2128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700" spc="-10" dirty="0">
                          <a:solidFill>
                            <a:sysClr val="windowText" lastClr="000000"/>
                          </a:solidFill>
                          <a:latin typeface="Arial"/>
                          <a:cs typeface="Arial"/>
                        </a:rPr>
                        <a:t>Non-</a:t>
                      </a:r>
                      <a:r>
                        <a:rPr sz="1700" dirty="0">
                          <a:solidFill>
                            <a:sysClr val="windowText" lastClr="000000"/>
                          </a:solidFill>
                          <a:latin typeface="Arial"/>
                          <a:cs typeface="Arial"/>
                        </a:rPr>
                        <a:t>Exhaustive</a:t>
                      </a:r>
                      <a:r>
                        <a:rPr sz="1700" spc="-25" dirty="0">
                          <a:solidFill>
                            <a:sysClr val="windowText" lastClr="0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20" dirty="0">
                          <a:solidFill>
                            <a:sysClr val="windowText" lastClr="000000"/>
                          </a:solidFill>
                          <a:latin typeface="Arial"/>
                          <a:cs typeface="Arial"/>
                        </a:rPr>
                        <a:t>list</a:t>
                      </a:r>
                      <a:endParaRPr sz="1700" dirty="0">
                        <a:solidFill>
                          <a:sysClr val="windowText" lastClr="0000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96292" marB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35" name="Group 34">
            <a:extLst>
              <a:ext uri="{FF2B5EF4-FFF2-40B4-BE49-F238E27FC236}">
                <a16:creationId xmlns:a16="http://schemas.microsoft.com/office/drawing/2014/main" id="{0ED6BD8C-9ED1-06F9-EDD1-36075911CAC7}"/>
              </a:ext>
            </a:extLst>
          </p:cNvPr>
          <p:cNvGrpSpPr/>
          <p:nvPr/>
        </p:nvGrpSpPr>
        <p:grpSpPr>
          <a:xfrm>
            <a:off x="5394460" y="10158478"/>
            <a:ext cx="7560095" cy="272567"/>
            <a:chOff x="6275518" y="964736"/>
            <a:chExt cx="7560095" cy="272567"/>
          </a:xfrm>
        </p:grpSpPr>
        <p:sp>
          <p:nvSpPr>
            <p:cNvPr id="24" name="object 27">
              <a:extLst>
                <a:ext uri="{FF2B5EF4-FFF2-40B4-BE49-F238E27FC236}">
                  <a16:creationId xmlns:a16="http://schemas.microsoft.com/office/drawing/2014/main" id="{BC1EC264-4F37-F017-8714-31588EA6A925}"/>
                </a:ext>
              </a:extLst>
            </p:cNvPr>
            <p:cNvSpPr txBox="1"/>
            <p:nvPr/>
          </p:nvSpPr>
          <p:spPr>
            <a:xfrm>
              <a:off x="6825714" y="1001953"/>
              <a:ext cx="1737360" cy="198131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200" dirty="0">
                  <a:solidFill>
                    <a:schemeClr val="tx1"/>
                  </a:solidFill>
                  <a:latin typeface="+mn-lt"/>
                  <a:cs typeface="Arial"/>
                </a:rPr>
                <a:t>Fully</a:t>
              </a:r>
              <a:r>
                <a:rPr sz="1200" spc="-20" dirty="0">
                  <a:solidFill>
                    <a:schemeClr val="tx1"/>
                  </a:solidFill>
                  <a:latin typeface="+mn-lt"/>
                  <a:cs typeface="Arial"/>
                </a:rPr>
                <a:t> </a:t>
              </a:r>
              <a:r>
                <a:rPr sz="1200" dirty="0">
                  <a:solidFill>
                    <a:schemeClr val="tx1"/>
                  </a:solidFill>
                  <a:latin typeface="+mn-lt"/>
                  <a:cs typeface="Arial"/>
                </a:rPr>
                <a:t>exhibits</a:t>
              </a:r>
              <a:r>
                <a:rPr sz="1200" spc="-35" dirty="0">
                  <a:solidFill>
                    <a:schemeClr val="tx1"/>
                  </a:solidFill>
                  <a:latin typeface="+mn-lt"/>
                  <a:cs typeface="Arial"/>
                </a:rPr>
                <a:t> </a:t>
              </a:r>
              <a:r>
                <a:rPr sz="1200" dirty="0">
                  <a:solidFill>
                    <a:schemeClr val="tx1"/>
                  </a:solidFill>
                  <a:latin typeface="+mn-lt"/>
                  <a:cs typeface="Arial"/>
                </a:rPr>
                <a:t>the</a:t>
              </a:r>
              <a:r>
                <a:rPr sz="1200" spc="-55" dirty="0">
                  <a:solidFill>
                    <a:schemeClr val="tx1"/>
                  </a:solidFill>
                  <a:latin typeface="+mn-lt"/>
                  <a:cs typeface="Arial"/>
                </a:rPr>
                <a:t> </a:t>
              </a:r>
              <a:r>
                <a:rPr sz="1200" spc="-10" dirty="0">
                  <a:solidFill>
                    <a:schemeClr val="tx1"/>
                  </a:solidFill>
                  <a:latin typeface="+mn-lt"/>
                  <a:cs typeface="Arial"/>
                </a:rPr>
                <a:t>function</a:t>
              </a:r>
              <a:endParaRPr sz="1200" dirty="0">
                <a:solidFill>
                  <a:schemeClr val="tx1"/>
                </a:solidFill>
                <a:latin typeface="+mn-lt"/>
                <a:cs typeface="Arial"/>
              </a:endParaRPr>
            </a:p>
          </p:txBody>
        </p:sp>
        <p:sp>
          <p:nvSpPr>
            <p:cNvPr id="25" name="object 28">
              <a:extLst>
                <a:ext uri="{FF2B5EF4-FFF2-40B4-BE49-F238E27FC236}">
                  <a16:creationId xmlns:a16="http://schemas.microsoft.com/office/drawing/2014/main" id="{9F8CFA7D-3AC6-E553-750A-22746E94F010}"/>
                </a:ext>
              </a:extLst>
            </p:cNvPr>
            <p:cNvSpPr txBox="1"/>
            <p:nvPr/>
          </p:nvSpPr>
          <p:spPr>
            <a:xfrm>
              <a:off x="9356831" y="985146"/>
              <a:ext cx="1828800" cy="198131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200" dirty="0">
                  <a:solidFill>
                    <a:schemeClr val="tx1"/>
                  </a:solidFill>
                  <a:latin typeface="+mn-lt"/>
                  <a:cs typeface="Arial"/>
                </a:rPr>
                <a:t>Partially</a:t>
              </a:r>
              <a:r>
                <a:rPr sz="1200" spc="-40" dirty="0">
                  <a:solidFill>
                    <a:schemeClr val="tx1"/>
                  </a:solidFill>
                  <a:latin typeface="+mn-lt"/>
                  <a:cs typeface="Arial"/>
                </a:rPr>
                <a:t> </a:t>
              </a:r>
              <a:r>
                <a:rPr sz="1200" dirty="0">
                  <a:solidFill>
                    <a:schemeClr val="tx1"/>
                  </a:solidFill>
                  <a:latin typeface="+mn-lt"/>
                  <a:cs typeface="Arial"/>
                </a:rPr>
                <a:t>exhibits</a:t>
              </a:r>
              <a:r>
                <a:rPr sz="1200" spc="-25" dirty="0">
                  <a:solidFill>
                    <a:schemeClr val="tx1"/>
                  </a:solidFill>
                  <a:latin typeface="+mn-lt"/>
                  <a:cs typeface="Arial"/>
                </a:rPr>
                <a:t> </a:t>
              </a:r>
              <a:r>
                <a:rPr sz="1200" dirty="0">
                  <a:solidFill>
                    <a:schemeClr val="tx1"/>
                  </a:solidFill>
                  <a:latin typeface="+mn-lt"/>
                  <a:cs typeface="Arial"/>
                </a:rPr>
                <a:t>the</a:t>
              </a:r>
              <a:r>
                <a:rPr sz="1200" spc="-60" dirty="0">
                  <a:solidFill>
                    <a:schemeClr val="tx1"/>
                  </a:solidFill>
                  <a:latin typeface="+mn-lt"/>
                  <a:cs typeface="Arial"/>
                </a:rPr>
                <a:t> </a:t>
              </a:r>
              <a:r>
                <a:rPr sz="1200" spc="-10" dirty="0">
                  <a:solidFill>
                    <a:schemeClr val="tx1"/>
                  </a:solidFill>
                  <a:latin typeface="+mn-lt"/>
                  <a:cs typeface="Arial"/>
                </a:rPr>
                <a:t>function</a:t>
              </a:r>
              <a:endParaRPr sz="1200" dirty="0">
                <a:solidFill>
                  <a:schemeClr val="tx1"/>
                </a:solidFill>
                <a:latin typeface="+mn-lt"/>
                <a:cs typeface="Arial"/>
              </a:endParaRPr>
            </a:p>
          </p:txBody>
        </p:sp>
        <p:sp>
          <p:nvSpPr>
            <p:cNvPr id="26" name="object 29">
              <a:extLst>
                <a:ext uri="{FF2B5EF4-FFF2-40B4-BE49-F238E27FC236}">
                  <a16:creationId xmlns:a16="http://schemas.microsoft.com/office/drawing/2014/main" id="{17503E91-D8C2-4013-80B0-B597B4E3ED76}"/>
                </a:ext>
              </a:extLst>
            </p:cNvPr>
            <p:cNvSpPr txBox="1"/>
            <p:nvPr/>
          </p:nvSpPr>
          <p:spPr>
            <a:xfrm>
              <a:off x="12006813" y="1001953"/>
              <a:ext cx="1828800" cy="198131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200" dirty="0">
                  <a:solidFill>
                    <a:schemeClr val="tx1"/>
                  </a:solidFill>
                  <a:latin typeface="+mn-lt"/>
                  <a:cs typeface="Arial"/>
                </a:rPr>
                <a:t>Doesn’t</a:t>
              </a:r>
              <a:r>
                <a:rPr sz="1200" spc="-45" dirty="0">
                  <a:solidFill>
                    <a:schemeClr val="tx1"/>
                  </a:solidFill>
                  <a:latin typeface="+mn-lt"/>
                  <a:cs typeface="Arial"/>
                </a:rPr>
                <a:t> </a:t>
              </a:r>
              <a:r>
                <a:rPr sz="1200" dirty="0">
                  <a:solidFill>
                    <a:schemeClr val="tx1"/>
                  </a:solidFill>
                  <a:latin typeface="+mn-lt"/>
                  <a:cs typeface="Arial"/>
                </a:rPr>
                <a:t>exhibit</a:t>
              </a:r>
              <a:r>
                <a:rPr sz="1200" spc="-20" dirty="0">
                  <a:solidFill>
                    <a:schemeClr val="tx1"/>
                  </a:solidFill>
                  <a:latin typeface="+mn-lt"/>
                  <a:cs typeface="Arial"/>
                </a:rPr>
                <a:t> </a:t>
              </a:r>
              <a:r>
                <a:rPr sz="1200" dirty="0">
                  <a:solidFill>
                    <a:schemeClr val="tx1"/>
                  </a:solidFill>
                  <a:latin typeface="+mn-lt"/>
                  <a:cs typeface="Arial"/>
                </a:rPr>
                <a:t>the</a:t>
              </a:r>
              <a:r>
                <a:rPr sz="1200" spc="-60" dirty="0">
                  <a:solidFill>
                    <a:schemeClr val="tx1"/>
                  </a:solidFill>
                  <a:latin typeface="+mn-lt"/>
                  <a:cs typeface="Arial"/>
                </a:rPr>
                <a:t> </a:t>
              </a:r>
              <a:r>
                <a:rPr sz="1200" spc="-10" dirty="0">
                  <a:solidFill>
                    <a:schemeClr val="tx1"/>
                  </a:solidFill>
                  <a:latin typeface="+mn-lt"/>
                  <a:cs typeface="Arial"/>
                </a:rPr>
                <a:t>function</a:t>
              </a:r>
              <a:endParaRPr sz="1200" dirty="0">
                <a:solidFill>
                  <a:schemeClr val="tx1"/>
                </a:solidFill>
                <a:latin typeface="+mn-lt"/>
                <a:cs typeface="Arial"/>
              </a:endParaRPr>
            </a:p>
          </p:txBody>
        </p:sp>
        <p:sp>
          <p:nvSpPr>
            <p:cNvPr id="28" name="object 31">
              <a:extLst>
                <a:ext uri="{FF2B5EF4-FFF2-40B4-BE49-F238E27FC236}">
                  <a16:creationId xmlns:a16="http://schemas.microsoft.com/office/drawing/2014/main" id="{DB24F6B6-92AB-728F-2BFB-A18615F56534}"/>
                </a:ext>
              </a:extLst>
            </p:cNvPr>
            <p:cNvSpPr/>
            <p:nvPr/>
          </p:nvSpPr>
          <p:spPr>
            <a:xfrm>
              <a:off x="6275518" y="964736"/>
              <a:ext cx="502685" cy="272567"/>
            </a:xfrm>
            <a:custGeom>
              <a:avLst/>
              <a:gdLst/>
              <a:ahLst/>
              <a:cxnLst/>
              <a:rect l="l" t="t" r="r" b="b"/>
              <a:pathLst>
                <a:path w="285750" h="154939">
                  <a:moveTo>
                    <a:pt x="259969" y="0"/>
                  </a:moveTo>
                  <a:lnTo>
                    <a:pt x="25742" y="0"/>
                  </a:lnTo>
                  <a:lnTo>
                    <a:pt x="15725" y="2022"/>
                  </a:lnTo>
                  <a:lnTo>
                    <a:pt x="7542" y="7537"/>
                  </a:lnTo>
                  <a:lnTo>
                    <a:pt x="2023" y="15719"/>
                  </a:lnTo>
                  <a:lnTo>
                    <a:pt x="0" y="25742"/>
                  </a:lnTo>
                  <a:lnTo>
                    <a:pt x="0" y="128701"/>
                  </a:lnTo>
                  <a:lnTo>
                    <a:pt x="2023" y="138724"/>
                  </a:lnTo>
                  <a:lnTo>
                    <a:pt x="7542" y="146907"/>
                  </a:lnTo>
                  <a:lnTo>
                    <a:pt x="15725" y="152422"/>
                  </a:lnTo>
                  <a:lnTo>
                    <a:pt x="25742" y="154444"/>
                  </a:lnTo>
                  <a:lnTo>
                    <a:pt x="259969" y="154444"/>
                  </a:lnTo>
                  <a:lnTo>
                    <a:pt x="269924" y="152422"/>
                  </a:lnTo>
                  <a:lnTo>
                    <a:pt x="278082" y="146907"/>
                  </a:lnTo>
                  <a:lnTo>
                    <a:pt x="283596" y="138724"/>
                  </a:lnTo>
                  <a:lnTo>
                    <a:pt x="285622" y="128701"/>
                  </a:lnTo>
                  <a:lnTo>
                    <a:pt x="285622" y="25742"/>
                  </a:lnTo>
                  <a:lnTo>
                    <a:pt x="283596" y="15719"/>
                  </a:lnTo>
                  <a:lnTo>
                    <a:pt x="278082" y="7537"/>
                  </a:lnTo>
                  <a:lnTo>
                    <a:pt x="269924" y="2022"/>
                  </a:lnTo>
                  <a:lnTo>
                    <a:pt x="259969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sz="1200">
                <a:latin typeface="+mn-lt"/>
              </a:endParaRPr>
            </a:p>
          </p:txBody>
        </p:sp>
        <p:sp>
          <p:nvSpPr>
            <p:cNvPr id="29" name="object 32">
              <a:extLst>
                <a:ext uri="{FF2B5EF4-FFF2-40B4-BE49-F238E27FC236}">
                  <a16:creationId xmlns:a16="http://schemas.microsoft.com/office/drawing/2014/main" id="{424DA257-B49F-8305-815C-76FE3220B5CC}"/>
                </a:ext>
              </a:extLst>
            </p:cNvPr>
            <p:cNvSpPr/>
            <p:nvPr/>
          </p:nvSpPr>
          <p:spPr>
            <a:xfrm>
              <a:off x="8779708" y="964736"/>
              <a:ext cx="502685" cy="272567"/>
            </a:xfrm>
            <a:custGeom>
              <a:avLst/>
              <a:gdLst/>
              <a:ahLst/>
              <a:cxnLst/>
              <a:rect l="l" t="t" r="r" b="b"/>
              <a:pathLst>
                <a:path w="285750" h="154939">
                  <a:moveTo>
                    <a:pt x="259968" y="0"/>
                  </a:moveTo>
                  <a:lnTo>
                    <a:pt x="25780" y="0"/>
                  </a:lnTo>
                  <a:lnTo>
                    <a:pt x="15751" y="2022"/>
                  </a:lnTo>
                  <a:lnTo>
                    <a:pt x="7556" y="7537"/>
                  </a:lnTo>
                  <a:lnTo>
                    <a:pt x="2028" y="15719"/>
                  </a:lnTo>
                  <a:lnTo>
                    <a:pt x="0" y="25742"/>
                  </a:lnTo>
                  <a:lnTo>
                    <a:pt x="0" y="128701"/>
                  </a:lnTo>
                  <a:lnTo>
                    <a:pt x="2028" y="138724"/>
                  </a:lnTo>
                  <a:lnTo>
                    <a:pt x="7556" y="146907"/>
                  </a:lnTo>
                  <a:lnTo>
                    <a:pt x="15751" y="152422"/>
                  </a:lnTo>
                  <a:lnTo>
                    <a:pt x="25780" y="154444"/>
                  </a:lnTo>
                  <a:lnTo>
                    <a:pt x="259968" y="154444"/>
                  </a:lnTo>
                  <a:lnTo>
                    <a:pt x="269978" y="152422"/>
                  </a:lnTo>
                  <a:lnTo>
                    <a:pt x="278130" y="146907"/>
                  </a:lnTo>
                  <a:lnTo>
                    <a:pt x="283614" y="138724"/>
                  </a:lnTo>
                  <a:lnTo>
                    <a:pt x="285623" y="128701"/>
                  </a:lnTo>
                  <a:lnTo>
                    <a:pt x="285623" y="25742"/>
                  </a:lnTo>
                  <a:lnTo>
                    <a:pt x="283614" y="15719"/>
                  </a:lnTo>
                  <a:lnTo>
                    <a:pt x="278130" y="7537"/>
                  </a:lnTo>
                  <a:lnTo>
                    <a:pt x="269978" y="2022"/>
                  </a:lnTo>
                  <a:lnTo>
                    <a:pt x="259968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 sz="1200">
                <a:latin typeface="+mn-lt"/>
              </a:endParaRPr>
            </a:p>
          </p:txBody>
        </p:sp>
        <p:sp>
          <p:nvSpPr>
            <p:cNvPr id="30" name="object 33">
              <a:extLst>
                <a:ext uri="{FF2B5EF4-FFF2-40B4-BE49-F238E27FC236}">
                  <a16:creationId xmlns:a16="http://schemas.microsoft.com/office/drawing/2014/main" id="{77903496-6887-C30D-DC40-089C9771AF35}"/>
                </a:ext>
              </a:extLst>
            </p:cNvPr>
            <p:cNvSpPr/>
            <p:nvPr/>
          </p:nvSpPr>
          <p:spPr>
            <a:xfrm>
              <a:off x="11429690" y="964736"/>
              <a:ext cx="502685" cy="272567"/>
            </a:xfrm>
            <a:custGeom>
              <a:avLst/>
              <a:gdLst/>
              <a:ahLst/>
              <a:cxnLst/>
              <a:rect l="l" t="t" r="r" b="b"/>
              <a:pathLst>
                <a:path w="285750" h="154939">
                  <a:moveTo>
                    <a:pt x="259969" y="0"/>
                  </a:moveTo>
                  <a:lnTo>
                    <a:pt x="25781" y="0"/>
                  </a:lnTo>
                  <a:lnTo>
                    <a:pt x="15751" y="2022"/>
                  </a:lnTo>
                  <a:lnTo>
                    <a:pt x="7556" y="7537"/>
                  </a:lnTo>
                  <a:lnTo>
                    <a:pt x="2028" y="15719"/>
                  </a:lnTo>
                  <a:lnTo>
                    <a:pt x="0" y="25742"/>
                  </a:lnTo>
                  <a:lnTo>
                    <a:pt x="0" y="128701"/>
                  </a:lnTo>
                  <a:lnTo>
                    <a:pt x="2028" y="138724"/>
                  </a:lnTo>
                  <a:lnTo>
                    <a:pt x="7556" y="146907"/>
                  </a:lnTo>
                  <a:lnTo>
                    <a:pt x="15751" y="152422"/>
                  </a:lnTo>
                  <a:lnTo>
                    <a:pt x="25781" y="154444"/>
                  </a:lnTo>
                  <a:lnTo>
                    <a:pt x="259969" y="154444"/>
                  </a:lnTo>
                  <a:lnTo>
                    <a:pt x="269998" y="152422"/>
                  </a:lnTo>
                  <a:lnTo>
                    <a:pt x="278193" y="146907"/>
                  </a:lnTo>
                  <a:lnTo>
                    <a:pt x="283721" y="138724"/>
                  </a:lnTo>
                  <a:lnTo>
                    <a:pt x="285750" y="128701"/>
                  </a:lnTo>
                  <a:lnTo>
                    <a:pt x="285750" y="25742"/>
                  </a:lnTo>
                  <a:lnTo>
                    <a:pt x="283721" y="15719"/>
                  </a:lnTo>
                  <a:lnTo>
                    <a:pt x="278193" y="7537"/>
                  </a:lnTo>
                  <a:lnTo>
                    <a:pt x="269998" y="2022"/>
                  </a:lnTo>
                  <a:lnTo>
                    <a:pt x="25996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/>
            <a:lstStyle/>
            <a:p>
              <a:endParaRPr sz="1200">
                <a:latin typeface="+mn-lt"/>
              </a:endParaRPr>
            </a:p>
          </p:txBody>
        </p:sp>
      </p:grpSp>
      <p:sp>
        <p:nvSpPr>
          <p:cNvPr id="36" name="object 39">
            <a:extLst>
              <a:ext uri="{FF2B5EF4-FFF2-40B4-BE49-F238E27FC236}">
                <a16:creationId xmlns:a16="http://schemas.microsoft.com/office/drawing/2014/main" id="{3E91D8E9-09A9-AB3F-3433-EDEC7D22EE82}"/>
              </a:ext>
            </a:extLst>
          </p:cNvPr>
          <p:cNvSpPr txBox="1"/>
          <p:nvPr/>
        </p:nvSpPr>
        <p:spPr>
          <a:xfrm>
            <a:off x="298450" y="10960591"/>
            <a:ext cx="1967498" cy="136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1200" b="0" i="1" dirty="0">
                <a:solidFill>
                  <a:schemeClr val="tx1"/>
                </a:solidFill>
                <a:latin typeface="Calibri Light"/>
                <a:cs typeface="Calibri Light"/>
              </a:rPr>
              <a:t>Source:</a:t>
            </a:r>
            <a:r>
              <a:rPr sz="1200" b="0" i="1" spc="-20" dirty="0">
                <a:solidFill>
                  <a:schemeClr val="tx1"/>
                </a:solidFill>
                <a:latin typeface="Calibri Light"/>
                <a:cs typeface="Calibri Light"/>
              </a:rPr>
              <a:t> </a:t>
            </a:r>
            <a:r>
              <a:rPr sz="1200" b="0" i="1" dirty="0">
                <a:solidFill>
                  <a:schemeClr val="tx1"/>
                </a:solidFill>
                <a:latin typeface="Calibri Light"/>
                <a:cs typeface="Calibri Light"/>
              </a:rPr>
              <a:t>Company</a:t>
            </a:r>
            <a:r>
              <a:rPr lang="en-US" sz="1200" i="1" spc="-40" dirty="0">
                <a:solidFill>
                  <a:schemeClr val="tx1"/>
                </a:solidFill>
                <a:latin typeface="Calibri Light"/>
                <a:cs typeface="Calibri Light"/>
              </a:rPr>
              <a:t> </a:t>
            </a:r>
            <a:r>
              <a:rPr sz="1200" b="0" i="1" spc="-10" dirty="0">
                <a:solidFill>
                  <a:schemeClr val="tx1"/>
                </a:solidFill>
                <a:latin typeface="Calibri Light"/>
                <a:cs typeface="Calibri Light"/>
              </a:rPr>
              <a:t>information</a:t>
            </a:r>
            <a:endParaRPr sz="1200" dirty="0">
              <a:solidFill>
                <a:schemeClr val="tx1"/>
              </a:solidFill>
              <a:latin typeface="Calibri Light"/>
              <a:cs typeface="Calibri Light"/>
            </a:endParaRPr>
          </a:p>
        </p:txBody>
      </p:sp>
      <p:sp>
        <p:nvSpPr>
          <p:cNvPr id="43" name="Rectangle: Top Corners Rounded 42">
            <a:extLst>
              <a:ext uri="{FF2B5EF4-FFF2-40B4-BE49-F238E27FC236}">
                <a16:creationId xmlns:a16="http://schemas.microsoft.com/office/drawing/2014/main" id="{CBC6906E-E68D-C930-6342-CED28752EEF7}"/>
              </a:ext>
            </a:extLst>
          </p:cNvPr>
          <p:cNvSpPr/>
          <p:nvPr/>
        </p:nvSpPr>
        <p:spPr>
          <a:xfrm>
            <a:off x="5755810" y="2435380"/>
            <a:ext cx="1981200" cy="570619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ptos Black" panose="020B0004020202020204" pitchFamily="34" charset="0"/>
              </a:rPr>
              <a:t>Square Yards</a:t>
            </a:r>
          </a:p>
        </p:txBody>
      </p:sp>
      <p:sp>
        <p:nvSpPr>
          <p:cNvPr id="44" name="Rectangle: Top Corners Rounded 43">
            <a:extLst>
              <a:ext uri="{FF2B5EF4-FFF2-40B4-BE49-F238E27FC236}">
                <a16:creationId xmlns:a16="http://schemas.microsoft.com/office/drawing/2014/main" id="{9C9064CE-250B-28F2-59DD-3324050C18A1}"/>
              </a:ext>
            </a:extLst>
          </p:cNvPr>
          <p:cNvSpPr/>
          <p:nvPr/>
        </p:nvSpPr>
        <p:spPr>
          <a:xfrm>
            <a:off x="8528050" y="2435380"/>
            <a:ext cx="1981200" cy="570619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ptos Black" panose="020B0004020202020204" pitchFamily="34" charset="0"/>
              </a:rPr>
              <a:t>Magic Bricks</a:t>
            </a:r>
          </a:p>
        </p:txBody>
      </p:sp>
      <p:sp>
        <p:nvSpPr>
          <p:cNvPr id="45" name="Rectangle: Top Corners Rounded 44">
            <a:extLst>
              <a:ext uri="{FF2B5EF4-FFF2-40B4-BE49-F238E27FC236}">
                <a16:creationId xmlns:a16="http://schemas.microsoft.com/office/drawing/2014/main" id="{8693688A-038B-7F4D-4528-185A15FBC3A6}"/>
              </a:ext>
            </a:extLst>
          </p:cNvPr>
          <p:cNvSpPr/>
          <p:nvPr/>
        </p:nvSpPr>
        <p:spPr>
          <a:xfrm>
            <a:off x="11271250" y="2435380"/>
            <a:ext cx="1981200" cy="570619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ptos Black" panose="020B0004020202020204" pitchFamily="34" charset="0"/>
              </a:rPr>
              <a:t>99 Acres</a:t>
            </a:r>
          </a:p>
        </p:txBody>
      </p:sp>
      <p:sp>
        <p:nvSpPr>
          <p:cNvPr id="46" name="Rectangle: Top Corners Rounded 45">
            <a:extLst>
              <a:ext uri="{FF2B5EF4-FFF2-40B4-BE49-F238E27FC236}">
                <a16:creationId xmlns:a16="http://schemas.microsoft.com/office/drawing/2014/main" id="{6098D24A-81AC-FAEA-736D-B9DF41797A77}"/>
              </a:ext>
            </a:extLst>
          </p:cNvPr>
          <p:cNvSpPr/>
          <p:nvPr/>
        </p:nvSpPr>
        <p:spPr>
          <a:xfrm>
            <a:off x="13938250" y="2435380"/>
            <a:ext cx="1981200" cy="570619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ptos Black" panose="020B0004020202020204" pitchFamily="34" charset="0"/>
              </a:rPr>
              <a:t>REA India</a:t>
            </a:r>
          </a:p>
        </p:txBody>
      </p:sp>
      <p:sp>
        <p:nvSpPr>
          <p:cNvPr id="47" name="Rectangle: Top Corners Rounded 46">
            <a:extLst>
              <a:ext uri="{FF2B5EF4-FFF2-40B4-BE49-F238E27FC236}">
                <a16:creationId xmlns:a16="http://schemas.microsoft.com/office/drawing/2014/main" id="{1F55C06D-7A01-FC9A-254B-039F8E6D05C7}"/>
              </a:ext>
            </a:extLst>
          </p:cNvPr>
          <p:cNvSpPr/>
          <p:nvPr/>
        </p:nvSpPr>
        <p:spPr>
          <a:xfrm>
            <a:off x="16833850" y="2435380"/>
            <a:ext cx="1981200" cy="570619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ptos Black" panose="020B0004020202020204" pitchFamily="34" charset="0"/>
              </a:rPr>
              <a:t>No Broker</a:t>
            </a:r>
          </a:p>
        </p:txBody>
      </p:sp>
    </p:spTree>
    <p:extLst>
      <p:ext uri="{BB962C8B-B14F-4D97-AF65-F5344CB8AC3E}">
        <p14:creationId xmlns:p14="http://schemas.microsoft.com/office/powerpoint/2010/main" val="3531102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B14A9-8763-4CB6-4D5B-B0A644B70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0490728-9372-A695-2DC2-73248789B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607" y="259053"/>
            <a:ext cx="17449800" cy="1477328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Square Yards stands out as a rare Consumer Tech startup delivering both high growth and high margins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1BB47DF-D19F-C15A-3DD2-BE90F23B8726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0F1EFFB1-26A2-E0B7-2173-A9753238FAF6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6870C5F6-C7DB-52E6-42D4-F70037E09165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ED4AC142-F3F5-B052-79C0-8C4180787B72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B409BCA-71B1-78F1-33BD-08A953CEDD02}"/>
              </a:ext>
            </a:extLst>
          </p:cNvPr>
          <p:cNvSpPr/>
          <p:nvPr/>
        </p:nvSpPr>
        <p:spPr>
          <a:xfrm>
            <a:off x="524998" y="2407231"/>
            <a:ext cx="12062460" cy="33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237" b="1" spc="495" dirty="0">
                <a:solidFill>
                  <a:srgbClr val="E8C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AMONG INDIA'S ELITE CONSUMER TECH COMPANIES</a:t>
            </a:r>
            <a:endParaRPr lang="en-US" sz="1237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41A6BB3-BD70-53ED-116F-1A75EBB1F893}"/>
              </a:ext>
            </a:extLst>
          </p:cNvPr>
          <p:cNvSpPr/>
          <p:nvPr/>
        </p:nvSpPr>
        <p:spPr>
          <a:xfrm>
            <a:off x="449607" y="3091508"/>
            <a:ext cx="6106620" cy="6483572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  <a:effectLst>
            <a:outerShdw blurRad="889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37CBE30-B383-71A6-8617-ED83D0562569}"/>
              </a:ext>
            </a:extLst>
          </p:cNvPr>
          <p:cNvSpPr/>
          <p:nvPr/>
        </p:nvSpPr>
        <p:spPr>
          <a:xfrm>
            <a:off x="449607" y="3091507"/>
            <a:ext cx="6106620" cy="105547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559DB502-8253-F415-4D89-7E774965C6E1}"/>
              </a:ext>
            </a:extLst>
          </p:cNvPr>
          <p:cNvSpPr/>
          <p:nvPr/>
        </p:nvSpPr>
        <p:spPr>
          <a:xfrm>
            <a:off x="751169" y="3362913"/>
            <a:ext cx="5654278" cy="376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484" b="1" spc="330" dirty="0">
                <a:solidFill>
                  <a:srgbClr val="E8C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</a:t>
            </a:r>
            <a:endParaRPr lang="en-US" sz="1484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F94F2EB7-7D52-36EB-C521-4A8DA9D8EF98}"/>
              </a:ext>
            </a:extLst>
          </p:cNvPr>
          <p:cNvSpPr/>
          <p:nvPr/>
        </p:nvSpPr>
        <p:spPr>
          <a:xfrm>
            <a:off x="751169" y="3770021"/>
            <a:ext cx="5654278" cy="196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3192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51%</a:t>
            </a:r>
            <a:endParaRPr lang="en-US" sz="13192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2D80FC82-0F1C-B1E1-46BA-A9BD8619DFE5}"/>
              </a:ext>
            </a:extLst>
          </p:cNvPr>
          <p:cNvSpPr/>
          <p:nvPr/>
        </p:nvSpPr>
        <p:spPr>
          <a:xfrm>
            <a:off x="751169" y="5775405"/>
            <a:ext cx="5654278" cy="527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144" b="1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CAGR — Last 5 Years</a:t>
            </a:r>
            <a:endParaRPr lang="en-US" sz="2144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6AC4E5DA-386A-E158-3437-7DD74AC60DA1}"/>
              </a:ext>
            </a:extLst>
          </p:cNvPr>
          <p:cNvSpPr/>
          <p:nvPr/>
        </p:nvSpPr>
        <p:spPr>
          <a:xfrm>
            <a:off x="751169" y="7596194"/>
            <a:ext cx="5503497" cy="980075"/>
          </a:xfrm>
          <a:prstGeom prst="rect">
            <a:avLst/>
          </a:prstGeom>
          <a:solidFill>
            <a:srgbClr val="1C1C1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260A56A0-6882-2B52-1C5A-F9CCAC6DA592}"/>
              </a:ext>
            </a:extLst>
          </p:cNvPr>
          <p:cNvSpPr/>
          <p:nvPr/>
        </p:nvSpPr>
        <p:spPr>
          <a:xfrm>
            <a:off x="826559" y="7596194"/>
            <a:ext cx="5352717" cy="980075"/>
          </a:xfrm>
          <a:prstGeom prst="rect">
            <a:avLst/>
          </a:prstGeom>
          <a:noFill/>
          <a:ln/>
        </p:spPr>
        <p:txBody>
          <a:bodyPr wrap="square" lIns="104709" tIns="104709" rIns="104709" bIns="104709" rtlCol="0" anchor="ctr"/>
          <a:lstStyle/>
          <a:p>
            <a:pPr algn="l" defTabSz="1507846" rtl="0"/>
            <a:r>
              <a:rPr lang="en-US" sz="3600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5th Highest </a:t>
            </a:r>
            <a:r>
              <a:rPr lang="en-US" sz="2400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rate among all Consumer Tech startups in India</a:t>
            </a:r>
            <a:endParaRPr lang="en-US" sz="36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3">
            <a:extLst>
              <a:ext uri="{FF2B5EF4-FFF2-40B4-BE49-F238E27FC236}">
                <a16:creationId xmlns:a16="http://schemas.microsoft.com/office/drawing/2014/main" id="{6226C3C8-2E4C-1DA7-99EA-E9418E2B86AA}"/>
              </a:ext>
            </a:extLst>
          </p:cNvPr>
          <p:cNvSpPr/>
          <p:nvPr/>
        </p:nvSpPr>
        <p:spPr>
          <a:xfrm>
            <a:off x="6744704" y="3091508"/>
            <a:ext cx="6106620" cy="6483572"/>
          </a:xfrm>
          <a:prstGeom prst="rect">
            <a:avLst/>
          </a:prstGeom>
          <a:solidFill>
            <a:srgbClr val="FFFFFF"/>
          </a:solidFill>
          <a:ln w="12700">
            <a:solidFill>
              <a:srgbClr val="C8C4B0"/>
            </a:solidFill>
            <a:prstDash val="solid"/>
          </a:ln>
          <a:effectLst>
            <a:outerShdw blurRad="889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41229767-57FD-BD9E-1634-123A7F2EBC5E}"/>
              </a:ext>
            </a:extLst>
          </p:cNvPr>
          <p:cNvSpPr/>
          <p:nvPr/>
        </p:nvSpPr>
        <p:spPr>
          <a:xfrm>
            <a:off x="6744704" y="3091507"/>
            <a:ext cx="6106620" cy="105547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5">
            <a:extLst>
              <a:ext uri="{FF2B5EF4-FFF2-40B4-BE49-F238E27FC236}">
                <a16:creationId xmlns:a16="http://schemas.microsoft.com/office/drawing/2014/main" id="{4DF23DA7-4DD6-5BFC-C5DC-10CEF0D2772A}"/>
              </a:ext>
            </a:extLst>
          </p:cNvPr>
          <p:cNvSpPr/>
          <p:nvPr/>
        </p:nvSpPr>
        <p:spPr>
          <a:xfrm>
            <a:off x="7046265" y="3362913"/>
            <a:ext cx="5654278" cy="376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484" b="1" spc="33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1484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7C8D7AD8-CB31-13D7-79EB-CF1540E28AC1}"/>
              </a:ext>
            </a:extLst>
          </p:cNvPr>
          <p:cNvSpPr/>
          <p:nvPr/>
        </p:nvSpPr>
        <p:spPr>
          <a:xfrm>
            <a:off x="7046265" y="3770021"/>
            <a:ext cx="5654278" cy="196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9600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$230+ Mn</a:t>
            </a:r>
            <a:endParaRPr lang="en-US" sz="96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17">
            <a:extLst>
              <a:ext uri="{FF2B5EF4-FFF2-40B4-BE49-F238E27FC236}">
                <a16:creationId xmlns:a16="http://schemas.microsoft.com/office/drawing/2014/main" id="{A9A5ADE0-86D2-ECAF-8B5C-443A336C6299}"/>
              </a:ext>
            </a:extLst>
          </p:cNvPr>
          <p:cNvSpPr/>
          <p:nvPr/>
        </p:nvSpPr>
        <p:spPr>
          <a:xfrm>
            <a:off x="7046265" y="5775405"/>
            <a:ext cx="5654278" cy="527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144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Revenue (FY26)</a:t>
            </a:r>
            <a:endParaRPr lang="en-US" sz="2144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18">
            <a:extLst>
              <a:ext uri="{FF2B5EF4-FFF2-40B4-BE49-F238E27FC236}">
                <a16:creationId xmlns:a16="http://schemas.microsoft.com/office/drawing/2014/main" id="{DB883FDC-4FEC-E9E3-AF37-549C5EE6EC9A}"/>
              </a:ext>
            </a:extLst>
          </p:cNvPr>
          <p:cNvSpPr/>
          <p:nvPr/>
        </p:nvSpPr>
        <p:spPr>
          <a:xfrm>
            <a:off x="7046265" y="7596194"/>
            <a:ext cx="5503497" cy="980075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19">
            <a:extLst>
              <a:ext uri="{FF2B5EF4-FFF2-40B4-BE49-F238E27FC236}">
                <a16:creationId xmlns:a16="http://schemas.microsoft.com/office/drawing/2014/main" id="{9CD97FE6-CEAB-496E-42D3-E3A6A15AAF47}"/>
              </a:ext>
            </a:extLst>
          </p:cNvPr>
          <p:cNvSpPr/>
          <p:nvPr/>
        </p:nvSpPr>
        <p:spPr>
          <a:xfrm>
            <a:off x="7121655" y="7596194"/>
            <a:ext cx="5352717" cy="980075"/>
          </a:xfrm>
          <a:prstGeom prst="rect">
            <a:avLst/>
          </a:prstGeom>
          <a:noFill/>
          <a:ln/>
        </p:spPr>
        <p:txBody>
          <a:bodyPr wrap="square" lIns="104709" tIns="104709" rIns="104709" bIns="104709" rtlCol="0" anchor="ctr"/>
          <a:lstStyle/>
          <a:p>
            <a:pPr algn="l" defTabSz="1507846" rtl="0"/>
            <a:r>
              <a:rPr lang="en-US" sz="3600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30 </a:t>
            </a:r>
            <a:r>
              <a:rPr lang="en-US" sz="2400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among all Consumer Tech startups in India by revenue</a:t>
            </a:r>
            <a:endParaRPr lang="en-US" sz="36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1">
            <a:extLst>
              <a:ext uri="{FF2B5EF4-FFF2-40B4-BE49-F238E27FC236}">
                <a16:creationId xmlns:a16="http://schemas.microsoft.com/office/drawing/2014/main" id="{66D9832C-2093-A719-69BE-3D186E39F255}"/>
              </a:ext>
            </a:extLst>
          </p:cNvPr>
          <p:cNvSpPr/>
          <p:nvPr/>
        </p:nvSpPr>
        <p:spPr>
          <a:xfrm>
            <a:off x="13039800" y="3091508"/>
            <a:ext cx="6106620" cy="6483572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  <a:effectLst>
            <a:outerShdw blurRad="889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2">
            <a:extLst>
              <a:ext uri="{FF2B5EF4-FFF2-40B4-BE49-F238E27FC236}">
                <a16:creationId xmlns:a16="http://schemas.microsoft.com/office/drawing/2014/main" id="{73BFB0FE-0439-CEA7-4AC1-15B19BE88951}"/>
              </a:ext>
            </a:extLst>
          </p:cNvPr>
          <p:cNvSpPr/>
          <p:nvPr/>
        </p:nvSpPr>
        <p:spPr>
          <a:xfrm>
            <a:off x="13039800" y="3091507"/>
            <a:ext cx="6106620" cy="105547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3">
            <a:extLst>
              <a:ext uri="{FF2B5EF4-FFF2-40B4-BE49-F238E27FC236}">
                <a16:creationId xmlns:a16="http://schemas.microsoft.com/office/drawing/2014/main" id="{03C38B83-B9D3-43F1-DBE6-875B38D7FA04}"/>
              </a:ext>
            </a:extLst>
          </p:cNvPr>
          <p:cNvSpPr/>
          <p:nvPr/>
        </p:nvSpPr>
        <p:spPr>
          <a:xfrm>
            <a:off x="13341361" y="3362913"/>
            <a:ext cx="5654278" cy="376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484" b="1" spc="33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PROFITABILITY</a:t>
            </a:r>
            <a:endParaRPr lang="en-US" sz="1484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24">
            <a:extLst>
              <a:ext uri="{FF2B5EF4-FFF2-40B4-BE49-F238E27FC236}">
                <a16:creationId xmlns:a16="http://schemas.microsoft.com/office/drawing/2014/main" id="{1481959A-FD61-FA50-3286-BD1E49738042}"/>
              </a:ext>
            </a:extLst>
          </p:cNvPr>
          <p:cNvSpPr/>
          <p:nvPr/>
        </p:nvSpPr>
        <p:spPr>
          <a:xfrm>
            <a:off x="13341361" y="3875567"/>
            <a:ext cx="5654278" cy="5729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968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Track for</a:t>
            </a:r>
            <a:endParaRPr lang="en-US" sz="296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5">
            <a:extLst>
              <a:ext uri="{FF2B5EF4-FFF2-40B4-BE49-F238E27FC236}">
                <a16:creationId xmlns:a16="http://schemas.microsoft.com/office/drawing/2014/main" id="{5B4DB762-FA77-0074-B521-9F55E49C28B6}"/>
              </a:ext>
            </a:extLst>
          </p:cNvPr>
          <p:cNvSpPr/>
          <p:nvPr/>
        </p:nvSpPr>
        <p:spPr>
          <a:xfrm>
            <a:off x="13341361" y="4448534"/>
            <a:ext cx="5654278" cy="1583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5607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Double-Digit</a:t>
            </a:r>
            <a:endParaRPr lang="en-US" sz="5607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1507846" rtl="0"/>
            <a:r>
              <a:rPr lang="en-US" sz="5607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</a:t>
            </a:r>
            <a:endParaRPr lang="en-US" sz="5607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26">
            <a:extLst>
              <a:ext uri="{FF2B5EF4-FFF2-40B4-BE49-F238E27FC236}">
                <a16:creationId xmlns:a16="http://schemas.microsoft.com/office/drawing/2014/main" id="{3D04A44C-B750-D551-186E-9D0239E22D54}"/>
              </a:ext>
            </a:extLst>
          </p:cNvPr>
          <p:cNvSpPr/>
          <p:nvPr/>
        </p:nvSpPr>
        <p:spPr>
          <a:xfrm>
            <a:off x="13341361" y="6031732"/>
            <a:ext cx="5654278" cy="6332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4287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Margins</a:t>
            </a:r>
            <a:endParaRPr lang="en-US" sz="4287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29">
            <a:extLst>
              <a:ext uri="{FF2B5EF4-FFF2-40B4-BE49-F238E27FC236}">
                <a16:creationId xmlns:a16="http://schemas.microsoft.com/office/drawing/2014/main" id="{F6FFF999-C10E-42D1-06AA-4ACDFCC42CF7}"/>
              </a:ext>
            </a:extLst>
          </p:cNvPr>
          <p:cNvSpPr/>
          <p:nvPr/>
        </p:nvSpPr>
        <p:spPr>
          <a:xfrm>
            <a:off x="13341362" y="7597832"/>
            <a:ext cx="5503497" cy="980075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0">
            <a:extLst>
              <a:ext uri="{FF2B5EF4-FFF2-40B4-BE49-F238E27FC236}">
                <a16:creationId xmlns:a16="http://schemas.microsoft.com/office/drawing/2014/main" id="{2E6FA9B1-CD95-068B-6B84-ECF9CC41DB16}"/>
              </a:ext>
            </a:extLst>
          </p:cNvPr>
          <p:cNvSpPr/>
          <p:nvPr/>
        </p:nvSpPr>
        <p:spPr>
          <a:xfrm>
            <a:off x="13416752" y="7597832"/>
            <a:ext cx="5352717" cy="980075"/>
          </a:xfrm>
          <a:prstGeom prst="rect">
            <a:avLst/>
          </a:prstGeom>
          <a:noFill/>
          <a:ln/>
        </p:spPr>
        <p:txBody>
          <a:bodyPr wrap="square" lIns="104709" tIns="104709" rIns="104709" bIns="104709" rtlCol="0" anchor="ctr"/>
          <a:lstStyle/>
          <a:p>
            <a:pPr algn="l" defTabSz="1507846" rtl="0"/>
            <a:r>
              <a:rPr lang="en-US" sz="3600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5 </a:t>
            </a:r>
            <a:r>
              <a:rPr lang="en-US" sz="2400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among Consumer Tech startups in India by margin profile</a:t>
            </a:r>
            <a:endParaRPr lang="en-US" sz="24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3">
            <a:extLst>
              <a:ext uri="{FF2B5EF4-FFF2-40B4-BE49-F238E27FC236}">
                <a16:creationId xmlns:a16="http://schemas.microsoft.com/office/drawing/2014/main" id="{BEB5B5FB-0415-BB4A-898D-727A8FD578AA}"/>
              </a:ext>
            </a:extLst>
          </p:cNvPr>
          <p:cNvSpPr/>
          <p:nvPr/>
        </p:nvSpPr>
        <p:spPr>
          <a:xfrm>
            <a:off x="449607" y="9983807"/>
            <a:ext cx="19149155" cy="90468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33">
            <a:extLst>
              <a:ext uri="{FF2B5EF4-FFF2-40B4-BE49-F238E27FC236}">
                <a16:creationId xmlns:a16="http://schemas.microsoft.com/office/drawing/2014/main" id="{33350E38-DFDC-0DA6-BC9B-C3F1CEC0A314}"/>
              </a:ext>
            </a:extLst>
          </p:cNvPr>
          <p:cNvSpPr/>
          <p:nvPr/>
        </p:nvSpPr>
        <p:spPr>
          <a:xfrm>
            <a:off x="449607" y="2746488"/>
            <a:ext cx="19149155" cy="90468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7860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8525C-D744-E102-39C1-3A5E7A2DA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6E54881-4F82-BC7A-6A4C-5252B1C2A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Entire Consumer Journey Across Lifecycle in an Integrated Platform</a:t>
            </a:r>
          </a:p>
        </p:txBody>
      </p:sp>
      <p:sp>
        <p:nvSpPr>
          <p:cNvPr id="98" name="object 10">
            <a:extLst>
              <a:ext uri="{FF2B5EF4-FFF2-40B4-BE49-F238E27FC236}">
                <a16:creationId xmlns:a16="http://schemas.microsoft.com/office/drawing/2014/main" id="{A16BAB61-EC21-4376-C2F3-3166FD1B206F}"/>
              </a:ext>
            </a:extLst>
          </p:cNvPr>
          <p:cNvSpPr txBox="1"/>
          <p:nvPr/>
        </p:nvSpPr>
        <p:spPr>
          <a:xfrm>
            <a:off x="1248865" y="1689315"/>
            <a:ext cx="12392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000" b="1" spc="-25" dirty="0">
                <a:latin typeface="Arial Black" panose="020B0A04020102020204" pitchFamily="34" charset="0"/>
                <a:cs typeface="Calibri"/>
              </a:rPr>
              <a:t>Search</a:t>
            </a:r>
            <a:endParaRPr sz="2000" dirty="0"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01" name="object 12">
            <a:extLst>
              <a:ext uri="{FF2B5EF4-FFF2-40B4-BE49-F238E27FC236}">
                <a16:creationId xmlns:a16="http://schemas.microsoft.com/office/drawing/2014/main" id="{628994DD-FB3D-B0AE-39F7-246E07052349}"/>
              </a:ext>
            </a:extLst>
          </p:cNvPr>
          <p:cNvSpPr/>
          <p:nvPr/>
        </p:nvSpPr>
        <p:spPr>
          <a:xfrm>
            <a:off x="2660650" y="1808811"/>
            <a:ext cx="1100234" cy="120244"/>
          </a:xfrm>
          <a:custGeom>
            <a:avLst/>
            <a:gdLst/>
            <a:ahLst/>
            <a:cxnLst/>
            <a:rect l="l" t="t" r="r" b="b"/>
            <a:pathLst>
              <a:path w="697230" h="76200">
                <a:moveTo>
                  <a:pt x="620903" y="0"/>
                </a:moveTo>
                <a:lnTo>
                  <a:pt x="620903" y="76200"/>
                </a:lnTo>
                <a:lnTo>
                  <a:pt x="678053" y="47625"/>
                </a:lnTo>
                <a:lnTo>
                  <a:pt x="633603" y="47625"/>
                </a:lnTo>
                <a:lnTo>
                  <a:pt x="633603" y="28575"/>
                </a:lnTo>
                <a:lnTo>
                  <a:pt x="678053" y="28575"/>
                </a:lnTo>
                <a:lnTo>
                  <a:pt x="620903" y="0"/>
                </a:lnTo>
                <a:close/>
              </a:path>
              <a:path w="697230" h="76200">
                <a:moveTo>
                  <a:pt x="620903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620903" y="47625"/>
                </a:lnTo>
                <a:lnTo>
                  <a:pt x="620903" y="28575"/>
                </a:lnTo>
                <a:close/>
              </a:path>
              <a:path w="697230" h="76200">
                <a:moveTo>
                  <a:pt x="678053" y="28575"/>
                </a:moveTo>
                <a:lnTo>
                  <a:pt x="633603" y="28575"/>
                </a:lnTo>
                <a:lnTo>
                  <a:pt x="633603" y="47625"/>
                </a:lnTo>
                <a:lnTo>
                  <a:pt x="678053" y="47625"/>
                </a:lnTo>
                <a:lnTo>
                  <a:pt x="697103" y="38100"/>
                </a:lnTo>
                <a:lnTo>
                  <a:pt x="678053" y="28575"/>
                </a:lnTo>
                <a:close/>
              </a:path>
            </a:pathLst>
          </a:custGeom>
          <a:solidFill>
            <a:srgbClr val="FFD916"/>
          </a:solidFill>
          <a:ln>
            <a:solidFill>
              <a:srgbClr val="FFD916"/>
            </a:solidFill>
          </a:ln>
        </p:spPr>
        <p:txBody>
          <a:bodyPr wrap="square" lIns="0" tIns="0" rIns="0" bIns="0" rtlCol="0"/>
          <a:lstStyle/>
          <a:p>
            <a:endParaRPr>
              <a:latin typeface="Aptos SemiBold" panose="020B0004020202020204" pitchFamily="34" charset="0"/>
            </a:endParaRPr>
          </a:p>
        </p:txBody>
      </p:sp>
      <p:pic>
        <p:nvPicPr>
          <p:cNvPr id="119" name="object 25">
            <a:extLst>
              <a:ext uri="{FF2B5EF4-FFF2-40B4-BE49-F238E27FC236}">
                <a16:creationId xmlns:a16="http://schemas.microsoft.com/office/drawing/2014/main" id="{91A1B5A1-57D9-FDA7-9B8D-CA07111D3DE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70519" y="2386104"/>
            <a:ext cx="2561201" cy="5194546"/>
          </a:xfrm>
          <a:prstGeom prst="rect">
            <a:avLst/>
          </a:prstGeom>
        </p:spPr>
      </p:pic>
      <p:pic>
        <p:nvPicPr>
          <p:cNvPr id="120" name="object 26">
            <a:extLst>
              <a:ext uri="{FF2B5EF4-FFF2-40B4-BE49-F238E27FC236}">
                <a16:creationId xmlns:a16="http://schemas.microsoft.com/office/drawing/2014/main" id="{E38B4B6B-F352-7CB8-369C-978B34A4539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359287" y="2386104"/>
            <a:ext cx="2563604" cy="5194546"/>
          </a:xfrm>
          <a:prstGeom prst="rect">
            <a:avLst/>
          </a:prstGeom>
        </p:spPr>
      </p:pic>
      <p:pic>
        <p:nvPicPr>
          <p:cNvPr id="121" name="object 27">
            <a:extLst>
              <a:ext uri="{FF2B5EF4-FFF2-40B4-BE49-F238E27FC236}">
                <a16:creationId xmlns:a16="http://schemas.microsoft.com/office/drawing/2014/main" id="{1E159C53-668D-AFAF-BD71-3ECF3B8AF3E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00987" y="2386104"/>
            <a:ext cx="2570820" cy="5194546"/>
          </a:xfrm>
          <a:prstGeom prst="rect">
            <a:avLst/>
          </a:prstGeom>
        </p:spPr>
      </p:pic>
      <p:pic>
        <p:nvPicPr>
          <p:cNvPr id="122" name="object 28">
            <a:extLst>
              <a:ext uri="{FF2B5EF4-FFF2-40B4-BE49-F238E27FC236}">
                <a16:creationId xmlns:a16="http://schemas.microsoft.com/office/drawing/2014/main" id="{E842BB2C-5E79-E746-9839-07374A3192D5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84841" y="2386104"/>
            <a:ext cx="2563604" cy="5194546"/>
          </a:xfrm>
          <a:prstGeom prst="rect">
            <a:avLst/>
          </a:prstGeom>
        </p:spPr>
      </p:pic>
      <p:pic>
        <p:nvPicPr>
          <p:cNvPr id="123" name="object 29">
            <a:extLst>
              <a:ext uri="{FF2B5EF4-FFF2-40B4-BE49-F238E27FC236}">
                <a16:creationId xmlns:a16="http://schemas.microsoft.com/office/drawing/2014/main" id="{9B3BFFA2-7EA3-77CF-D3C0-62CDEE8C56A9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9450" y="2386104"/>
            <a:ext cx="2563606" cy="5194546"/>
          </a:xfrm>
          <a:prstGeom prst="rect">
            <a:avLst/>
          </a:prstGeom>
        </p:spPr>
      </p:pic>
      <p:pic>
        <p:nvPicPr>
          <p:cNvPr id="124" name="object 30">
            <a:extLst>
              <a:ext uri="{FF2B5EF4-FFF2-40B4-BE49-F238E27FC236}">
                <a16:creationId xmlns:a16="http://schemas.microsoft.com/office/drawing/2014/main" id="{8C808BE4-B0F2-03E6-481A-4B0415811A79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55190" y="2386104"/>
            <a:ext cx="2563606" cy="5194546"/>
          </a:xfrm>
          <a:prstGeom prst="rect">
            <a:avLst/>
          </a:prstGeom>
        </p:spPr>
      </p:pic>
      <p:grpSp>
        <p:nvGrpSpPr>
          <p:cNvPr id="126" name="Group 125">
            <a:extLst>
              <a:ext uri="{FF2B5EF4-FFF2-40B4-BE49-F238E27FC236}">
                <a16:creationId xmlns:a16="http://schemas.microsoft.com/office/drawing/2014/main" id="{40882619-7E8C-7872-98C7-BB0830B10966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2AC1E91C-A233-A03B-5B56-C9913EC60AD9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E834D761-9929-66AC-98C2-5FD4EA7DCC0F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9" name="object 2">
            <a:extLst>
              <a:ext uri="{FF2B5EF4-FFF2-40B4-BE49-F238E27FC236}">
                <a16:creationId xmlns:a16="http://schemas.microsoft.com/office/drawing/2014/main" id="{A894123B-1F28-C892-E651-861FD882609D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0">
            <a:extLst>
              <a:ext uri="{FF2B5EF4-FFF2-40B4-BE49-F238E27FC236}">
                <a16:creationId xmlns:a16="http://schemas.microsoft.com/office/drawing/2014/main" id="{E6F5644D-BCF1-BB3B-EA7F-711CB263D1A7}"/>
              </a:ext>
            </a:extLst>
          </p:cNvPr>
          <p:cNvSpPr txBox="1"/>
          <p:nvPr/>
        </p:nvSpPr>
        <p:spPr>
          <a:xfrm>
            <a:off x="3879850" y="1689315"/>
            <a:ext cx="245247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000" b="1" spc="-25" dirty="0">
                <a:latin typeface="Arial Black" panose="020B0A04020102020204" pitchFamily="34" charset="0"/>
                <a:cs typeface="Calibri"/>
              </a:rPr>
              <a:t>Ground Research</a:t>
            </a:r>
            <a:endParaRPr sz="2000" dirty="0"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32" name="object 12">
            <a:extLst>
              <a:ext uri="{FF2B5EF4-FFF2-40B4-BE49-F238E27FC236}">
                <a16:creationId xmlns:a16="http://schemas.microsoft.com/office/drawing/2014/main" id="{0EEF58BC-B3E4-C68C-4288-DC0A7D1E3EE3}"/>
              </a:ext>
            </a:extLst>
          </p:cNvPr>
          <p:cNvSpPr/>
          <p:nvPr/>
        </p:nvSpPr>
        <p:spPr>
          <a:xfrm>
            <a:off x="6437216" y="1808811"/>
            <a:ext cx="1100234" cy="120244"/>
          </a:xfrm>
          <a:custGeom>
            <a:avLst/>
            <a:gdLst/>
            <a:ahLst/>
            <a:cxnLst/>
            <a:rect l="l" t="t" r="r" b="b"/>
            <a:pathLst>
              <a:path w="697230" h="76200">
                <a:moveTo>
                  <a:pt x="620903" y="0"/>
                </a:moveTo>
                <a:lnTo>
                  <a:pt x="620903" y="76200"/>
                </a:lnTo>
                <a:lnTo>
                  <a:pt x="678053" y="47625"/>
                </a:lnTo>
                <a:lnTo>
                  <a:pt x="633603" y="47625"/>
                </a:lnTo>
                <a:lnTo>
                  <a:pt x="633603" y="28575"/>
                </a:lnTo>
                <a:lnTo>
                  <a:pt x="678053" y="28575"/>
                </a:lnTo>
                <a:lnTo>
                  <a:pt x="620903" y="0"/>
                </a:lnTo>
                <a:close/>
              </a:path>
              <a:path w="697230" h="76200">
                <a:moveTo>
                  <a:pt x="620903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620903" y="47625"/>
                </a:lnTo>
                <a:lnTo>
                  <a:pt x="620903" y="28575"/>
                </a:lnTo>
                <a:close/>
              </a:path>
              <a:path w="697230" h="76200">
                <a:moveTo>
                  <a:pt x="678053" y="28575"/>
                </a:moveTo>
                <a:lnTo>
                  <a:pt x="633603" y="28575"/>
                </a:lnTo>
                <a:lnTo>
                  <a:pt x="633603" y="47625"/>
                </a:lnTo>
                <a:lnTo>
                  <a:pt x="678053" y="47625"/>
                </a:lnTo>
                <a:lnTo>
                  <a:pt x="697103" y="38100"/>
                </a:lnTo>
                <a:lnTo>
                  <a:pt x="678053" y="28575"/>
                </a:lnTo>
                <a:close/>
              </a:path>
            </a:pathLst>
          </a:custGeom>
          <a:solidFill>
            <a:srgbClr val="FFD916"/>
          </a:solidFill>
          <a:ln>
            <a:solidFill>
              <a:srgbClr val="FFD916"/>
            </a:solidFill>
          </a:ln>
        </p:spPr>
        <p:txBody>
          <a:bodyPr wrap="square" lIns="0" tIns="0" rIns="0" bIns="0" rtlCol="0"/>
          <a:lstStyle/>
          <a:p>
            <a:endParaRPr>
              <a:latin typeface="Aptos SemiBold" panose="020B0004020202020204" pitchFamily="34" charset="0"/>
            </a:endParaRPr>
          </a:p>
        </p:txBody>
      </p:sp>
      <p:sp>
        <p:nvSpPr>
          <p:cNvPr id="133" name="object 10">
            <a:extLst>
              <a:ext uri="{FF2B5EF4-FFF2-40B4-BE49-F238E27FC236}">
                <a16:creationId xmlns:a16="http://schemas.microsoft.com/office/drawing/2014/main" id="{7DAA6824-B608-06E6-8F48-FC26E5DFD6A6}"/>
              </a:ext>
            </a:extLst>
          </p:cNvPr>
          <p:cNvSpPr txBox="1"/>
          <p:nvPr/>
        </p:nvSpPr>
        <p:spPr>
          <a:xfrm>
            <a:off x="7669837" y="1689315"/>
            <a:ext cx="12392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000" b="1" spc="-25" dirty="0">
                <a:latin typeface="Arial Black" panose="020B0A04020102020204" pitchFamily="34" charset="0"/>
                <a:cs typeface="Calibri"/>
              </a:rPr>
              <a:t>Buy</a:t>
            </a:r>
            <a:endParaRPr sz="2000" dirty="0"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34" name="object 12">
            <a:extLst>
              <a:ext uri="{FF2B5EF4-FFF2-40B4-BE49-F238E27FC236}">
                <a16:creationId xmlns:a16="http://schemas.microsoft.com/office/drawing/2014/main" id="{6BD93B27-33F1-B326-D65A-7491222D9D42}"/>
              </a:ext>
            </a:extLst>
          </p:cNvPr>
          <p:cNvSpPr/>
          <p:nvPr/>
        </p:nvSpPr>
        <p:spPr>
          <a:xfrm>
            <a:off x="9104216" y="1808811"/>
            <a:ext cx="1100234" cy="120244"/>
          </a:xfrm>
          <a:custGeom>
            <a:avLst/>
            <a:gdLst/>
            <a:ahLst/>
            <a:cxnLst/>
            <a:rect l="l" t="t" r="r" b="b"/>
            <a:pathLst>
              <a:path w="697230" h="76200">
                <a:moveTo>
                  <a:pt x="620903" y="0"/>
                </a:moveTo>
                <a:lnTo>
                  <a:pt x="620903" y="76200"/>
                </a:lnTo>
                <a:lnTo>
                  <a:pt x="678053" y="47625"/>
                </a:lnTo>
                <a:lnTo>
                  <a:pt x="633603" y="47625"/>
                </a:lnTo>
                <a:lnTo>
                  <a:pt x="633603" y="28575"/>
                </a:lnTo>
                <a:lnTo>
                  <a:pt x="678053" y="28575"/>
                </a:lnTo>
                <a:lnTo>
                  <a:pt x="620903" y="0"/>
                </a:lnTo>
                <a:close/>
              </a:path>
              <a:path w="697230" h="76200">
                <a:moveTo>
                  <a:pt x="620903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620903" y="47625"/>
                </a:lnTo>
                <a:lnTo>
                  <a:pt x="620903" y="28575"/>
                </a:lnTo>
                <a:close/>
              </a:path>
              <a:path w="697230" h="76200">
                <a:moveTo>
                  <a:pt x="678053" y="28575"/>
                </a:moveTo>
                <a:lnTo>
                  <a:pt x="633603" y="28575"/>
                </a:lnTo>
                <a:lnTo>
                  <a:pt x="633603" y="47625"/>
                </a:lnTo>
                <a:lnTo>
                  <a:pt x="678053" y="47625"/>
                </a:lnTo>
                <a:lnTo>
                  <a:pt x="697103" y="38100"/>
                </a:lnTo>
                <a:lnTo>
                  <a:pt x="678053" y="28575"/>
                </a:lnTo>
                <a:close/>
              </a:path>
            </a:pathLst>
          </a:custGeom>
          <a:solidFill>
            <a:srgbClr val="FFD916"/>
          </a:solidFill>
          <a:ln>
            <a:solidFill>
              <a:srgbClr val="FFD916"/>
            </a:solidFill>
          </a:ln>
        </p:spPr>
        <p:txBody>
          <a:bodyPr wrap="square" lIns="0" tIns="0" rIns="0" bIns="0" rtlCol="0"/>
          <a:lstStyle/>
          <a:p>
            <a:endParaRPr>
              <a:latin typeface="Aptos SemiBold" panose="020B0004020202020204" pitchFamily="34" charset="0"/>
            </a:endParaRPr>
          </a:p>
        </p:txBody>
      </p:sp>
      <p:sp>
        <p:nvSpPr>
          <p:cNvPr id="135" name="object 10">
            <a:extLst>
              <a:ext uri="{FF2B5EF4-FFF2-40B4-BE49-F238E27FC236}">
                <a16:creationId xmlns:a16="http://schemas.microsoft.com/office/drawing/2014/main" id="{E5274D97-387D-EDED-10E5-2E7B4A1B43D8}"/>
              </a:ext>
            </a:extLst>
          </p:cNvPr>
          <p:cNvSpPr txBox="1"/>
          <p:nvPr/>
        </p:nvSpPr>
        <p:spPr>
          <a:xfrm>
            <a:off x="10661650" y="1689315"/>
            <a:ext cx="12392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000" b="1" spc="-25" dirty="0">
                <a:latin typeface="Arial Black" panose="020B0A04020102020204" pitchFamily="34" charset="0"/>
                <a:cs typeface="Calibri"/>
              </a:rPr>
              <a:t>Borrow</a:t>
            </a:r>
            <a:endParaRPr sz="2000" dirty="0"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36" name="object 12">
            <a:extLst>
              <a:ext uri="{FF2B5EF4-FFF2-40B4-BE49-F238E27FC236}">
                <a16:creationId xmlns:a16="http://schemas.microsoft.com/office/drawing/2014/main" id="{6173A76C-17DE-5E10-C609-3E8F15C5F10A}"/>
              </a:ext>
            </a:extLst>
          </p:cNvPr>
          <p:cNvSpPr/>
          <p:nvPr/>
        </p:nvSpPr>
        <p:spPr>
          <a:xfrm>
            <a:off x="12338050" y="1808811"/>
            <a:ext cx="1100234" cy="120244"/>
          </a:xfrm>
          <a:custGeom>
            <a:avLst/>
            <a:gdLst/>
            <a:ahLst/>
            <a:cxnLst/>
            <a:rect l="l" t="t" r="r" b="b"/>
            <a:pathLst>
              <a:path w="697230" h="76200">
                <a:moveTo>
                  <a:pt x="620903" y="0"/>
                </a:moveTo>
                <a:lnTo>
                  <a:pt x="620903" y="76200"/>
                </a:lnTo>
                <a:lnTo>
                  <a:pt x="678053" y="47625"/>
                </a:lnTo>
                <a:lnTo>
                  <a:pt x="633603" y="47625"/>
                </a:lnTo>
                <a:lnTo>
                  <a:pt x="633603" y="28575"/>
                </a:lnTo>
                <a:lnTo>
                  <a:pt x="678053" y="28575"/>
                </a:lnTo>
                <a:lnTo>
                  <a:pt x="620903" y="0"/>
                </a:lnTo>
                <a:close/>
              </a:path>
              <a:path w="697230" h="76200">
                <a:moveTo>
                  <a:pt x="620903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620903" y="47625"/>
                </a:lnTo>
                <a:lnTo>
                  <a:pt x="620903" y="28575"/>
                </a:lnTo>
                <a:close/>
              </a:path>
              <a:path w="697230" h="76200">
                <a:moveTo>
                  <a:pt x="678053" y="28575"/>
                </a:moveTo>
                <a:lnTo>
                  <a:pt x="633603" y="28575"/>
                </a:lnTo>
                <a:lnTo>
                  <a:pt x="633603" y="47625"/>
                </a:lnTo>
                <a:lnTo>
                  <a:pt x="678053" y="47625"/>
                </a:lnTo>
                <a:lnTo>
                  <a:pt x="697103" y="38100"/>
                </a:lnTo>
                <a:lnTo>
                  <a:pt x="678053" y="28575"/>
                </a:lnTo>
                <a:close/>
              </a:path>
            </a:pathLst>
          </a:custGeom>
          <a:solidFill>
            <a:srgbClr val="FFD916"/>
          </a:solidFill>
          <a:ln>
            <a:solidFill>
              <a:srgbClr val="FFD916"/>
            </a:solidFill>
          </a:ln>
        </p:spPr>
        <p:txBody>
          <a:bodyPr wrap="square" lIns="0" tIns="0" rIns="0" bIns="0" rtlCol="0"/>
          <a:lstStyle/>
          <a:p>
            <a:endParaRPr>
              <a:latin typeface="Aptos SemiBold" panose="020B0004020202020204" pitchFamily="34" charset="0"/>
            </a:endParaRPr>
          </a:p>
        </p:txBody>
      </p:sp>
      <p:sp>
        <p:nvSpPr>
          <p:cNvPr id="137" name="object 10">
            <a:extLst>
              <a:ext uri="{FF2B5EF4-FFF2-40B4-BE49-F238E27FC236}">
                <a16:creationId xmlns:a16="http://schemas.microsoft.com/office/drawing/2014/main" id="{957B1467-A16E-873F-B9D9-C3D9C6349F79}"/>
              </a:ext>
            </a:extLst>
          </p:cNvPr>
          <p:cNvSpPr txBox="1"/>
          <p:nvPr/>
        </p:nvSpPr>
        <p:spPr>
          <a:xfrm>
            <a:off x="13862050" y="1689315"/>
            <a:ext cx="123921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000" b="1" spc="-25" dirty="0">
                <a:latin typeface="Arial Black" panose="020B0A04020102020204" pitchFamily="34" charset="0"/>
                <a:cs typeface="Calibri"/>
              </a:rPr>
              <a:t>Interiors</a:t>
            </a:r>
            <a:endParaRPr sz="2000" dirty="0"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38" name="object 12">
            <a:extLst>
              <a:ext uri="{FF2B5EF4-FFF2-40B4-BE49-F238E27FC236}">
                <a16:creationId xmlns:a16="http://schemas.microsoft.com/office/drawing/2014/main" id="{CF95E10C-5373-37B8-1632-0F5F051A2F0B}"/>
              </a:ext>
            </a:extLst>
          </p:cNvPr>
          <p:cNvSpPr/>
          <p:nvPr/>
        </p:nvSpPr>
        <p:spPr>
          <a:xfrm>
            <a:off x="15309850" y="1808811"/>
            <a:ext cx="1100234" cy="120244"/>
          </a:xfrm>
          <a:custGeom>
            <a:avLst/>
            <a:gdLst/>
            <a:ahLst/>
            <a:cxnLst/>
            <a:rect l="l" t="t" r="r" b="b"/>
            <a:pathLst>
              <a:path w="697230" h="76200">
                <a:moveTo>
                  <a:pt x="620903" y="0"/>
                </a:moveTo>
                <a:lnTo>
                  <a:pt x="620903" y="76200"/>
                </a:lnTo>
                <a:lnTo>
                  <a:pt x="678053" y="47625"/>
                </a:lnTo>
                <a:lnTo>
                  <a:pt x="633603" y="47625"/>
                </a:lnTo>
                <a:lnTo>
                  <a:pt x="633603" y="28575"/>
                </a:lnTo>
                <a:lnTo>
                  <a:pt x="678053" y="28575"/>
                </a:lnTo>
                <a:lnTo>
                  <a:pt x="620903" y="0"/>
                </a:lnTo>
                <a:close/>
              </a:path>
              <a:path w="697230" h="76200">
                <a:moveTo>
                  <a:pt x="620903" y="28575"/>
                </a:moveTo>
                <a:lnTo>
                  <a:pt x="0" y="28575"/>
                </a:lnTo>
                <a:lnTo>
                  <a:pt x="0" y="47625"/>
                </a:lnTo>
                <a:lnTo>
                  <a:pt x="620903" y="47625"/>
                </a:lnTo>
                <a:lnTo>
                  <a:pt x="620903" y="28575"/>
                </a:lnTo>
                <a:close/>
              </a:path>
              <a:path w="697230" h="76200">
                <a:moveTo>
                  <a:pt x="678053" y="28575"/>
                </a:moveTo>
                <a:lnTo>
                  <a:pt x="633603" y="28575"/>
                </a:lnTo>
                <a:lnTo>
                  <a:pt x="633603" y="47625"/>
                </a:lnTo>
                <a:lnTo>
                  <a:pt x="678053" y="47625"/>
                </a:lnTo>
                <a:lnTo>
                  <a:pt x="697103" y="38100"/>
                </a:lnTo>
                <a:lnTo>
                  <a:pt x="678053" y="28575"/>
                </a:lnTo>
                <a:close/>
              </a:path>
            </a:pathLst>
          </a:custGeom>
          <a:solidFill>
            <a:srgbClr val="FFD916"/>
          </a:solidFill>
          <a:ln>
            <a:solidFill>
              <a:srgbClr val="FFD916"/>
            </a:solidFill>
          </a:ln>
        </p:spPr>
        <p:txBody>
          <a:bodyPr wrap="square" lIns="0" tIns="0" rIns="0" bIns="0" rtlCol="0"/>
          <a:lstStyle/>
          <a:p>
            <a:endParaRPr>
              <a:latin typeface="Aptos SemiBold" panose="020B0004020202020204" pitchFamily="34" charset="0"/>
            </a:endParaRPr>
          </a:p>
        </p:txBody>
      </p:sp>
      <p:sp>
        <p:nvSpPr>
          <p:cNvPr id="139" name="object 10">
            <a:extLst>
              <a:ext uri="{FF2B5EF4-FFF2-40B4-BE49-F238E27FC236}">
                <a16:creationId xmlns:a16="http://schemas.microsoft.com/office/drawing/2014/main" id="{FD39B5DB-A775-F373-5748-F25E7AF5E1B0}"/>
              </a:ext>
            </a:extLst>
          </p:cNvPr>
          <p:cNvSpPr txBox="1"/>
          <p:nvPr/>
        </p:nvSpPr>
        <p:spPr>
          <a:xfrm>
            <a:off x="16529050" y="1689315"/>
            <a:ext cx="230220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000" b="1" spc="-25" dirty="0">
                <a:latin typeface="Arial Black" panose="020B0A04020102020204" pitchFamily="34" charset="0"/>
                <a:cs typeface="Calibri"/>
              </a:rPr>
              <a:t>Rent &amp; Manage</a:t>
            </a:r>
            <a:endParaRPr sz="2000" dirty="0">
              <a:latin typeface="Arial Black" panose="020B0A04020102020204" pitchFamily="34" charset="0"/>
              <a:cs typeface="Calibri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45EE1569-3B20-3FCD-FB91-9FD2FD21D416}"/>
              </a:ext>
            </a:extLst>
          </p:cNvPr>
          <p:cNvSpPr txBox="1"/>
          <p:nvPr/>
        </p:nvSpPr>
        <p:spPr>
          <a:xfrm>
            <a:off x="679450" y="7800410"/>
            <a:ext cx="2599635" cy="1653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1270" algn="ctr">
              <a:lnSpc>
                <a:spcPct val="113999"/>
              </a:lnSpc>
              <a:spcBef>
                <a:spcPts val="105"/>
              </a:spcBef>
            </a:pPr>
            <a:r>
              <a:rPr lang="en-US" sz="1800" b="0" dirty="0">
                <a:latin typeface="Calibri Light"/>
                <a:cs typeface="Calibri Light"/>
              </a:rPr>
              <a:t>Largest</a:t>
            </a:r>
            <a:r>
              <a:rPr lang="en-US" sz="1800" b="0" spc="-4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real</a:t>
            </a:r>
            <a:r>
              <a:rPr lang="en-US" sz="1800" b="0" spc="-25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estate</a:t>
            </a:r>
            <a:r>
              <a:rPr lang="en-US" sz="1800" b="0" spc="-25" dirty="0">
                <a:latin typeface="Calibri Light"/>
                <a:cs typeface="Calibri Light"/>
              </a:rPr>
              <a:t> </a:t>
            </a:r>
            <a:r>
              <a:rPr lang="en-US" sz="1800" b="0" spc="-10" dirty="0">
                <a:latin typeface="Calibri Light"/>
                <a:cs typeface="Calibri Light"/>
              </a:rPr>
              <a:t>supply-</a:t>
            </a:r>
            <a:r>
              <a:rPr lang="en-US" sz="1800" b="0" dirty="0">
                <a:latin typeface="Calibri Light"/>
                <a:cs typeface="Calibri Light"/>
              </a:rPr>
              <a:t>side</a:t>
            </a:r>
            <a:r>
              <a:rPr lang="en-US" sz="1800" b="0" spc="-3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platform</a:t>
            </a:r>
            <a:r>
              <a:rPr lang="en-US" sz="1800" b="0" spc="-1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in</a:t>
            </a:r>
            <a:r>
              <a:rPr lang="en-US" sz="1800" b="0" spc="-3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India</a:t>
            </a:r>
            <a:r>
              <a:rPr lang="en-US" sz="1800" b="0" spc="-5" dirty="0">
                <a:latin typeface="Calibri Light"/>
                <a:cs typeface="Calibri Light"/>
              </a:rPr>
              <a:t> </a:t>
            </a:r>
            <a:r>
              <a:rPr lang="en-US" sz="1800" b="0" spc="-20" dirty="0">
                <a:latin typeface="Calibri Light"/>
                <a:cs typeface="Calibri Light"/>
              </a:rPr>
              <a:t>with </a:t>
            </a:r>
            <a:r>
              <a:rPr lang="en-US" sz="1800" b="0" dirty="0">
                <a:latin typeface="Calibri Light"/>
                <a:cs typeface="Calibri Light"/>
              </a:rPr>
              <a:t>1m+</a:t>
            </a:r>
            <a:r>
              <a:rPr lang="en-US" sz="1800" b="0" spc="-5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listings,</a:t>
            </a:r>
            <a:r>
              <a:rPr lang="en-US" sz="1800" b="0" spc="-3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attracting</a:t>
            </a:r>
            <a:r>
              <a:rPr lang="en-US" sz="1800" b="0" spc="5" dirty="0">
                <a:latin typeface="Calibri Light"/>
                <a:cs typeface="Calibri Light"/>
              </a:rPr>
              <a:t> </a:t>
            </a:r>
            <a:r>
              <a:rPr lang="en-US" sz="1800" b="0" spc="-25" dirty="0">
                <a:latin typeface="Calibri Light"/>
                <a:cs typeface="Calibri Light"/>
              </a:rPr>
              <a:t>8m+ </a:t>
            </a:r>
            <a:r>
              <a:rPr lang="en-US" sz="1800" b="0" dirty="0">
                <a:latin typeface="Calibri Light"/>
                <a:cs typeface="Calibri Light"/>
              </a:rPr>
              <a:t>unique</a:t>
            </a:r>
            <a:r>
              <a:rPr lang="en-US" sz="1800" b="0" spc="-3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visitors</a:t>
            </a:r>
            <a:r>
              <a:rPr lang="en-US" sz="1800" b="0" spc="-4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every</a:t>
            </a:r>
            <a:r>
              <a:rPr lang="en-US" sz="1800" b="0" spc="-20" dirty="0">
                <a:latin typeface="Calibri Light"/>
                <a:cs typeface="Calibri Light"/>
              </a:rPr>
              <a:t> </a:t>
            </a:r>
            <a:r>
              <a:rPr lang="en-US" sz="1800" b="0" spc="-10" dirty="0">
                <a:latin typeface="Calibri Light"/>
                <a:cs typeface="Calibri Light"/>
              </a:rPr>
              <a:t>month</a:t>
            </a:r>
            <a:endParaRPr lang="en-US" sz="1800" dirty="0">
              <a:latin typeface="Calibri Light"/>
              <a:cs typeface="Calibri Light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185E44C-3591-7B7E-A5CE-56373B5F8816}"/>
              </a:ext>
            </a:extLst>
          </p:cNvPr>
          <p:cNvSpPr txBox="1"/>
          <p:nvPr/>
        </p:nvSpPr>
        <p:spPr>
          <a:xfrm>
            <a:off x="3697152" y="7800410"/>
            <a:ext cx="2599635" cy="1653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-635" algn="ctr">
              <a:lnSpc>
                <a:spcPct val="114100"/>
              </a:lnSpc>
              <a:spcBef>
                <a:spcPts val="100"/>
              </a:spcBef>
            </a:pPr>
            <a:r>
              <a:rPr lang="en-US" sz="1800" b="0" dirty="0">
                <a:latin typeface="Calibri Light"/>
                <a:cs typeface="Calibri Light"/>
              </a:rPr>
              <a:t>Research</a:t>
            </a:r>
            <a:r>
              <a:rPr lang="en-US" sz="1800" b="0" spc="-35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portal</a:t>
            </a:r>
            <a:r>
              <a:rPr lang="en-US" sz="1800" b="0" spc="-50" dirty="0">
                <a:latin typeface="Calibri Light"/>
                <a:cs typeface="Calibri Light"/>
              </a:rPr>
              <a:t> </a:t>
            </a:r>
            <a:r>
              <a:rPr lang="en-US" sz="1800" b="0" spc="-20" dirty="0">
                <a:latin typeface="Calibri Light"/>
                <a:cs typeface="Calibri Light"/>
              </a:rPr>
              <a:t>with </a:t>
            </a:r>
            <a:r>
              <a:rPr lang="en-US" sz="1800" b="0" dirty="0">
                <a:latin typeface="Calibri Light"/>
                <a:cs typeface="Calibri Light"/>
              </a:rPr>
              <a:t>integrated tools</a:t>
            </a:r>
            <a:r>
              <a:rPr lang="en-US" sz="1800" b="0" spc="-45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such</a:t>
            </a:r>
            <a:r>
              <a:rPr lang="en-US" sz="1800" b="0" spc="-30" dirty="0">
                <a:latin typeface="Calibri Light"/>
                <a:cs typeface="Calibri Light"/>
              </a:rPr>
              <a:t> </a:t>
            </a:r>
            <a:r>
              <a:rPr lang="en-US" sz="1800" b="0" spc="-25" dirty="0">
                <a:latin typeface="Calibri Light"/>
                <a:cs typeface="Calibri Light"/>
              </a:rPr>
              <a:t>as </a:t>
            </a:r>
            <a:r>
              <a:rPr lang="en-US" sz="1800" b="0" dirty="0">
                <a:latin typeface="Calibri Light"/>
                <a:cs typeface="Calibri Light"/>
              </a:rPr>
              <a:t>heatmaps,</a:t>
            </a:r>
            <a:r>
              <a:rPr lang="en-US" sz="1800" b="0" spc="-35" dirty="0">
                <a:latin typeface="Calibri Light"/>
                <a:cs typeface="Calibri Light"/>
              </a:rPr>
              <a:t> </a:t>
            </a:r>
            <a:r>
              <a:rPr lang="en-US" sz="1800" b="0" spc="-10" dirty="0">
                <a:latin typeface="Calibri Light"/>
                <a:cs typeface="Calibri Light"/>
              </a:rPr>
              <a:t>investment </a:t>
            </a:r>
            <a:r>
              <a:rPr lang="en-US" sz="1800" b="0" dirty="0">
                <a:latin typeface="Calibri Light"/>
                <a:cs typeface="Calibri Light"/>
              </a:rPr>
              <a:t>scores,</a:t>
            </a:r>
            <a:r>
              <a:rPr lang="en-US" sz="1800" b="0" spc="-5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price</a:t>
            </a:r>
            <a:r>
              <a:rPr lang="en-US" sz="1800" b="0" spc="-45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analytics</a:t>
            </a:r>
            <a:r>
              <a:rPr lang="en-US" sz="1800" b="0" spc="-20" dirty="0">
                <a:latin typeface="Calibri Light"/>
                <a:cs typeface="Calibri Light"/>
              </a:rPr>
              <a:t> </a:t>
            </a:r>
            <a:r>
              <a:rPr lang="en-US" sz="1800" b="0" spc="-25" dirty="0">
                <a:latin typeface="Calibri Light"/>
                <a:cs typeface="Calibri Light"/>
              </a:rPr>
              <a:t>and </a:t>
            </a:r>
            <a:r>
              <a:rPr lang="en-US" sz="1800" b="0" dirty="0">
                <a:latin typeface="Calibri Light"/>
                <a:cs typeface="Calibri Light"/>
              </a:rPr>
              <a:t>transaction</a:t>
            </a:r>
            <a:r>
              <a:rPr lang="en-US" sz="1800" b="0" spc="-50" dirty="0">
                <a:latin typeface="Calibri Light"/>
                <a:cs typeface="Calibri Light"/>
              </a:rPr>
              <a:t> </a:t>
            </a:r>
            <a:r>
              <a:rPr lang="en-US" sz="1800" b="0" spc="-10" dirty="0">
                <a:latin typeface="Calibri Light"/>
                <a:cs typeface="Calibri Light"/>
              </a:rPr>
              <a:t>history</a:t>
            </a:r>
            <a:endParaRPr lang="en-US" sz="1800" dirty="0">
              <a:latin typeface="Calibri Light"/>
              <a:cs typeface="Calibri Light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688BC6F3-D482-DB92-B26B-BC0C2CFF22DE}"/>
              </a:ext>
            </a:extLst>
          </p:cNvPr>
          <p:cNvSpPr txBox="1"/>
          <p:nvPr/>
        </p:nvSpPr>
        <p:spPr>
          <a:xfrm>
            <a:off x="6924181" y="7800410"/>
            <a:ext cx="2599635" cy="97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4"/>
              </a:spcBef>
            </a:pPr>
            <a:r>
              <a:rPr lang="en-US" sz="1800" b="0" dirty="0">
                <a:latin typeface="Calibri Light"/>
                <a:cs typeface="Calibri Light"/>
              </a:rPr>
              <a:t>Transaction</a:t>
            </a:r>
            <a:r>
              <a:rPr lang="en-US" sz="1800" b="0" spc="-55" dirty="0">
                <a:latin typeface="Calibri Light"/>
                <a:cs typeface="Calibri Light"/>
              </a:rPr>
              <a:t> </a:t>
            </a:r>
            <a:r>
              <a:rPr lang="en-US" sz="1800" b="0" spc="-10" dirty="0">
                <a:latin typeface="Calibri Light"/>
                <a:cs typeface="Calibri Light"/>
              </a:rPr>
              <a:t>enablement</a:t>
            </a:r>
            <a:endParaRPr lang="en-US" sz="1800" dirty="0">
              <a:latin typeface="Calibri Light"/>
              <a:cs typeface="Calibri Light"/>
            </a:endParaRPr>
          </a:p>
          <a:p>
            <a:pPr marL="142240" marR="135255" algn="ctr">
              <a:lnSpc>
                <a:spcPct val="113300"/>
              </a:lnSpc>
              <a:spcBef>
                <a:spcPts val="15"/>
              </a:spcBef>
            </a:pPr>
            <a:r>
              <a:rPr lang="en-US" sz="1800" b="0" dirty="0">
                <a:latin typeface="Calibri Light"/>
                <a:cs typeface="Calibri Light"/>
              </a:rPr>
              <a:t>via</a:t>
            </a:r>
            <a:r>
              <a:rPr lang="en-US" sz="1800" b="0" spc="-5" dirty="0">
                <a:latin typeface="Calibri Light"/>
                <a:cs typeface="Calibri Light"/>
              </a:rPr>
              <a:t> </a:t>
            </a:r>
            <a:r>
              <a:rPr lang="en-US" sz="1800" b="0" spc="-10" dirty="0">
                <a:latin typeface="Calibri Light"/>
                <a:cs typeface="Calibri Light"/>
              </a:rPr>
              <a:t>E-</a:t>
            </a:r>
            <a:r>
              <a:rPr lang="en-US" sz="1800" b="0" dirty="0">
                <a:latin typeface="Calibri Light"/>
                <a:cs typeface="Calibri Light"/>
              </a:rPr>
              <a:t>payments</a:t>
            </a:r>
            <a:r>
              <a:rPr lang="en-US" sz="1800" b="0" spc="-30" dirty="0">
                <a:latin typeface="Calibri Light"/>
                <a:cs typeface="Calibri Light"/>
              </a:rPr>
              <a:t> </a:t>
            </a:r>
            <a:r>
              <a:rPr lang="en-US" sz="1800" b="0" spc="-25" dirty="0">
                <a:latin typeface="Calibri Light"/>
                <a:cs typeface="Calibri Light"/>
              </a:rPr>
              <a:t>and </a:t>
            </a:r>
            <a:r>
              <a:rPr lang="en-US" sz="1800" b="0" spc="-10" dirty="0">
                <a:latin typeface="Calibri Light"/>
                <a:cs typeface="Calibri Light"/>
              </a:rPr>
              <a:t>E-signatures</a:t>
            </a:r>
            <a:endParaRPr lang="en-US" sz="1800" dirty="0">
              <a:latin typeface="Calibri Light"/>
              <a:cs typeface="Calibri Light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6F9D55CF-F834-BF12-95B8-3000837B3342}"/>
              </a:ext>
            </a:extLst>
          </p:cNvPr>
          <p:cNvSpPr txBox="1"/>
          <p:nvPr/>
        </p:nvSpPr>
        <p:spPr>
          <a:xfrm>
            <a:off x="9981438" y="7800410"/>
            <a:ext cx="2599635" cy="1337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65" marR="5080" indent="2540" algn="ctr">
              <a:lnSpc>
                <a:spcPct val="113999"/>
              </a:lnSpc>
              <a:spcBef>
                <a:spcPts val="100"/>
              </a:spcBef>
            </a:pPr>
            <a:r>
              <a:rPr lang="en-US" sz="1800" b="0" dirty="0">
                <a:latin typeface="Calibri Light"/>
                <a:cs typeface="Calibri Light"/>
              </a:rPr>
              <a:t>Mortgage</a:t>
            </a:r>
            <a:r>
              <a:rPr lang="en-US" sz="1800" b="0" spc="-4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fulfilment</a:t>
            </a:r>
            <a:r>
              <a:rPr lang="en-US" sz="1800" b="0" spc="-30" dirty="0">
                <a:latin typeface="Calibri Light"/>
                <a:cs typeface="Calibri Light"/>
              </a:rPr>
              <a:t> </a:t>
            </a:r>
            <a:r>
              <a:rPr lang="en-US" sz="1800" b="0" spc="-25" dirty="0">
                <a:latin typeface="Calibri Light"/>
                <a:cs typeface="Calibri Light"/>
              </a:rPr>
              <a:t>via </a:t>
            </a:r>
            <a:r>
              <a:rPr lang="en-US" sz="1800" b="0" dirty="0">
                <a:latin typeface="Calibri Light"/>
                <a:cs typeface="Calibri Light"/>
              </a:rPr>
              <a:t>credit</a:t>
            </a:r>
            <a:r>
              <a:rPr lang="en-US" sz="1800" b="0" spc="-3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bureau</a:t>
            </a:r>
            <a:r>
              <a:rPr lang="en-US" sz="1800" b="0" spc="-30" dirty="0">
                <a:latin typeface="Calibri Light"/>
                <a:cs typeface="Calibri Light"/>
              </a:rPr>
              <a:t> </a:t>
            </a:r>
            <a:r>
              <a:rPr lang="en-US" sz="1800" b="0" spc="-10" dirty="0">
                <a:latin typeface="Calibri Light"/>
                <a:cs typeface="Calibri Light"/>
              </a:rPr>
              <a:t>integration, </a:t>
            </a:r>
            <a:r>
              <a:rPr lang="en-US" sz="1800" b="0" dirty="0">
                <a:latin typeface="Calibri Light"/>
                <a:cs typeface="Calibri Light"/>
              </a:rPr>
              <a:t>identity,</a:t>
            </a:r>
            <a:r>
              <a:rPr lang="en-US" sz="1800" b="0" spc="-1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address</a:t>
            </a:r>
            <a:r>
              <a:rPr lang="en-US" sz="1800" b="0" spc="-45" dirty="0">
                <a:latin typeface="Calibri Light"/>
                <a:cs typeface="Calibri Light"/>
              </a:rPr>
              <a:t> </a:t>
            </a:r>
            <a:r>
              <a:rPr lang="en-US" sz="1800" b="0" spc="-25" dirty="0">
                <a:latin typeface="Calibri Light"/>
                <a:cs typeface="Calibri Light"/>
              </a:rPr>
              <a:t>and </a:t>
            </a:r>
            <a:r>
              <a:rPr lang="en-US" sz="1800" b="0" dirty="0">
                <a:latin typeface="Calibri Light"/>
                <a:cs typeface="Calibri Light"/>
              </a:rPr>
              <a:t>income</a:t>
            </a:r>
            <a:r>
              <a:rPr lang="en-US" sz="1800" b="0" spc="-20" dirty="0">
                <a:latin typeface="Calibri Light"/>
                <a:cs typeface="Calibri Light"/>
              </a:rPr>
              <a:t> </a:t>
            </a:r>
            <a:r>
              <a:rPr lang="en-US" sz="1800" b="0" spc="-10" dirty="0">
                <a:latin typeface="Calibri Light"/>
                <a:cs typeface="Calibri Light"/>
              </a:rPr>
              <a:t>verification</a:t>
            </a:r>
            <a:endParaRPr lang="en-US" sz="1800" dirty="0">
              <a:latin typeface="Calibri Light"/>
              <a:cs typeface="Calibri Light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8DF46E8-5CFC-6F19-B17F-0E19D40F639B}"/>
              </a:ext>
            </a:extLst>
          </p:cNvPr>
          <p:cNvSpPr txBox="1"/>
          <p:nvPr/>
        </p:nvSpPr>
        <p:spPr>
          <a:xfrm>
            <a:off x="13145703" y="7800410"/>
            <a:ext cx="2599635" cy="1337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-3175" algn="ctr">
              <a:lnSpc>
                <a:spcPct val="113999"/>
              </a:lnSpc>
              <a:spcBef>
                <a:spcPts val="100"/>
              </a:spcBef>
            </a:pPr>
            <a:r>
              <a:rPr lang="en-US" sz="1800" b="0" dirty="0">
                <a:latin typeface="Calibri Light"/>
                <a:cs typeface="Calibri Light"/>
              </a:rPr>
              <a:t>Search,</a:t>
            </a:r>
            <a:r>
              <a:rPr lang="en-US" sz="1800" b="0" spc="-45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receive</a:t>
            </a:r>
            <a:r>
              <a:rPr lang="en-US" sz="1800" b="0" spc="-30" dirty="0">
                <a:latin typeface="Calibri Light"/>
                <a:cs typeface="Calibri Light"/>
              </a:rPr>
              <a:t> </a:t>
            </a:r>
            <a:r>
              <a:rPr lang="en-US" sz="1800" b="0" spc="-10" dirty="0">
                <a:latin typeface="Calibri Light"/>
                <a:cs typeface="Calibri Light"/>
              </a:rPr>
              <a:t>quotes, </a:t>
            </a:r>
            <a:r>
              <a:rPr lang="en-US" sz="1800" b="0" dirty="0">
                <a:latin typeface="Calibri Light"/>
                <a:cs typeface="Calibri Light"/>
              </a:rPr>
              <a:t>design</a:t>
            </a:r>
            <a:r>
              <a:rPr lang="en-US" sz="1800" b="0" spc="-25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and</a:t>
            </a:r>
            <a:r>
              <a:rPr lang="en-US" sz="1800" b="0" spc="-15" dirty="0">
                <a:latin typeface="Calibri Light"/>
                <a:cs typeface="Calibri Light"/>
              </a:rPr>
              <a:t> </a:t>
            </a:r>
            <a:r>
              <a:rPr lang="en-US" sz="1800" b="0" spc="-10" dirty="0">
                <a:latin typeface="Calibri Light"/>
                <a:cs typeface="Calibri Light"/>
              </a:rPr>
              <a:t>purchase </a:t>
            </a:r>
            <a:r>
              <a:rPr lang="en-US" sz="1800" b="0" dirty="0">
                <a:latin typeface="Calibri Light"/>
                <a:cs typeface="Calibri Light"/>
              </a:rPr>
              <a:t>interior</a:t>
            </a:r>
            <a:r>
              <a:rPr lang="en-US" sz="1800" b="0" spc="-1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and</a:t>
            </a:r>
            <a:r>
              <a:rPr lang="en-US" sz="1800" b="0" spc="-20" dirty="0">
                <a:latin typeface="Calibri Light"/>
                <a:cs typeface="Calibri Light"/>
              </a:rPr>
              <a:t> </a:t>
            </a:r>
            <a:r>
              <a:rPr lang="en-US" sz="1800" b="0" dirty="0">
                <a:latin typeface="Calibri Light"/>
                <a:cs typeface="Calibri Light"/>
              </a:rPr>
              <a:t>furnishing</a:t>
            </a:r>
            <a:r>
              <a:rPr lang="en-US" sz="1800" b="0" spc="-25" dirty="0">
                <a:latin typeface="Calibri Light"/>
                <a:cs typeface="Calibri Light"/>
              </a:rPr>
              <a:t> for </a:t>
            </a:r>
            <a:r>
              <a:rPr lang="en-US" sz="1800" b="0" dirty="0">
                <a:latin typeface="Calibri Light"/>
                <a:cs typeface="Calibri Light"/>
              </a:rPr>
              <a:t>your</a:t>
            </a:r>
            <a:r>
              <a:rPr lang="en-US" sz="1800" b="0" spc="-25" dirty="0">
                <a:latin typeface="Calibri Light"/>
                <a:cs typeface="Calibri Light"/>
              </a:rPr>
              <a:t> </a:t>
            </a:r>
            <a:r>
              <a:rPr lang="en-US" sz="1800" b="0" spc="-10" dirty="0">
                <a:latin typeface="Calibri Light"/>
                <a:cs typeface="Calibri Light"/>
              </a:rPr>
              <a:t>property</a:t>
            </a:r>
            <a:endParaRPr lang="en-US" sz="1800" dirty="0">
              <a:latin typeface="Calibri Light"/>
              <a:cs typeface="Calibri Light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DAB09E20-C6B6-511A-BEC5-54601F25E3ED}"/>
              </a:ext>
            </a:extLst>
          </p:cNvPr>
          <p:cNvSpPr txBox="1"/>
          <p:nvPr/>
        </p:nvSpPr>
        <p:spPr>
          <a:xfrm>
            <a:off x="16323256" y="7800410"/>
            <a:ext cx="2599635" cy="1969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ctr">
              <a:lnSpc>
                <a:spcPct val="113900"/>
              </a:lnSpc>
              <a:spcBef>
                <a:spcPts val="100"/>
              </a:spcBef>
            </a:pPr>
            <a:r>
              <a:rPr lang="en-US" sz="1800" b="0" dirty="0">
                <a:latin typeface="Calibri Light"/>
                <a:cs typeface="Calibri Light"/>
              </a:rPr>
              <a:t>Asset management, legal, technical &amp; valuation services. App-based rent collections, property inspections, e-tracking of maintenance requests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44BE98F-1255-63EB-C7C0-A43E5CF32FED}"/>
              </a:ext>
            </a:extLst>
          </p:cNvPr>
          <p:cNvGrpSpPr/>
          <p:nvPr/>
        </p:nvGrpSpPr>
        <p:grpSpPr>
          <a:xfrm>
            <a:off x="1198484" y="9936234"/>
            <a:ext cx="1626446" cy="590532"/>
            <a:chOff x="18205450" y="259053"/>
            <a:chExt cx="1626446" cy="590532"/>
          </a:xfrm>
        </p:grpSpPr>
        <p:sp>
          <p:nvSpPr>
            <p:cNvPr id="3" name="object 6">
              <a:extLst>
                <a:ext uri="{FF2B5EF4-FFF2-40B4-BE49-F238E27FC236}">
                  <a16:creationId xmlns:a16="http://schemas.microsoft.com/office/drawing/2014/main" id="{D84BFE84-299B-E32B-70C6-5D954825D37F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7">
              <a:extLst>
                <a:ext uri="{FF2B5EF4-FFF2-40B4-BE49-F238E27FC236}">
                  <a16:creationId xmlns:a16="http://schemas.microsoft.com/office/drawing/2014/main" id="{DE334334-5E8D-F97B-B371-1587F680049B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F306AA1-91F3-6208-EF23-13613693F7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29107" y="9646772"/>
            <a:ext cx="2504296" cy="11694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2CF5E0-4A31-2ED9-8FE4-AF8CA479F8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59967" y="9769475"/>
            <a:ext cx="2152950" cy="924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B32C47-0F4D-FABB-53C8-2684B7E80B1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320334" y="9649699"/>
            <a:ext cx="2250371" cy="11636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9000EF-4EB7-9FBA-62A8-AEF4E5F02A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97152" y="9685896"/>
            <a:ext cx="1971950" cy="10097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F206F2-12F7-984A-0379-88A0BFC2B7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746768" y="9683248"/>
            <a:ext cx="1962424" cy="9812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E4B2BD-2EBE-45E6-30BD-33F5CD4E71A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2487" y="9696214"/>
            <a:ext cx="2309078" cy="107057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4CF3A77-2948-4791-D6D5-310E306BE5A9}"/>
              </a:ext>
            </a:extLst>
          </p:cNvPr>
          <p:cNvSpPr txBox="1"/>
          <p:nvPr/>
        </p:nvSpPr>
        <p:spPr>
          <a:xfrm rot="16200000">
            <a:off x="-1033658" y="9628556"/>
            <a:ext cx="3017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highlight>
                  <a:srgbClr val="FBD96D"/>
                </a:highlight>
                <a:latin typeface="Arial Black" panose="020B0A04020102020204" pitchFamily="34" charset="0"/>
              </a:rPr>
              <a:t>OUR GROUP BRANDS</a:t>
            </a:r>
          </a:p>
        </p:txBody>
      </p:sp>
    </p:spTree>
    <p:extLst>
      <p:ext uri="{BB962C8B-B14F-4D97-AF65-F5344CB8AC3E}">
        <p14:creationId xmlns:p14="http://schemas.microsoft.com/office/powerpoint/2010/main" val="539180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2DB54-906E-8941-11E5-0DCD9E22F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97C8148-B37C-C4A0-27D7-9B543562C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607" y="259053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Square Yards Targets IPO Within the Next 12–18 Months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5EA15CF-C548-8BD3-768E-1C69141AD9C4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05DE6E49-37E3-560A-845B-4114E2D2985F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9B72295F-C7AD-4537-37DF-D9619628FEE3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2410EB61-5B50-BC9B-593A-FFA226185B56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16CE63-AB4B-ADC8-0665-6D1371C11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650" y="2496161"/>
            <a:ext cx="9951200" cy="58070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C164C5-F691-08F9-76F6-146D2BEED215}"/>
              </a:ext>
            </a:extLst>
          </p:cNvPr>
          <p:cNvSpPr txBox="1"/>
          <p:nvPr/>
        </p:nvSpPr>
        <p:spPr>
          <a:xfrm>
            <a:off x="204927" y="9386288"/>
            <a:ext cx="194798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i="1" dirty="0">
                <a:solidFill>
                  <a:schemeClr val="tx1"/>
                </a:solidFill>
                <a:latin typeface="Arial Black" panose="020B0A040201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Future of Square Yards: Destiny avenged, IPO as governance, and building for decades</a:t>
            </a:r>
            <a:endParaRPr lang="en-US" sz="2400" b="1" i="1" dirty="0">
              <a:solidFill>
                <a:schemeClr val="tx1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F9AEBB61-99B9-53AD-D770-ADF96F0D2761}"/>
              </a:ext>
            </a:extLst>
          </p:cNvPr>
          <p:cNvSpPr/>
          <p:nvPr/>
        </p:nvSpPr>
        <p:spPr>
          <a:xfrm rot="19987852">
            <a:off x="17228833" y="9656441"/>
            <a:ext cx="609708" cy="896078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9261B2-280D-D534-5E99-E68FE0DF110E}"/>
              </a:ext>
            </a:extLst>
          </p:cNvPr>
          <p:cNvSpPr txBox="1"/>
          <p:nvPr/>
        </p:nvSpPr>
        <p:spPr>
          <a:xfrm>
            <a:off x="17817063" y="10237897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latin typeface="Arial Black" panose="020B0A04020102020204" pitchFamily="34" charset="0"/>
              </a:rPr>
              <a:t>CLICK!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3ABA2C-17B3-149E-96DF-92FF3CB016D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0944" b="20928"/>
          <a:stretch>
            <a:fillRect/>
          </a:stretch>
        </p:blipFill>
        <p:spPr>
          <a:xfrm>
            <a:off x="1289050" y="1894501"/>
            <a:ext cx="6772965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841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16E9A-C3BC-DD57-8004-8834A480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C7AF64F-DB1A-7118-DB3A-E9CC6E559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607" y="259053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Our Accomplishments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50F6E04-3D45-7584-C5FF-1ADE0C41D44A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36E75FBE-35D6-B023-14E2-22542CFACE43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5F12D9CD-2F66-494E-E8CC-523AB2254523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129C7AC7-1598-558C-00CA-002F99F0316B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 descr="squareyards #indiasfastestgrowingcompanies #time #entrepreneurship #growth  | Square Yards">
            <a:extLst>
              <a:ext uri="{FF2B5EF4-FFF2-40B4-BE49-F238E27FC236}">
                <a16:creationId xmlns:a16="http://schemas.microsoft.com/office/drawing/2014/main" id="{2C4FA6F2-0383-623F-3593-7898F4C2F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07" y="1181695"/>
            <a:ext cx="4712222" cy="5884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quare Yards’ Hitesh Singla Awarded as ‘CIO of the Year’">
            <a:extLst>
              <a:ext uri="{FF2B5EF4-FFF2-40B4-BE49-F238E27FC236}">
                <a16:creationId xmlns:a16="http://schemas.microsoft.com/office/drawing/2014/main" id="{9AF41FC6-847C-8A26-D01B-295E8FD38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7338538"/>
            <a:ext cx="9000522" cy="3827808"/>
          </a:xfrm>
          <a:prstGeom prst="rect">
            <a:avLst/>
          </a:prstGeom>
          <a:ln w="28575">
            <a:solidFill>
              <a:srgbClr val="FFD91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F151B7-79E1-F77D-95BF-B8CD433CF5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2253" b="9334"/>
          <a:stretch>
            <a:fillRect/>
          </a:stretch>
        </p:blipFill>
        <p:spPr>
          <a:xfrm>
            <a:off x="5465532" y="1181695"/>
            <a:ext cx="7906804" cy="3827808"/>
          </a:xfrm>
          <a:prstGeom prst="rect">
            <a:avLst/>
          </a:prstGeom>
          <a:ln w="28575">
            <a:solidFill>
              <a:srgbClr val="FFD916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8C4DEC-FE4C-5C7D-BF5F-67264965BF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39764" y="1896069"/>
            <a:ext cx="6184178" cy="4455638"/>
          </a:xfrm>
          <a:prstGeom prst="rect">
            <a:avLst/>
          </a:prstGeom>
          <a:ln w="28575">
            <a:solidFill>
              <a:srgbClr val="FFD916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FB637B-72B3-1A5D-043C-62EBEC909B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23383" y="6723142"/>
            <a:ext cx="8092119" cy="3827808"/>
          </a:xfrm>
          <a:prstGeom prst="rect">
            <a:avLst/>
          </a:prstGeom>
          <a:ln w="28575">
            <a:solidFill>
              <a:srgbClr val="FFD916"/>
            </a:solidFill>
          </a:ln>
        </p:spPr>
      </p:pic>
    </p:spTree>
    <p:extLst>
      <p:ext uri="{BB962C8B-B14F-4D97-AF65-F5344CB8AC3E}">
        <p14:creationId xmlns:p14="http://schemas.microsoft.com/office/powerpoint/2010/main" val="1643410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66525-D8EF-FE40-6CFA-D732B27C5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modern glass offices at dusk - real estate office stock pictures, royalty-free photos &amp; images">
            <a:extLst>
              <a:ext uri="{FF2B5EF4-FFF2-40B4-BE49-F238E27FC236}">
                <a16:creationId xmlns:a16="http://schemas.microsoft.com/office/drawing/2014/main" id="{5A343340-48CF-2DC5-C770-C00DDEA0B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04100" cy="679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6AF6D8-78AF-B0FB-225A-F10A226B8504}"/>
              </a:ext>
            </a:extLst>
          </p:cNvPr>
          <p:cNvSpPr/>
          <p:nvPr/>
        </p:nvSpPr>
        <p:spPr>
          <a:xfrm>
            <a:off x="0" y="6797675"/>
            <a:ext cx="20104100" cy="4511675"/>
          </a:xfrm>
          <a:prstGeom prst="rect">
            <a:avLst/>
          </a:prstGeom>
          <a:solidFill>
            <a:srgbClr val="FBD9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5D5363F-4C55-F200-858E-2C5E4501F316}"/>
              </a:ext>
            </a:extLst>
          </p:cNvPr>
          <p:cNvGrpSpPr/>
          <p:nvPr/>
        </p:nvGrpSpPr>
        <p:grpSpPr>
          <a:xfrm>
            <a:off x="17443450" y="9998075"/>
            <a:ext cx="2276581" cy="908050"/>
            <a:chOff x="15614650" y="9304723"/>
            <a:chExt cx="2276581" cy="908050"/>
          </a:xfrm>
        </p:grpSpPr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116E0FE1-51BD-367C-1AFD-1B2C8E43BF4C}"/>
                </a:ext>
              </a:extLst>
            </p:cNvPr>
            <p:cNvSpPr/>
            <p:nvPr/>
          </p:nvSpPr>
          <p:spPr>
            <a:xfrm>
              <a:off x="15614650" y="931227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3E690FF9-8CD6-FC3F-45C1-29E4919CB2AF}"/>
                </a:ext>
              </a:extLst>
            </p:cNvPr>
            <p:cNvSpPr/>
            <p:nvPr/>
          </p:nvSpPr>
          <p:spPr>
            <a:xfrm>
              <a:off x="16031951" y="9304723"/>
              <a:ext cx="1859280" cy="908050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89EC1D5-703F-D30B-CD41-92AB70003E28}"/>
              </a:ext>
            </a:extLst>
          </p:cNvPr>
          <p:cNvSpPr txBox="1"/>
          <p:nvPr/>
        </p:nvSpPr>
        <p:spPr>
          <a:xfrm>
            <a:off x="1593850" y="7619924"/>
            <a:ext cx="937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</a:rPr>
              <a:t>OUR GROWTH PHILOSOPHY</a:t>
            </a:r>
          </a:p>
        </p:txBody>
      </p:sp>
    </p:spTree>
    <p:extLst>
      <p:ext uri="{BB962C8B-B14F-4D97-AF65-F5344CB8AC3E}">
        <p14:creationId xmlns:p14="http://schemas.microsoft.com/office/powerpoint/2010/main" val="3546026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5EA55-DB28-CC10-4335-103CED64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75118C2-8B43-5514-BB70-BA8FA9779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7 ingredients of Growth 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370C310-C267-04FE-F632-BFAC2C0C1DB1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ED0E6517-139B-CF2B-03E4-F557FE2F6472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5CE180D6-9FD6-1459-5FA1-152CE5A7E356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1A3D8352-C9A7-CC06-3825-A0958EA6D84A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57344D3-4E9B-11B5-585D-61E672B3DDA6}"/>
              </a:ext>
            </a:extLst>
          </p:cNvPr>
          <p:cNvGrpSpPr/>
          <p:nvPr/>
        </p:nvGrpSpPr>
        <p:grpSpPr>
          <a:xfrm>
            <a:off x="2051050" y="2454275"/>
            <a:ext cx="16955183" cy="6788422"/>
            <a:chOff x="2088467" y="2665537"/>
            <a:chExt cx="16955183" cy="678842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571E1C-B762-BC1A-BF47-EBA692763219}"/>
                </a:ext>
              </a:extLst>
            </p:cNvPr>
            <p:cNvSpPr txBox="1"/>
            <p:nvPr/>
          </p:nvSpPr>
          <p:spPr>
            <a:xfrm>
              <a:off x="2965450" y="2682875"/>
              <a:ext cx="16078200" cy="6771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3000"/>
                </a:spcBef>
                <a:spcAft>
                  <a:spcPts val="1200"/>
                </a:spcAft>
              </a:pPr>
              <a:r>
                <a:rPr lang="en-US" sz="3200" dirty="0">
                  <a:latin typeface="Aptos SemiBold" panose="020B0004020202020204" pitchFamily="34" charset="0"/>
                </a:rPr>
                <a:t>Setting the </a:t>
              </a:r>
              <a:r>
                <a:rPr lang="en-US" sz="3200" b="1" dirty="0">
                  <a:solidFill>
                    <a:srgbClr val="FFD916"/>
                  </a:solidFill>
                  <a:latin typeface="Aptos SemiBold" panose="020B0004020202020204" pitchFamily="34" charset="0"/>
                </a:rPr>
                <a:t>benchmarks</a:t>
              </a:r>
              <a:r>
                <a:rPr lang="en-US" sz="3200" dirty="0">
                  <a:latin typeface="Aptos SemiBold" panose="020B0004020202020204" pitchFamily="34" charset="0"/>
                </a:rPr>
                <a:t>, doing something that has never been done before.</a:t>
              </a:r>
            </a:p>
            <a:p>
              <a:pPr>
                <a:spcBef>
                  <a:spcPts val="3000"/>
                </a:spcBef>
                <a:spcAft>
                  <a:spcPts val="1200"/>
                </a:spcAft>
              </a:pPr>
              <a:r>
                <a:rPr lang="en-US" sz="3200" dirty="0">
                  <a:latin typeface="Aptos SemiBold" panose="020B0004020202020204" pitchFamily="34" charset="0"/>
                </a:rPr>
                <a:t>Chaos, love the </a:t>
              </a:r>
              <a:r>
                <a:rPr lang="en-US" sz="3200" b="1" dirty="0">
                  <a:solidFill>
                    <a:srgbClr val="FFD916"/>
                  </a:solidFill>
                  <a:latin typeface="Aptos SemiBold" panose="020B0004020202020204" pitchFamily="34" charset="0"/>
                </a:rPr>
                <a:t>madness</a:t>
              </a:r>
              <a:r>
                <a:rPr lang="en-US" sz="3200" dirty="0">
                  <a:latin typeface="Aptos SemiBold" panose="020B0004020202020204" pitchFamily="34" charset="0"/>
                </a:rPr>
                <a:t>.</a:t>
              </a:r>
            </a:p>
            <a:p>
              <a:pPr>
                <a:spcBef>
                  <a:spcPts val="3000"/>
                </a:spcBef>
                <a:spcAft>
                  <a:spcPts val="1200"/>
                </a:spcAft>
              </a:pPr>
              <a:r>
                <a:rPr lang="en-US" sz="3200" dirty="0">
                  <a:latin typeface="Aptos SemiBold" panose="020B0004020202020204" pitchFamily="34" charset="0"/>
                </a:rPr>
                <a:t>Hard work, exponential growth need exponential </a:t>
              </a:r>
              <a:r>
                <a:rPr lang="en-US" sz="3200" b="1" dirty="0">
                  <a:solidFill>
                    <a:srgbClr val="FFD916"/>
                  </a:solidFill>
                  <a:latin typeface="Aptos SemiBold" panose="020B0004020202020204" pitchFamily="34" charset="0"/>
                </a:rPr>
                <a:t>sacriﬁces.</a:t>
              </a:r>
            </a:p>
            <a:p>
              <a:pPr>
                <a:spcBef>
                  <a:spcPts val="3000"/>
                </a:spcBef>
                <a:spcAft>
                  <a:spcPts val="1200"/>
                </a:spcAft>
              </a:pPr>
              <a:r>
                <a:rPr lang="en-US" sz="3200" b="1" dirty="0">
                  <a:solidFill>
                    <a:srgbClr val="FFD916"/>
                  </a:solidFill>
                  <a:latin typeface="Aptos SemiBold" panose="020B0004020202020204" pitchFamily="34" charset="0"/>
                </a:rPr>
                <a:t>Ethics</a:t>
              </a:r>
              <a:r>
                <a:rPr lang="en-US" sz="3200" dirty="0">
                  <a:latin typeface="Aptos SemiBold" panose="020B0004020202020204" pitchFamily="34" charset="0"/>
                </a:rPr>
                <a:t>, do the right thing when no one is watching.</a:t>
              </a:r>
            </a:p>
            <a:p>
              <a:pPr>
                <a:spcBef>
                  <a:spcPts val="3000"/>
                </a:spcBef>
                <a:spcAft>
                  <a:spcPts val="1200"/>
                </a:spcAft>
              </a:pPr>
              <a:r>
                <a:rPr lang="en-US" sz="3200" dirty="0">
                  <a:latin typeface="Aptos SemiBold" panose="020B0004020202020204" pitchFamily="34" charset="0"/>
                </a:rPr>
                <a:t>All </a:t>
              </a:r>
              <a:r>
                <a:rPr lang="en-US" sz="3200" b="1" dirty="0">
                  <a:solidFill>
                    <a:srgbClr val="FFD916"/>
                  </a:solidFill>
                  <a:latin typeface="Aptos SemiBold" panose="020B0004020202020204" pitchFamily="34" charset="0"/>
                </a:rPr>
                <a:t>Disruption</a:t>
              </a:r>
              <a:r>
                <a:rPr lang="en-US" sz="3200" dirty="0">
                  <a:latin typeface="Aptos SemiBold" panose="020B0004020202020204" pitchFamily="34" charset="0"/>
                </a:rPr>
                <a:t> starts with introspection.</a:t>
              </a:r>
            </a:p>
            <a:p>
              <a:pPr>
                <a:spcBef>
                  <a:spcPts val="3000"/>
                </a:spcBef>
                <a:spcAft>
                  <a:spcPts val="1200"/>
                </a:spcAft>
              </a:pPr>
              <a:r>
                <a:rPr lang="en-US" sz="3200" b="1" dirty="0">
                  <a:solidFill>
                    <a:srgbClr val="FFD916"/>
                  </a:solidFill>
                  <a:latin typeface="Aptos SemiBold" panose="020B0004020202020204" pitchFamily="34" charset="0"/>
                </a:rPr>
                <a:t>Discipline</a:t>
              </a:r>
              <a:r>
                <a:rPr lang="en-US" sz="3200" dirty="0">
                  <a:latin typeface="Aptos SemiBold" panose="020B0004020202020204" pitchFamily="34" charset="0"/>
                </a:rPr>
                <a:t> is doing what needs to be done, even if you don't want to do it.</a:t>
              </a:r>
            </a:p>
            <a:p>
              <a:pPr>
                <a:spcBef>
                  <a:spcPts val="3000"/>
                </a:spcBef>
                <a:spcAft>
                  <a:spcPts val="1200"/>
                </a:spcAft>
              </a:pPr>
              <a:r>
                <a:rPr lang="en-US" sz="3200" dirty="0">
                  <a:latin typeface="Aptos SemiBold" panose="020B0004020202020204" pitchFamily="34" charset="0"/>
                </a:rPr>
                <a:t>One person with </a:t>
              </a:r>
              <a:r>
                <a:rPr lang="en-US" sz="3200" b="1" dirty="0">
                  <a:solidFill>
                    <a:srgbClr val="FFD916"/>
                  </a:solidFill>
                  <a:latin typeface="Aptos SemiBold" panose="020B0004020202020204" pitchFamily="34" charset="0"/>
                </a:rPr>
                <a:t>Passion</a:t>
              </a:r>
              <a:r>
                <a:rPr lang="en-US" sz="3200" dirty="0">
                  <a:latin typeface="Aptos SemiBold" panose="020B0004020202020204" pitchFamily="34" charset="0"/>
                </a:rPr>
                <a:t> is better than forty people merely interested.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631DBF1-00A2-B105-CC3F-E917C008D32F}"/>
                </a:ext>
              </a:extLst>
            </p:cNvPr>
            <p:cNvSpPr/>
            <p:nvPr/>
          </p:nvSpPr>
          <p:spPr>
            <a:xfrm>
              <a:off x="2088468" y="2665537"/>
              <a:ext cx="581017" cy="603602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>
              <a:outerShdw blurRad="50800" dist="38100" dir="5400000" algn="t" rotWithShape="0">
                <a:srgbClr val="00206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C7F620B-AEFC-1007-11F8-5B8E7CD2A670}"/>
                </a:ext>
              </a:extLst>
            </p:cNvPr>
            <p:cNvSpPr/>
            <p:nvPr/>
          </p:nvSpPr>
          <p:spPr>
            <a:xfrm>
              <a:off x="2088468" y="3674737"/>
              <a:ext cx="581017" cy="603602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>
              <a:outerShdw blurRad="50800" dist="38100" dir="5400000" algn="t" rotWithShape="0">
                <a:srgbClr val="00206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kern="1200" dirty="0">
                  <a:solidFill>
                    <a:schemeClr val="bg1"/>
                  </a:solidFill>
                  <a:latin typeface="Calibri" panose="020F0502020204030204"/>
                </a:rPr>
                <a:t>2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C5E1E8E-CD6E-6DF4-0804-67AF024FC557}"/>
                </a:ext>
              </a:extLst>
            </p:cNvPr>
            <p:cNvSpPr/>
            <p:nvPr/>
          </p:nvSpPr>
          <p:spPr>
            <a:xfrm>
              <a:off x="2088467" y="4683937"/>
              <a:ext cx="581017" cy="603602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>
              <a:outerShdw blurRad="50800" dist="38100" dir="5400000" algn="t" rotWithShape="0">
                <a:srgbClr val="00206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097B7EF-AB63-EE8C-F747-6F68F7115938}"/>
                </a:ext>
              </a:extLst>
            </p:cNvPr>
            <p:cNvSpPr/>
            <p:nvPr/>
          </p:nvSpPr>
          <p:spPr>
            <a:xfrm>
              <a:off x="2088467" y="5693137"/>
              <a:ext cx="581017" cy="603602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>
              <a:outerShdw blurRad="50800" dist="38100" dir="5400000" algn="t" rotWithShape="0">
                <a:srgbClr val="00206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C8D2C10-18F1-2A95-98CA-EFE4F829FB1B}"/>
                </a:ext>
              </a:extLst>
            </p:cNvPr>
            <p:cNvSpPr/>
            <p:nvPr/>
          </p:nvSpPr>
          <p:spPr>
            <a:xfrm>
              <a:off x="2088467" y="6702337"/>
              <a:ext cx="581017" cy="603602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>
              <a:outerShdw blurRad="50800" dist="38100" dir="5400000" algn="t" rotWithShape="0">
                <a:srgbClr val="00206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8247CFF-333C-F082-81C0-9D70030689C3}"/>
                </a:ext>
              </a:extLst>
            </p:cNvPr>
            <p:cNvSpPr/>
            <p:nvPr/>
          </p:nvSpPr>
          <p:spPr>
            <a:xfrm>
              <a:off x="2088467" y="7711537"/>
              <a:ext cx="581017" cy="603602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>
              <a:outerShdw blurRad="50800" dist="38100" dir="5400000" algn="t" rotWithShape="0">
                <a:srgbClr val="00206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72C8C29-3F75-2CA5-5CEC-6901C40F119C}"/>
                </a:ext>
              </a:extLst>
            </p:cNvPr>
            <p:cNvSpPr/>
            <p:nvPr/>
          </p:nvSpPr>
          <p:spPr>
            <a:xfrm>
              <a:off x="2088467" y="8720739"/>
              <a:ext cx="581017" cy="603602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bg1"/>
              </a:solidFill>
            </a:ln>
            <a:effectLst>
              <a:outerShdw blurRad="50800" dist="38100" dir="5400000" algn="t" rotWithShape="0">
                <a:srgbClr val="00206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0084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815C2-0277-F33F-9099-7E53ACEB5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0133489-C054-1937-21AC-4C3526202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Culture of Growth: The Tools (1/3)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E807CB8-0217-44C0-9113-91D6BD673AF8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277EE6FD-EB39-F566-C858-F3DE7869A4C4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4F8C0F2C-7717-6139-F55C-5422EBBB34C1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C0326DA1-278E-5466-3E49-B7429ED0E71D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2A52831-E195-EBEE-B9DC-C104658C4F00}"/>
              </a:ext>
            </a:extLst>
          </p:cNvPr>
          <p:cNvSpPr txBox="1"/>
          <p:nvPr/>
        </p:nvSpPr>
        <p:spPr>
          <a:xfrm>
            <a:off x="12885462" y="3345736"/>
            <a:ext cx="5297596" cy="51365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2860">
              <a:lnSpc>
                <a:spcPct val="113399"/>
              </a:lnSpc>
              <a:spcBef>
                <a:spcPts val="90"/>
              </a:spcBef>
            </a:pPr>
            <a:r>
              <a:rPr sz="4000" b="1" spc="-229" dirty="0">
                <a:latin typeface="Tahoma"/>
                <a:cs typeface="Tahoma"/>
              </a:rPr>
              <a:t>Salaries</a:t>
            </a:r>
            <a:r>
              <a:rPr sz="4000" b="1" spc="-340" dirty="0">
                <a:latin typeface="Tahoma"/>
                <a:cs typeface="Tahoma"/>
              </a:rPr>
              <a:t> </a:t>
            </a:r>
            <a:r>
              <a:rPr sz="4000" b="1" spc="-305" dirty="0">
                <a:latin typeface="Tahoma"/>
                <a:cs typeface="Tahoma"/>
              </a:rPr>
              <a:t>will</a:t>
            </a:r>
            <a:r>
              <a:rPr sz="4000" b="1" spc="-335" dirty="0">
                <a:latin typeface="Tahoma"/>
                <a:cs typeface="Tahoma"/>
              </a:rPr>
              <a:t> run </a:t>
            </a:r>
            <a:r>
              <a:rPr sz="4000" b="1" spc="-350" dirty="0">
                <a:latin typeface="Tahoma"/>
                <a:cs typeface="Tahoma"/>
              </a:rPr>
              <a:t>your </a:t>
            </a:r>
            <a:r>
              <a:rPr sz="4000" b="1" spc="-280" dirty="0">
                <a:latin typeface="Tahoma"/>
                <a:cs typeface="Tahoma"/>
              </a:rPr>
              <a:t>homes;</a:t>
            </a:r>
            <a:r>
              <a:rPr sz="4000" b="1" spc="-355" dirty="0">
                <a:latin typeface="Tahoma"/>
                <a:cs typeface="Tahoma"/>
              </a:rPr>
              <a:t> </a:t>
            </a:r>
            <a:r>
              <a:rPr sz="4000" b="1" spc="-295" dirty="0">
                <a:latin typeface="Tahoma"/>
                <a:cs typeface="Tahoma"/>
              </a:rPr>
              <a:t>Incentives</a:t>
            </a:r>
            <a:r>
              <a:rPr sz="4000" b="1" spc="-350" dirty="0">
                <a:latin typeface="Tahoma"/>
                <a:cs typeface="Tahoma"/>
              </a:rPr>
              <a:t> </a:t>
            </a:r>
            <a:r>
              <a:rPr sz="4000" b="1" spc="-325" dirty="0">
                <a:latin typeface="Tahoma"/>
                <a:cs typeface="Tahoma"/>
              </a:rPr>
              <a:t>will manage</a:t>
            </a:r>
            <a:r>
              <a:rPr sz="4000" b="1" spc="-355" dirty="0">
                <a:latin typeface="Tahoma"/>
                <a:cs typeface="Tahoma"/>
              </a:rPr>
              <a:t> </a:t>
            </a:r>
            <a:r>
              <a:rPr sz="4000" b="1" spc="-330" dirty="0">
                <a:latin typeface="Tahoma"/>
                <a:cs typeface="Tahoma"/>
              </a:rPr>
              <a:t>your</a:t>
            </a:r>
            <a:r>
              <a:rPr sz="4000" b="1" spc="-350" dirty="0">
                <a:latin typeface="Tahoma"/>
                <a:cs typeface="Tahoma"/>
              </a:rPr>
              <a:t> </a:t>
            </a:r>
            <a:r>
              <a:rPr sz="4000" b="1" spc="-90" dirty="0">
                <a:latin typeface="Tahoma"/>
                <a:cs typeface="Tahoma"/>
              </a:rPr>
              <a:t>lifestyle </a:t>
            </a:r>
            <a:r>
              <a:rPr sz="4000" b="1" spc="-375" dirty="0">
                <a:latin typeface="Tahoma"/>
                <a:cs typeface="Tahoma"/>
              </a:rPr>
              <a:t>&amp;</a:t>
            </a:r>
            <a:r>
              <a:rPr sz="4000" b="1" spc="-350" dirty="0">
                <a:latin typeface="Tahoma"/>
                <a:cs typeface="Tahoma"/>
              </a:rPr>
              <a:t> </a:t>
            </a:r>
            <a:r>
              <a:rPr sz="4000" b="1" spc="-250" dirty="0">
                <a:latin typeface="Tahoma"/>
                <a:cs typeface="Tahoma"/>
              </a:rPr>
              <a:t>ESOPs</a:t>
            </a:r>
            <a:r>
              <a:rPr sz="4000" b="1" spc="-350" dirty="0">
                <a:latin typeface="Tahoma"/>
                <a:cs typeface="Tahoma"/>
              </a:rPr>
              <a:t> </a:t>
            </a:r>
            <a:r>
              <a:rPr sz="4000" b="1" spc="-305" dirty="0">
                <a:latin typeface="Tahoma"/>
                <a:cs typeface="Tahoma"/>
              </a:rPr>
              <a:t>will</a:t>
            </a:r>
            <a:r>
              <a:rPr sz="4000" b="1" spc="-345" dirty="0">
                <a:latin typeface="Tahoma"/>
                <a:cs typeface="Tahoma"/>
              </a:rPr>
              <a:t> </a:t>
            </a:r>
            <a:r>
              <a:rPr sz="4000" b="1" spc="-20" dirty="0">
                <a:latin typeface="Tahoma"/>
                <a:cs typeface="Tahoma"/>
              </a:rPr>
              <a:t>create </a:t>
            </a:r>
            <a:r>
              <a:rPr sz="4000" b="1" spc="-340" dirty="0">
                <a:latin typeface="Tahoma"/>
                <a:cs typeface="Tahoma"/>
              </a:rPr>
              <a:t>GENERATIONAL </a:t>
            </a:r>
            <a:r>
              <a:rPr sz="4000" b="1" spc="-105" dirty="0">
                <a:latin typeface="Tahoma"/>
                <a:cs typeface="Tahoma"/>
              </a:rPr>
              <a:t>WEALTH!</a:t>
            </a:r>
            <a:endParaRPr sz="4000" dirty="0">
              <a:latin typeface="Tahoma"/>
              <a:cs typeface="Tahoma"/>
            </a:endParaRPr>
          </a:p>
          <a:p>
            <a:pPr marL="2850515">
              <a:lnSpc>
                <a:spcPct val="100000"/>
              </a:lnSpc>
              <a:spcBef>
                <a:spcPts val="105"/>
              </a:spcBef>
            </a:pPr>
            <a:r>
              <a:rPr sz="3050" b="1" spc="-75" dirty="0">
                <a:latin typeface="Tahoma"/>
                <a:cs typeface="Tahoma"/>
              </a:rPr>
              <a:t>-</a:t>
            </a:r>
            <a:r>
              <a:rPr sz="3050" b="1" spc="-270" dirty="0">
                <a:latin typeface="Tahoma"/>
                <a:cs typeface="Tahoma"/>
              </a:rPr>
              <a:t> </a:t>
            </a:r>
            <a:r>
              <a:rPr sz="3050" b="1" spc="-275" dirty="0">
                <a:latin typeface="Tahoma"/>
                <a:cs typeface="Tahoma"/>
              </a:rPr>
              <a:t>Tanuj</a:t>
            </a:r>
            <a:r>
              <a:rPr sz="3050" b="1" spc="-270" dirty="0">
                <a:latin typeface="Tahoma"/>
                <a:cs typeface="Tahoma"/>
              </a:rPr>
              <a:t> </a:t>
            </a:r>
            <a:r>
              <a:rPr sz="3050" b="1" spc="-165" dirty="0">
                <a:latin typeface="Tahoma"/>
                <a:cs typeface="Tahoma"/>
              </a:rPr>
              <a:t>Shori</a:t>
            </a:r>
            <a:r>
              <a:rPr lang="en-US" sz="3050" b="1" spc="-165" dirty="0">
                <a:latin typeface="Tahoma"/>
                <a:cs typeface="Tahoma"/>
              </a:rPr>
              <a:t> (CEO)</a:t>
            </a:r>
            <a:endParaRPr sz="3050" dirty="0">
              <a:latin typeface="Tahoma"/>
              <a:cs typeface="Tahoma"/>
            </a:endParaRP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8E6992B3-2ADE-7D0B-6EEA-A1C9ABF1AF61}"/>
              </a:ext>
            </a:extLst>
          </p:cNvPr>
          <p:cNvGrpSpPr/>
          <p:nvPr/>
        </p:nvGrpSpPr>
        <p:grpSpPr>
          <a:xfrm>
            <a:off x="12323712" y="1920875"/>
            <a:ext cx="6167755" cy="6737350"/>
            <a:chOff x="11926337" y="2467156"/>
            <a:chExt cx="6167755" cy="6737350"/>
          </a:xfrm>
        </p:grpSpPr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F2603D6A-F8F3-64A0-9D0F-2280B73C7763}"/>
                </a:ext>
              </a:extLst>
            </p:cNvPr>
            <p:cNvSpPr/>
            <p:nvPr/>
          </p:nvSpPr>
          <p:spPr>
            <a:xfrm>
              <a:off x="11957750" y="2994673"/>
              <a:ext cx="6104890" cy="6177915"/>
            </a:xfrm>
            <a:custGeom>
              <a:avLst/>
              <a:gdLst/>
              <a:ahLst/>
              <a:cxnLst/>
              <a:rect l="l" t="t" r="r" b="b"/>
              <a:pathLst>
                <a:path w="6104890" h="6177915">
                  <a:moveTo>
                    <a:pt x="0" y="6177822"/>
                  </a:moveTo>
                  <a:lnTo>
                    <a:pt x="0" y="0"/>
                  </a:lnTo>
                  <a:lnTo>
                    <a:pt x="4565306" y="0"/>
                  </a:lnTo>
                  <a:lnTo>
                    <a:pt x="4621959" y="1042"/>
                  </a:lnTo>
                  <a:lnTo>
                    <a:pt x="4678537" y="4170"/>
                  </a:lnTo>
                  <a:lnTo>
                    <a:pt x="4734963" y="9378"/>
                  </a:lnTo>
                  <a:lnTo>
                    <a:pt x="4791156" y="16659"/>
                  </a:lnTo>
                  <a:lnTo>
                    <a:pt x="4847042" y="26004"/>
                  </a:lnTo>
                  <a:lnTo>
                    <a:pt x="4902550" y="37399"/>
                  </a:lnTo>
                  <a:lnTo>
                    <a:pt x="4957601" y="50830"/>
                  </a:lnTo>
                  <a:lnTo>
                    <a:pt x="5012117" y="66278"/>
                  </a:lnTo>
                  <a:lnTo>
                    <a:pt x="5066028" y="83721"/>
                  </a:lnTo>
                  <a:lnTo>
                    <a:pt x="5119262" y="103138"/>
                  </a:lnTo>
                  <a:lnTo>
                    <a:pt x="5171746" y="124502"/>
                  </a:lnTo>
                  <a:lnTo>
                    <a:pt x="5223407" y="147781"/>
                  </a:lnTo>
                  <a:lnTo>
                    <a:pt x="5274174" y="172946"/>
                  </a:lnTo>
                  <a:lnTo>
                    <a:pt x="5323984" y="199964"/>
                  </a:lnTo>
                  <a:lnTo>
                    <a:pt x="5372765" y="228797"/>
                  </a:lnTo>
                  <a:lnTo>
                    <a:pt x="5420450" y="259405"/>
                  </a:lnTo>
                  <a:lnTo>
                    <a:pt x="5466976" y="291747"/>
                  </a:lnTo>
                  <a:lnTo>
                    <a:pt x="5512282" y="325781"/>
                  </a:lnTo>
                  <a:lnTo>
                    <a:pt x="5556305" y="361460"/>
                  </a:lnTo>
                  <a:lnTo>
                    <a:pt x="5598983" y="398733"/>
                  </a:lnTo>
                  <a:lnTo>
                    <a:pt x="5640259" y="437551"/>
                  </a:lnTo>
                  <a:lnTo>
                    <a:pt x="5680080" y="477865"/>
                  </a:lnTo>
                  <a:lnTo>
                    <a:pt x="5718391" y="519617"/>
                  </a:lnTo>
                  <a:lnTo>
                    <a:pt x="5755139" y="562749"/>
                  </a:lnTo>
                  <a:lnTo>
                    <a:pt x="5790273" y="607204"/>
                  </a:lnTo>
                  <a:lnTo>
                    <a:pt x="5823749" y="652924"/>
                  </a:lnTo>
                  <a:lnTo>
                    <a:pt x="5855518" y="699846"/>
                  </a:lnTo>
                  <a:lnTo>
                    <a:pt x="5885538" y="747902"/>
                  </a:lnTo>
                  <a:lnTo>
                    <a:pt x="5913770" y="797031"/>
                  </a:lnTo>
                  <a:lnTo>
                    <a:pt x="5940174" y="847169"/>
                  </a:lnTo>
                  <a:lnTo>
                    <a:pt x="5964715" y="898244"/>
                  </a:lnTo>
                  <a:lnTo>
                    <a:pt x="5987359" y="950186"/>
                  </a:lnTo>
                  <a:lnTo>
                    <a:pt x="6008075" y="1002925"/>
                  </a:lnTo>
                  <a:lnTo>
                    <a:pt x="6026838" y="1056394"/>
                  </a:lnTo>
                  <a:lnTo>
                    <a:pt x="6043619" y="1110518"/>
                  </a:lnTo>
                  <a:lnTo>
                    <a:pt x="6058397" y="1165220"/>
                  </a:lnTo>
                  <a:lnTo>
                    <a:pt x="6071150" y="1220428"/>
                  </a:lnTo>
                  <a:lnTo>
                    <a:pt x="6081864" y="1276072"/>
                  </a:lnTo>
                  <a:lnTo>
                    <a:pt x="6090522" y="1332072"/>
                  </a:lnTo>
                  <a:lnTo>
                    <a:pt x="6097113" y="1388350"/>
                  </a:lnTo>
                  <a:lnTo>
                    <a:pt x="6101628" y="1444832"/>
                  </a:lnTo>
                  <a:lnTo>
                    <a:pt x="6104062" y="1501445"/>
                  </a:lnTo>
                  <a:lnTo>
                    <a:pt x="6104526" y="1539220"/>
                  </a:lnTo>
                  <a:lnTo>
                    <a:pt x="6104526" y="6177822"/>
                  </a:lnTo>
                  <a:lnTo>
                    <a:pt x="0" y="6177822"/>
                  </a:lnTo>
                </a:path>
              </a:pathLst>
            </a:custGeom>
            <a:ln w="62825">
              <a:solidFill>
                <a:srgbClr val="FBD96D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976A20F0-38CD-B86E-1A1B-0AC2D902D705}"/>
                </a:ext>
              </a:extLst>
            </p:cNvPr>
            <p:cNvSpPr/>
            <p:nvPr/>
          </p:nvSpPr>
          <p:spPr>
            <a:xfrm>
              <a:off x="12523178" y="2467156"/>
              <a:ext cx="1612265" cy="992505"/>
            </a:xfrm>
            <a:custGeom>
              <a:avLst/>
              <a:gdLst/>
              <a:ahLst/>
              <a:cxnLst/>
              <a:rect l="l" t="t" r="r" b="b"/>
              <a:pathLst>
                <a:path w="1612265" h="992504">
                  <a:moveTo>
                    <a:pt x="349071" y="992213"/>
                  </a:moveTo>
                  <a:lnTo>
                    <a:pt x="299795" y="989216"/>
                  </a:lnTo>
                  <a:lnTo>
                    <a:pt x="253517" y="980224"/>
                  </a:lnTo>
                  <a:lnTo>
                    <a:pt x="210235" y="965239"/>
                  </a:lnTo>
                  <a:lnTo>
                    <a:pt x="169950" y="944260"/>
                  </a:lnTo>
                  <a:lnTo>
                    <a:pt x="132663" y="917288"/>
                  </a:lnTo>
                  <a:lnTo>
                    <a:pt x="98374" y="884322"/>
                  </a:lnTo>
                  <a:lnTo>
                    <a:pt x="68313" y="846681"/>
                  </a:lnTo>
                  <a:lnTo>
                    <a:pt x="43719" y="805691"/>
                  </a:lnTo>
                  <a:lnTo>
                    <a:pt x="24591" y="761351"/>
                  </a:lnTo>
                  <a:lnTo>
                    <a:pt x="10929" y="713661"/>
                  </a:lnTo>
                  <a:lnTo>
                    <a:pt x="2732" y="662622"/>
                  </a:lnTo>
                  <a:lnTo>
                    <a:pt x="0" y="608233"/>
                  </a:lnTo>
                  <a:lnTo>
                    <a:pt x="2017" y="561640"/>
                  </a:lnTo>
                  <a:lnTo>
                    <a:pt x="8069" y="515881"/>
                  </a:lnTo>
                  <a:lnTo>
                    <a:pt x="18157" y="470958"/>
                  </a:lnTo>
                  <a:lnTo>
                    <a:pt x="32280" y="426870"/>
                  </a:lnTo>
                  <a:lnTo>
                    <a:pt x="50438" y="383618"/>
                  </a:lnTo>
                  <a:lnTo>
                    <a:pt x="72631" y="341201"/>
                  </a:lnTo>
                  <a:lnTo>
                    <a:pt x="98861" y="299620"/>
                  </a:lnTo>
                  <a:lnTo>
                    <a:pt x="129125" y="258875"/>
                  </a:lnTo>
                  <a:lnTo>
                    <a:pt x="163426" y="218967"/>
                  </a:lnTo>
                  <a:lnTo>
                    <a:pt x="200756" y="181159"/>
                  </a:lnTo>
                  <a:lnTo>
                    <a:pt x="240109" y="146720"/>
                  </a:lnTo>
                  <a:lnTo>
                    <a:pt x="281486" y="115652"/>
                  </a:lnTo>
                  <a:lnTo>
                    <a:pt x="324888" y="87952"/>
                  </a:lnTo>
                  <a:lnTo>
                    <a:pt x="370314" y="63623"/>
                  </a:lnTo>
                  <a:lnTo>
                    <a:pt x="417764" y="42663"/>
                  </a:lnTo>
                  <a:lnTo>
                    <a:pt x="467240" y="25072"/>
                  </a:lnTo>
                  <a:lnTo>
                    <a:pt x="518741" y="10851"/>
                  </a:lnTo>
                  <a:lnTo>
                    <a:pt x="572268" y="0"/>
                  </a:lnTo>
                  <a:lnTo>
                    <a:pt x="591302" y="12695"/>
                  </a:lnTo>
                  <a:lnTo>
                    <a:pt x="551622" y="40503"/>
                  </a:lnTo>
                  <a:lnTo>
                    <a:pt x="517211" y="71936"/>
                  </a:lnTo>
                  <a:lnTo>
                    <a:pt x="488069" y="106995"/>
                  </a:lnTo>
                  <a:lnTo>
                    <a:pt x="464195" y="145679"/>
                  </a:lnTo>
                  <a:lnTo>
                    <a:pt x="445588" y="187990"/>
                  </a:lnTo>
                  <a:lnTo>
                    <a:pt x="432248" y="233927"/>
                  </a:lnTo>
                  <a:lnTo>
                    <a:pt x="424175" y="283490"/>
                  </a:lnTo>
                  <a:lnTo>
                    <a:pt x="477837" y="301907"/>
                  </a:lnTo>
                  <a:lnTo>
                    <a:pt x="525850" y="323730"/>
                  </a:lnTo>
                  <a:lnTo>
                    <a:pt x="568214" y="348959"/>
                  </a:lnTo>
                  <a:lnTo>
                    <a:pt x="604929" y="377594"/>
                  </a:lnTo>
                  <a:lnTo>
                    <a:pt x="635996" y="409634"/>
                  </a:lnTo>
                  <a:lnTo>
                    <a:pt x="661414" y="445080"/>
                  </a:lnTo>
                  <a:lnTo>
                    <a:pt x="681184" y="483932"/>
                  </a:lnTo>
                  <a:lnTo>
                    <a:pt x="695305" y="526190"/>
                  </a:lnTo>
                  <a:lnTo>
                    <a:pt x="703777" y="571853"/>
                  </a:lnTo>
                  <a:lnTo>
                    <a:pt x="706601" y="620923"/>
                  </a:lnTo>
                  <a:lnTo>
                    <a:pt x="703722" y="671745"/>
                  </a:lnTo>
                  <a:lnTo>
                    <a:pt x="695083" y="719833"/>
                  </a:lnTo>
                  <a:lnTo>
                    <a:pt x="680686" y="765188"/>
                  </a:lnTo>
                  <a:lnTo>
                    <a:pt x="660530" y="807808"/>
                  </a:lnTo>
                  <a:lnTo>
                    <a:pt x="634614" y="847694"/>
                  </a:lnTo>
                  <a:lnTo>
                    <a:pt x="602940" y="884844"/>
                  </a:lnTo>
                  <a:lnTo>
                    <a:pt x="567088" y="917653"/>
                  </a:lnTo>
                  <a:lnTo>
                    <a:pt x="528651" y="944495"/>
                  </a:lnTo>
                  <a:lnTo>
                    <a:pt x="487631" y="965372"/>
                  </a:lnTo>
                  <a:lnTo>
                    <a:pt x="444201" y="980224"/>
                  </a:lnTo>
                  <a:lnTo>
                    <a:pt x="444334" y="980224"/>
                  </a:lnTo>
                  <a:lnTo>
                    <a:pt x="397918" y="989216"/>
                  </a:lnTo>
                  <a:lnTo>
                    <a:pt x="398085" y="989216"/>
                  </a:lnTo>
                  <a:lnTo>
                    <a:pt x="349071" y="992213"/>
                  </a:lnTo>
                  <a:close/>
                </a:path>
                <a:path w="1612265" h="992504">
                  <a:moveTo>
                    <a:pt x="1254542" y="992213"/>
                  </a:moveTo>
                  <a:lnTo>
                    <a:pt x="1205267" y="989216"/>
                  </a:lnTo>
                  <a:lnTo>
                    <a:pt x="1158988" y="980224"/>
                  </a:lnTo>
                  <a:lnTo>
                    <a:pt x="1115706" y="965239"/>
                  </a:lnTo>
                  <a:lnTo>
                    <a:pt x="1075421" y="944260"/>
                  </a:lnTo>
                  <a:lnTo>
                    <a:pt x="1038134" y="917288"/>
                  </a:lnTo>
                  <a:lnTo>
                    <a:pt x="1003845" y="884322"/>
                  </a:lnTo>
                  <a:lnTo>
                    <a:pt x="973785" y="846681"/>
                  </a:lnTo>
                  <a:lnTo>
                    <a:pt x="949191" y="805691"/>
                  </a:lnTo>
                  <a:lnTo>
                    <a:pt x="930063" y="761351"/>
                  </a:lnTo>
                  <a:lnTo>
                    <a:pt x="916400" y="713661"/>
                  </a:lnTo>
                  <a:lnTo>
                    <a:pt x="908203" y="662622"/>
                  </a:lnTo>
                  <a:lnTo>
                    <a:pt x="905471" y="608233"/>
                  </a:lnTo>
                  <a:lnTo>
                    <a:pt x="907488" y="561640"/>
                  </a:lnTo>
                  <a:lnTo>
                    <a:pt x="913541" y="515881"/>
                  </a:lnTo>
                  <a:lnTo>
                    <a:pt x="923630" y="470958"/>
                  </a:lnTo>
                  <a:lnTo>
                    <a:pt x="937753" y="426870"/>
                  </a:lnTo>
                  <a:lnTo>
                    <a:pt x="955912" y="383618"/>
                  </a:lnTo>
                  <a:lnTo>
                    <a:pt x="978105" y="341201"/>
                  </a:lnTo>
                  <a:lnTo>
                    <a:pt x="1004334" y="299620"/>
                  </a:lnTo>
                  <a:lnTo>
                    <a:pt x="1034598" y="258875"/>
                  </a:lnTo>
                  <a:lnTo>
                    <a:pt x="1068897" y="218967"/>
                  </a:lnTo>
                  <a:lnTo>
                    <a:pt x="1106227" y="181159"/>
                  </a:lnTo>
                  <a:lnTo>
                    <a:pt x="1145581" y="146720"/>
                  </a:lnTo>
                  <a:lnTo>
                    <a:pt x="1186959" y="115652"/>
                  </a:lnTo>
                  <a:lnTo>
                    <a:pt x="1230361" y="87952"/>
                  </a:lnTo>
                  <a:lnTo>
                    <a:pt x="1275787" y="63623"/>
                  </a:lnTo>
                  <a:lnTo>
                    <a:pt x="1323238" y="42663"/>
                  </a:lnTo>
                  <a:lnTo>
                    <a:pt x="1372714" y="25072"/>
                  </a:lnTo>
                  <a:lnTo>
                    <a:pt x="1424214" y="10851"/>
                  </a:lnTo>
                  <a:lnTo>
                    <a:pt x="1477739" y="0"/>
                  </a:lnTo>
                  <a:lnTo>
                    <a:pt x="1496779" y="12695"/>
                  </a:lnTo>
                  <a:lnTo>
                    <a:pt x="1457097" y="40503"/>
                  </a:lnTo>
                  <a:lnTo>
                    <a:pt x="1422684" y="71936"/>
                  </a:lnTo>
                  <a:lnTo>
                    <a:pt x="1393541" y="106995"/>
                  </a:lnTo>
                  <a:lnTo>
                    <a:pt x="1369667" y="145679"/>
                  </a:lnTo>
                  <a:lnTo>
                    <a:pt x="1351060" y="187990"/>
                  </a:lnTo>
                  <a:lnTo>
                    <a:pt x="1337720" y="233927"/>
                  </a:lnTo>
                  <a:lnTo>
                    <a:pt x="1329646" y="283490"/>
                  </a:lnTo>
                  <a:lnTo>
                    <a:pt x="1383308" y="301907"/>
                  </a:lnTo>
                  <a:lnTo>
                    <a:pt x="1431322" y="323730"/>
                  </a:lnTo>
                  <a:lnTo>
                    <a:pt x="1473687" y="348959"/>
                  </a:lnTo>
                  <a:lnTo>
                    <a:pt x="1510403" y="377594"/>
                  </a:lnTo>
                  <a:lnTo>
                    <a:pt x="1541471" y="409634"/>
                  </a:lnTo>
                  <a:lnTo>
                    <a:pt x="1566889" y="445080"/>
                  </a:lnTo>
                  <a:lnTo>
                    <a:pt x="1586660" y="483932"/>
                  </a:lnTo>
                  <a:lnTo>
                    <a:pt x="1600781" y="526190"/>
                  </a:lnTo>
                  <a:lnTo>
                    <a:pt x="1609254" y="571853"/>
                  </a:lnTo>
                  <a:lnTo>
                    <a:pt x="1612079" y="620923"/>
                  </a:lnTo>
                  <a:lnTo>
                    <a:pt x="1609199" y="671745"/>
                  </a:lnTo>
                  <a:lnTo>
                    <a:pt x="1600559" y="719833"/>
                  </a:lnTo>
                  <a:lnTo>
                    <a:pt x="1586161" y="765188"/>
                  </a:lnTo>
                  <a:lnTo>
                    <a:pt x="1566004" y="807808"/>
                  </a:lnTo>
                  <a:lnTo>
                    <a:pt x="1540089" y="847694"/>
                  </a:lnTo>
                  <a:lnTo>
                    <a:pt x="1508417" y="884844"/>
                  </a:lnTo>
                  <a:lnTo>
                    <a:pt x="1472563" y="917653"/>
                  </a:lnTo>
                  <a:lnTo>
                    <a:pt x="1434126" y="944495"/>
                  </a:lnTo>
                  <a:lnTo>
                    <a:pt x="1393105" y="965372"/>
                  </a:lnTo>
                  <a:lnTo>
                    <a:pt x="1349675" y="980224"/>
                  </a:lnTo>
                  <a:lnTo>
                    <a:pt x="1349808" y="980224"/>
                  </a:lnTo>
                  <a:lnTo>
                    <a:pt x="1303391" y="989216"/>
                  </a:lnTo>
                  <a:lnTo>
                    <a:pt x="1303558" y="989216"/>
                  </a:lnTo>
                  <a:lnTo>
                    <a:pt x="1254542" y="992213"/>
                  </a:lnTo>
                  <a:close/>
                </a:path>
              </a:pathLst>
            </a:custGeom>
            <a:solidFill>
              <a:srgbClr val="FBD96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7">
            <a:extLst>
              <a:ext uri="{FF2B5EF4-FFF2-40B4-BE49-F238E27FC236}">
                <a16:creationId xmlns:a16="http://schemas.microsoft.com/office/drawing/2014/main" id="{4F4AAFA3-3B53-C83E-030B-5751B4F367D8}"/>
              </a:ext>
            </a:extLst>
          </p:cNvPr>
          <p:cNvSpPr txBox="1"/>
          <p:nvPr/>
        </p:nvSpPr>
        <p:spPr>
          <a:xfrm>
            <a:off x="1190932" y="2132036"/>
            <a:ext cx="4627449" cy="64633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100" b="1" spc="-250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The</a:t>
            </a:r>
            <a:r>
              <a:rPr sz="4100" b="1" spc="-36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 </a:t>
            </a:r>
            <a:r>
              <a:rPr sz="4100" b="1" spc="-33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Goal</a:t>
            </a:r>
            <a:r>
              <a:rPr sz="4100" b="1" spc="-36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 </a:t>
            </a:r>
            <a:r>
              <a:rPr sz="4100" b="1" spc="-10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Sheet</a:t>
            </a:r>
            <a:endParaRPr sz="4100" dirty="0">
              <a:solidFill>
                <a:srgbClr val="FBD96D"/>
              </a:solidFill>
              <a:latin typeface="Arial Black" panose="020B0A04020102020204" pitchFamily="34" charset="0"/>
              <a:cs typeface="Tahoma"/>
            </a:endParaRPr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0A85605C-EF05-3755-F17E-41970D4D1EE9}"/>
              </a:ext>
            </a:extLst>
          </p:cNvPr>
          <p:cNvSpPr txBox="1"/>
          <p:nvPr/>
        </p:nvSpPr>
        <p:spPr>
          <a:xfrm>
            <a:off x="8985250" y="3304775"/>
            <a:ext cx="1363345" cy="64325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390"/>
              </a:lnSpc>
              <a:spcBef>
                <a:spcPts val="250"/>
              </a:spcBef>
            </a:pPr>
            <a:r>
              <a:rPr sz="2050" b="1" spc="-140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Promotions </a:t>
            </a:r>
            <a:r>
              <a:rPr sz="2050" b="1" spc="-150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in</a:t>
            </a:r>
            <a:r>
              <a:rPr sz="2050" b="1" spc="-185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215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3</a:t>
            </a:r>
            <a:r>
              <a:rPr sz="2050" b="1" spc="-180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10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Month</a:t>
            </a:r>
            <a:endParaRPr sz="2050" dirty="0">
              <a:solidFill>
                <a:schemeClr val="tx1"/>
              </a:solidFill>
              <a:latin typeface="Aptos SemiBold" panose="020B0004020202020204" pitchFamily="34" charset="0"/>
              <a:cs typeface="Tahoma"/>
            </a:endParaRPr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A773FC6A-77FE-D9FD-1E36-11F26D52436B}"/>
              </a:ext>
            </a:extLst>
          </p:cNvPr>
          <p:cNvSpPr txBox="1"/>
          <p:nvPr/>
        </p:nvSpPr>
        <p:spPr>
          <a:xfrm>
            <a:off x="8985250" y="4487985"/>
            <a:ext cx="1524000" cy="64325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390"/>
              </a:lnSpc>
              <a:spcBef>
                <a:spcPts val="250"/>
              </a:spcBef>
            </a:pPr>
            <a:r>
              <a:rPr sz="2050" b="1" spc="-160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Average</a:t>
            </a:r>
            <a:r>
              <a:rPr sz="2050" b="1" spc="-125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165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Hike </a:t>
            </a:r>
            <a:r>
              <a:rPr sz="2050" b="1" spc="-150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in</a:t>
            </a:r>
            <a:r>
              <a:rPr sz="2050" b="1" spc="-185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215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3</a:t>
            </a:r>
            <a:r>
              <a:rPr sz="2050" b="1" spc="-180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10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Month</a:t>
            </a:r>
            <a:endParaRPr sz="2050" dirty="0">
              <a:solidFill>
                <a:schemeClr val="tx1"/>
              </a:solidFill>
              <a:latin typeface="Aptos SemiBold" panose="020B0004020202020204" pitchFamily="34" charset="0"/>
              <a:cs typeface="Tahoma"/>
            </a:endParaRPr>
          </a:p>
        </p:txBody>
      </p:sp>
      <p:sp>
        <p:nvSpPr>
          <p:cNvPr id="17" name="object 15">
            <a:extLst>
              <a:ext uri="{FF2B5EF4-FFF2-40B4-BE49-F238E27FC236}">
                <a16:creationId xmlns:a16="http://schemas.microsoft.com/office/drawing/2014/main" id="{240179A2-D7AA-6280-27AB-D9ABD28FE2C1}"/>
              </a:ext>
            </a:extLst>
          </p:cNvPr>
          <p:cNvSpPr txBox="1"/>
          <p:nvPr/>
        </p:nvSpPr>
        <p:spPr>
          <a:xfrm>
            <a:off x="1190932" y="6350625"/>
            <a:ext cx="4474845" cy="64633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100" b="1" spc="-30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ESOP</a:t>
            </a:r>
            <a:r>
              <a:rPr sz="4100" b="1" spc="-370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 </a:t>
            </a:r>
            <a:r>
              <a:rPr sz="4100" b="1" spc="-325" dirty="0" err="1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Programme</a:t>
            </a:r>
            <a:endParaRPr sz="4100" dirty="0">
              <a:solidFill>
                <a:srgbClr val="FBD96D"/>
              </a:solidFill>
              <a:latin typeface="Arial Black" panose="020B0A04020102020204" pitchFamily="34" charset="0"/>
              <a:cs typeface="Tahoma"/>
            </a:endParaRPr>
          </a:p>
        </p:txBody>
      </p:sp>
      <p:sp>
        <p:nvSpPr>
          <p:cNvPr id="23" name="object 21">
            <a:extLst>
              <a:ext uri="{FF2B5EF4-FFF2-40B4-BE49-F238E27FC236}">
                <a16:creationId xmlns:a16="http://schemas.microsoft.com/office/drawing/2014/main" id="{5D28E225-7053-6BD9-634E-EF04B2672EC4}"/>
              </a:ext>
            </a:extLst>
          </p:cNvPr>
          <p:cNvSpPr txBox="1"/>
          <p:nvPr/>
        </p:nvSpPr>
        <p:spPr>
          <a:xfrm>
            <a:off x="7127925" y="7035336"/>
            <a:ext cx="1955164" cy="2241550"/>
          </a:xfrm>
          <a:prstGeom prst="rect">
            <a:avLst/>
          </a:prstGeom>
        </p:spPr>
        <p:txBody>
          <a:bodyPr vert="horz" wrap="square" lIns="0" tIns="396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20"/>
              </a:spcBef>
            </a:pPr>
            <a:r>
              <a:rPr lang="en-US" sz="6600" b="1" spc="-1280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4 5%</a:t>
            </a:r>
            <a:endParaRPr lang="en-US" sz="6600" dirty="0">
              <a:solidFill>
                <a:srgbClr val="FBD96D"/>
              </a:solidFill>
              <a:latin typeface="Arial Black" panose="020B0A04020102020204" pitchFamily="34" charset="0"/>
              <a:cs typeface="Tahoma"/>
            </a:endParaRPr>
          </a:p>
          <a:p>
            <a:pPr marL="12700" marR="5080">
              <a:lnSpc>
                <a:spcPts val="2390"/>
              </a:lnSpc>
              <a:spcBef>
                <a:spcPts val="1010"/>
              </a:spcBef>
            </a:pPr>
            <a:r>
              <a:rPr sz="2050" b="1" spc="-150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Employees</a:t>
            </a:r>
            <a:r>
              <a:rPr sz="2050" b="1" spc="-114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 holds </a:t>
            </a:r>
            <a:r>
              <a:rPr sz="2050" b="1" spc="-10" dirty="0">
                <a:solidFill>
                  <a:schemeClr val="tx1"/>
                </a:solidFill>
                <a:latin typeface="Aptos SemiBold" panose="020B0004020202020204" pitchFamily="34" charset="0"/>
                <a:cs typeface="Tahoma"/>
              </a:rPr>
              <a:t>ESOPs</a:t>
            </a:r>
            <a:endParaRPr sz="2050" dirty="0">
              <a:solidFill>
                <a:schemeClr val="tx1"/>
              </a:solidFill>
              <a:latin typeface="Aptos SemiBold" panose="020B0004020202020204" pitchFamily="34" charset="0"/>
              <a:cs typeface="Tahoma"/>
            </a:endParaRPr>
          </a:p>
        </p:txBody>
      </p:sp>
      <p:sp>
        <p:nvSpPr>
          <p:cNvPr id="24" name="object 22">
            <a:extLst>
              <a:ext uri="{FF2B5EF4-FFF2-40B4-BE49-F238E27FC236}">
                <a16:creationId xmlns:a16="http://schemas.microsoft.com/office/drawing/2014/main" id="{4E512E75-FF0C-26D4-E279-5D3D2022C4EA}"/>
              </a:ext>
            </a:extLst>
          </p:cNvPr>
          <p:cNvSpPr txBox="1"/>
          <p:nvPr/>
        </p:nvSpPr>
        <p:spPr>
          <a:xfrm>
            <a:off x="7050924" y="3118529"/>
            <a:ext cx="2032165" cy="2212785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sz="6600" b="1" spc="-76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336</a:t>
            </a:r>
            <a:endParaRPr lang="en-US" sz="6600" b="1" spc="-765" dirty="0">
              <a:solidFill>
                <a:srgbClr val="FBD96D"/>
              </a:solidFill>
              <a:latin typeface="Arial Black" panose="020B0A04020102020204" pitchFamily="34" charset="0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lang="en-US" sz="6600" b="1" spc="-76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15%</a:t>
            </a:r>
            <a:endParaRPr sz="6600" dirty="0">
              <a:solidFill>
                <a:srgbClr val="FBD96D"/>
              </a:solidFill>
              <a:latin typeface="Arial Black" panose="020B0A04020102020204" pitchFamily="34" charset="0"/>
              <a:cs typeface="Tahoma"/>
            </a:endParaRPr>
          </a:p>
        </p:txBody>
      </p:sp>
      <p:sp>
        <p:nvSpPr>
          <p:cNvPr id="25" name="object 23">
            <a:extLst>
              <a:ext uri="{FF2B5EF4-FFF2-40B4-BE49-F238E27FC236}">
                <a16:creationId xmlns:a16="http://schemas.microsoft.com/office/drawing/2014/main" id="{EC051938-079A-3B69-1362-57095BAF26BE}"/>
              </a:ext>
            </a:extLst>
          </p:cNvPr>
          <p:cNvSpPr/>
          <p:nvPr/>
        </p:nvSpPr>
        <p:spPr>
          <a:xfrm>
            <a:off x="6543784" y="7368530"/>
            <a:ext cx="136525" cy="2125980"/>
          </a:xfrm>
          <a:custGeom>
            <a:avLst/>
            <a:gdLst/>
            <a:ahLst/>
            <a:cxnLst/>
            <a:rect l="l" t="t" r="r" b="b"/>
            <a:pathLst>
              <a:path w="136525" h="2125979">
                <a:moveTo>
                  <a:pt x="72529" y="2125589"/>
                </a:moveTo>
                <a:lnTo>
                  <a:pt x="63591" y="2125589"/>
                </a:lnTo>
                <a:lnTo>
                  <a:pt x="59165" y="2125153"/>
                </a:lnTo>
                <a:lnTo>
                  <a:pt x="23094" y="2108815"/>
                </a:lnTo>
                <a:lnTo>
                  <a:pt x="2179" y="2075189"/>
                </a:lnTo>
                <a:lnTo>
                  <a:pt x="0" y="2061997"/>
                </a:lnTo>
                <a:lnTo>
                  <a:pt x="0" y="2057528"/>
                </a:lnTo>
                <a:lnTo>
                  <a:pt x="0" y="63591"/>
                </a:lnTo>
                <a:lnTo>
                  <a:pt x="13953" y="26532"/>
                </a:lnTo>
                <a:lnTo>
                  <a:pt x="46143" y="3470"/>
                </a:lnTo>
                <a:lnTo>
                  <a:pt x="63591" y="0"/>
                </a:lnTo>
                <a:lnTo>
                  <a:pt x="72529" y="0"/>
                </a:lnTo>
                <a:lnTo>
                  <a:pt x="109589" y="13953"/>
                </a:lnTo>
                <a:lnTo>
                  <a:pt x="132650" y="46143"/>
                </a:lnTo>
                <a:lnTo>
                  <a:pt x="136121" y="63591"/>
                </a:lnTo>
                <a:lnTo>
                  <a:pt x="136121" y="2061997"/>
                </a:lnTo>
                <a:lnTo>
                  <a:pt x="122168" y="2099056"/>
                </a:lnTo>
                <a:lnTo>
                  <a:pt x="89977" y="2122118"/>
                </a:lnTo>
                <a:lnTo>
                  <a:pt x="76955" y="2125153"/>
                </a:lnTo>
                <a:lnTo>
                  <a:pt x="72529" y="2125589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ptos SemiBold" panose="020B0004020202020204" pitchFamily="34" charset="0"/>
            </a:endParaRPr>
          </a:p>
        </p:txBody>
      </p:sp>
      <p:sp>
        <p:nvSpPr>
          <p:cNvPr id="26" name="object 24">
            <a:extLst>
              <a:ext uri="{FF2B5EF4-FFF2-40B4-BE49-F238E27FC236}">
                <a16:creationId xmlns:a16="http://schemas.microsoft.com/office/drawing/2014/main" id="{57C687DF-0307-4918-E611-F6E5CDFC1D4B}"/>
              </a:ext>
            </a:extLst>
          </p:cNvPr>
          <p:cNvSpPr/>
          <p:nvPr/>
        </p:nvSpPr>
        <p:spPr>
          <a:xfrm>
            <a:off x="6543784" y="3118529"/>
            <a:ext cx="136525" cy="2125980"/>
          </a:xfrm>
          <a:custGeom>
            <a:avLst/>
            <a:gdLst/>
            <a:ahLst/>
            <a:cxnLst/>
            <a:rect l="l" t="t" r="r" b="b"/>
            <a:pathLst>
              <a:path w="136525" h="2125979">
                <a:moveTo>
                  <a:pt x="72529" y="2125589"/>
                </a:moveTo>
                <a:lnTo>
                  <a:pt x="63591" y="2125589"/>
                </a:lnTo>
                <a:lnTo>
                  <a:pt x="59165" y="2125153"/>
                </a:lnTo>
                <a:lnTo>
                  <a:pt x="23094" y="2108815"/>
                </a:lnTo>
                <a:lnTo>
                  <a:pt x="2179" y="2075189"/>
                </a:lnTo>
                <a:lnTo>
                  <a:pt x="0" y="2061997"/>
                </a:lnTo>
                <a:lnTo>
                  <a:pt x="0" y="2057528"/>
                </a:lnTo>
                <a:lnTo>
                  <a:pt x="0" y="63591"/>
                </a:lnTo>
                <a:lnTo>
                  <a:pt x="13953" y="26532"/>
                </a:lnTo>
                <a:lnTo>
                  <a:pt x="46143" y="3470"/>
                </a:lnTo>
                <a:lnTo>
                  <a:pt x="63591" y="0"/>
                </a:lnTo>
                <a:lnTo>
                  <a:pt x="72529" y="0"/>
                </a:lnTo>
                <a:lnTo>
                  <a:pt x="109589" y="13953"/>
                </a:lnTo>
                <a:lnTo>
                  <a:pt x="132650" y="46143"/>
                </a:lnTo>
                <a:lnTo>
                  <a:pt x="136121" y="63591"/>
                </a:lnTo>
                <a:lnTo>
                  <a:pt x="136121" y="2061997"/>
                </a:lnTo>
                <a:lnTo>
                  <a:pt x="122168" y="2099056"/>
                </a:lnTo>
                <a:lnTo>
                  <a:pt x="89977" y="2122118"/>
                </a:lnTo>
                <a:lnTo>
                  <a:pt x="76955" y="2125153"/>
                </a:lnTo>
                <a:lnTo>
                  <a:pt x="72529" y="2125589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ptos SemiBold" panose="020B0004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813138B-7E6D-C82B-A9B3-E7F3AB8ED0B9}"/>
              </a:ext>
            </a:extLst>
          </p:cNvPr>
          <p:cNvGrpSpPr/>
          <p:nvPr/>
        </p:nvGrpSpPr>
        <p:grpSpPr>
          <a:xfrm>
            <a:off x="1203632" y="3164737"/>
            <a:ext cx="4798971" cy="461665"/>
            <a:chOff x="1203632" y="3164737"/>
            <a:chExt cx="4798971" cy="46166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487399B-8B03-A9FA-FFF2-4A5F519B66EE}"/>
                </a:ext>
              </a:extLst>
            </p:cNvPr>
            <p:cNvSpPr txBox="1"/>
            <p:nvPr/>
          </p:nvSpPr>
          <p:spPr>
            <a:xfrm>
              <a:off x="1609768" y="3164737"/>
              <a:ext cx="43928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ptos SemiBold" panose="020B0004020202020204" pitchFamily="34" charset="0"/>
                </a:rPr>
                <a:t>Earn </a:t>
              </a:r>
              <a:r>
                <a:rPr lang="en-US" sz="2400" dirty="0" err="1">
                  <a:latin typeface="Aptos SemiBold" panose="020B0004020202020204" pitchFamily="34" charset="0"/>
                </a:rPr>
                <a:t>upto</a:t>
              </a:r>
              <a:r>
                <a:rPr lang="en-US" sz="2400" dirty="0">
                  <a:latin typeface="Aptos SemiBold" panose="020B0004020202020204" pitchFamily="34" charset="0"/>
                </a:rPr>
                <a:t> 12 appraisals/year</a:t>
              </a:r>
            </a:p>
          </p:txBody>
        </p:sp>
        <p:pic>
          <p:nvPicPr>
            <p:cNvPr id="29" name="object 18">
              <a:extLst>
                <a:ext uri="{FF2B5EF4-FFF2-40B4-BE49-F238E27FC236}">
                  <a16:creationId xmlns:a16="http://schemas.microsoft.com/office/drawing/2014/main" id="{88F00AB4-1134-1815-CFFF-A3274FC34DCA}"/>
                </a:ext>
              </a:extLst>
            </p:cNvPr>
            <p:cNvPicPr/>
            <p:nvPr/>
          </p:nvPicPr>
          <p:blipFill>
            <a:blip r:embed="rId3" cstate="print">
              <a:biLevel thresh="75000"/>
            </a:blip>
            <a:stretch>
              <a:fillRect/>
            </a:stretch>
          </p:blipFill>
          <p:spPr>
            <a:xfrm>
              <a:off x="1203632" y="3275548"/>
              <a:ext cx="251301" cy="251301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FAD6C8F-0209-50B9-9004-EB005B7B6426}"/>
              </a:ext>
            </a:extLst>
          </p:cNvPr>
          <p:cNvGrpSpPr/>
          <p:nvPr/>
        </p:nvGrpSpPr>
        <p:grpSpPr>
          <a:xfrm>
            <a:off x="1203632" y="3902438"/>
            <a:ext cx="4798971" cy="830997"/>
            <a:chOff x="1203632" y="3835542"/>
            <a:chExt cx="4798971" cy="83099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299ED0-68FD-BB99-8088-88FE99B4D7C0}"/>
                </a:ext>
              </a:extLst>
            </p:cNvPr>
            <p:cNvSpPr txBox="1"/>
            <p:nvPr/>
          </p:nvSpPr>
          <p:spPr>
            <a:xfrm>
              <a:off x="1609768" y="3835542"/>
              <a:ext cx="43928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ptos SemiBold" panose="020B0004020202020204" pitchFamily="34" charset="0"/>
                </a:rPr>
                <a:t>Highest appraisal 120% in a year</a:t>
              </a:r>
            </a:p>
          </p:txBody>
        </p:sp>
        <p:pic>
          <p:nvPicPr>
            <p:cNvPr id="30" name="object 18">
              <a:extLst>
                <a:ext uri="{FF2B5EF4-FFF2-40B4-BE49-F238E27FC236}">
                  <a16:creationId xmlns:a16="http://schemas.microsoft.com/office/drawing/2014/main" id="{D590028E-69A3-4CB9-D213-CE1EDDC0C3AE}"/>
                </a:ext>
              </a:extLst>
            </p:cNvPr>
            <p:cNvPicPr/>
            <p:nvPr/>
          </p:nvPicPr>
          <p:blipFill>
            <a:blip r:embed="rId3" cstate="print">
              <a:biLevel thresh="75000"/>
            </a:blip>
            <a:stretch>
              <a:fillRect/>
            </a:stretch>
          </p:blipFill>
          <p:spPr>
            <a:xfrm>
              <a:off x="1203632" y="3943287"/>
              <a:ext cx="251301" cy="251301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87A1EF6-41F3-A9C0-B051-08C5D1059ACB}"/>
              </a:ext>
            </a:extLst>
          </p:cNvPr>
          <p:cNvGrpSpPr/>
          <p:nvPr/>
        </p:nvGrpSpPr>
        <p:grpSpPr>
          <a:xfrm>
            <a:off x="1203632" y="4823337"/>
            <a:ext cx="4798971" cy="830997"/>
            <a:chOff x="1203632" y="4665248"/>
            <a:chExt cx="4798971" cy="83099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449874F-D3D2-70F8-F096-6C251E0B4859}"/>
                </a:ext>
              </a:extLst>
            </p:cNvPr>
            <p:cNvSpPr txBox="1"/>
            <p:nvPr/>
          </p:nvSpPr>
          <p:spPr>
            <a:xfrm>
              <a:off x="1609768" y="4665248"/>
              <a:ext cx="43928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ptos SemiBold" panose="020B0004020202020204" pitchFamily="34" charset="0"/>
                </a:rPr>
                <a:t>Aspire to become Country Head within 3-5 years</a:t>
              </a:r>
            </a:p>
          </p:txBody>
        </p:sp>
        <p:pic>
          <p:nvPicPr>
            <p:cNvPr id="31" name="object 18">
              <a:extLst>
                <a:ext uri="{FF2B5EF4-FFF2-40B4-BE49-F238E27FC236}">
                  <a16:creationId xmlns:a16="http://schemas.microsoft.com/office/drawing/2014/main" id="{ADF5E9AB-1E8E-64CA-2540-4115F21353A1}"/>
                </a:ext>
              </a:extLst>
            </p:cNvPr>
            <p:cNvPicPr/>
            <p:nvPr/>
          </p:nvPicPr>
          <p:blipFill>
            <a:blip r:embed="rId3" cstate="print">
              <a:biLevel thresh="75000"/>
            </a:blip>
            <a:stretch>
              <a:fillRect/>
            </a:stretch>
          </p:blipFill>
          <p:spPr>
            <a:xfrm>
              <a:off x="1203632" y="4763845"/>
              <a:ext cx="251301" cy="251301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4B428083-BB8F-EB91-F992-847433EEF086}"/>
              </a:ext>
            </a:extLst>
          </p:cNvPr>
          <p:cNvSpPr txBox="1"/>
          <p:nvPr/>
        </p:nvSpPr>
        <p:spPr>
          <a:xfrm>
            <a:off x="1609768" y="7524554"/>
            <a:ext cx="4392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ptos SemiBold" panose="020B0004020202020204" pitchFamily="34" charset="0"/>
              </a:rPr>
              <a:t>Opportunity to become equity owner in the Company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8089B95-F72D-2E2D-0F11-1A75C7975FE5}"/>
              </a:ext>
            </a:extLst>
          </p:cNvPr>
          <p:cNvSpPr txBox="1"/>
          <p:nvPr/>
        </p:nvSpPr>
        <p:spPr>
          <a:xfrm>
            <a:off x="1609768" y="8523238"/>
            <a:ext cx="4392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ptos SemiBold" panose="020B0004020202020204" pitchFamily="34" charset="0"/>
              </a:rPr>
              <a:t>Only Startup who provides ESOP at every level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7DBD3F0-D6B2-3B20-2D9A-1C3E70027F3B}"/>
              </a:ext>
            </a:extLst>
          </p:cNvPr>
          <p:cNvSpPr txBox="1"/>
          <p:nvPr/>
        </p:nvSpPr>
        <p:spPr>
          <a:xfrm>
            <a:off x="1609768" y="9471878"/>
            <a:ext cx="4392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ptos SemiBold" panose="020B0004020202020204" pitchFamily="34" charset="0"/>
              </a:rPr>
              <a:t>Incremental Incentives in form of ESOPs at all levels</a:t>
            </a:r>
          </a:p>
        </p:txBody>
      </p:sp>
      <p:pic>
        <p:nvPicPr>
          <p:cNvPr id="35" name="object 18">
            <a:extLst>
              <a:ext uri="{FF2B5EF4-FFF2-40B4-BE49-F238E27FC236}">
                <a16:creationId xmlns:a16="http://schemas.microsoft.com/office/drawing/2014/main" id="{07A6ADE5-B540-74B6-24B3-0D552F676258}"/>
              </a:ext>
            </a:extLst>
          </p:cNvPr>
          <p:cNvPicPr/>
          <p:nvPr/>
        </p:nvPicPr>
        <p:blipFill>
          <a:blip r:embed="rId3" cstate="print">
            <a:biLevel thresh="75000"/>
          </a:blip>
          <a:stretch>
            <a:fillRect/>
          </a:stretch>
        </p:blipFill>
        <p:spPr>
          <a:xfrm>
            <a:off x="1203632" y="7635365"/>
            <a:ext cx="251301" cy="251301"/>
          </a:xfrm>
          <a:prstGeom prst="rect">
            <a:avLst/>
          </a:prstGeom>
        </p:spPr>
      </p:pic>
      <p:pic>
        <p:nvPicPr>
          <p:cNvPr id="36" name="object 18">
            <a:extLst>
              <a:ext uri="{FF2B5EF4-FFF2-40B4-BE49-F238E27FC236}">
                <a16:creationId xmlns:a16="http://schemas.microsoft.com/office/drawing/2014/main" id="{6FE4079F-5423-6718-5467-65419B746126}"/>
              </a:ext>
            </a:extLst>
          </p:cNvPr>
          <p:cNvPicPr/>
          <p:nvPr/>
        </p:nvPicPr>
        <p:blipFill>
          <a:blip r:embed="rId3" cstate="print">
            <a:biLevel thresh="75000"/>
          </a:blip>
          <a:stretch>
            <a:fillRect/>
          </a:stretch>
        </p:blipFill>
        <p:spPr>
          <a:xfrm>
            <a:off x="1203632" y="8650274"/>
            <a:ext cx="251301" cy="251301"/>
          </a:xfrm>
          <a:prstGeom prst="rect">
            <a:avLst/>
          </a:prstGeom>
        </p:spPr>
      </p:pic>
      <p:pic>
        <p:nvPicPr>
          <p:cNvPr id="37" name="object 18">
            <a:extLst>
              <a:ext uri="{FF2B5EF4-FFF2-40B4-BE49-F238E27FC236}">
                <a16:creationId xmlns:a16="http://schemas.microsoft.com/office/drawing/2014/main" id="{268C6707-A16D-17CA-8CA1-CD44E225410A}"/>
              </a:ext>
            </a:extLst>
          </p:cNvPr>
          <p:cNvPicPr/>
          <p:nvPr/>
        </p:nvPicPr>
        <p:blipFill>
          <a:blip r:embed="rId3" cstate="print">
            <a:biLevel thresh="75000"/>
          </a:blip>
          <a:stretch>
            <a:fillRect/>
          </a:stretch>
        </p:blipFill>
        <p:spPr>
          <a:xfrm>
            <a:off x="1203632" y="9570475"/>
            <a:ext cx="251301" cy="25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79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BE817-463D-AC1C-8ADC-3FA7641CD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0467F52-B9D0-F8B0-190E-52091E97B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Culture of Growth: The Tools (2/3)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352F7C32-BC1C-5D2E-BA79-CB13A76C33F0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4558FDD3-1DB3-59D0-9FDB-BF094D1C0F48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1251A19C-97C2-46BB-B809-341F985CEEAE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DF2CAF7F-F2E0-65A7-FB74-52B0D937BDAE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FDAD3949-2038-89E2-BC2B-65926570A178}"/>
              </a:ext>
            </a:extLst>
          </p:cNvPr>
          <p:cNvSpPr txBox="1"/>
          <p:nvPr/>
        </p:nvSpPr>
        <p:spPr>
          <a:xfrm>
            <a:off x="1453727" y="2354732"/>
            <a:ext cx="5702723" cy="23131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100" b="1" spc="-310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Incentive</a:t>
            </a:r>
            <a:r>
              <a:rPr sz="4100" b="1" spc="-36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 </a:t>
            </a:r>
            <a:r>
              <a:rPr sz="4100" b="1" spc="-32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Programme</a:t>
            </a:r>
            <a:endParaRPr sz="4100" dirty="0">
              <a:solidFill>
                <a:srgbClr val="FBD96D"/>
              </a:solidFill>
              <a:latin typeface="Arial Black" panose="020B0A04020102020204" pitchFamily="34" charset="0"/>
              <a:cs typeface="Tahoma"/>
            </a:endParaRPr>
          </a:p>
          <a:p>
            <a:pPr marL="431165">
              <a:lnSpc>
                <a:spcPct val="100000"/>
              </a:lnSpc>
              <a:spcBef>
                <a:spcPts val="3579"/>
              </a:spcBef>
            </a:pPr>
            <a:r>
              <a:rPr sz="1950" b="1" spc="-90" dirty="0">
                <a:latin typeface="Aptos SemiBold" panose="020B0004020202020204" pitchFamily="34" charset="0"/>
                <a:cs typeface="Tahoma"/>
              </a:rPr>
              <a:t>Best</a:t>
            </a:r>
            <a:r>
              <a:rPr sz="1950" b="1" spc="-16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140" dirty="0">
                <a:latin typeface="Aptos SemiBold" panose="020B0004020202020204" pitchFamily="34" charset="0"/>
                <a:cs typeface="Tahoma"/>
              </a:rPr>
              <a:t>in</a:t>
            </a:r>
            <a:r>
              <a:rPr sz="1950" b="1" spc="-155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10" dirty="0">
                <a:latin typeface="Aptos SemiBold" panose="020B0004020202020204" pitchFamily="34" charset="0"/>
                <a:cs typeface="Tahoma"/>
              </a:rPr>
              <a:t>Class</a:t>
            </a:r>
            <a:endParaRPr sz="1950" dirty="0">
              <a:latin typeface="Aptos SemiBold" panose="020B0004020202020204" pitchFamily="34" charset="0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 dirty="0">
              <a:latin typeface="Aptos SemiBold" panose="020B0004020202020204" pitchFamily="34" charset="0"/>
              <a:cs typeface="Tahoma"/>
            </a:endParaRPr>
          </a:p>
          <a:p>
            <a:pPr marL="431165" marR="1438275">
              <a:lnSpc>
                <a:spcPct val="102200"/>
              </a:lnSpc>
            </a:pPr>
            <a:r>
              <a:rPr sz="1950" b="1" spc="-175" dirty="0">
                <a:latin typeface="Aptos SemiBold" panose="020B0004020202020204" pitchFamily="34" charset="0"/>
                <a:cs typeface="Tahoma"/>
              </a:rPr>
              <a:t>Avg</a:t>
            </a:r>
            <a:r>
              <a:rPr sz="1950" b="1" spc="-14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130" dirty="0">
                <a:latin typeface="Aptos SemiBold" panose="020B0004020202020204" pitchFamily="34" charset="0"/>
                <a:cs typeface="Tahoma"/>
              </a:rPr>
              <a:t>Performer</a:t>
            </a:r>
            <a:r>
              <a:rPr sz="1950" b="1" spc="-135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150" dirty="0">
                <a:latin typeface="Aptos SemiBold" panose="020B0004020202020204" pitchFamily="34" charset="0"/>
                <a:cs typeface="Tahoma"/>
              </a:rPr>
              <a:t>makes</a:t>
            </a:r>
            <a:r>
              <a:rPr sz="1950" b="1" spc="-135" dirty="0">
                <a:latin typeface="Aptos SemiBold" panose="020B0004020202020204" pitchFamily="34" charset="0"/>
                <a:cs typeface="Tahoma"/>
              </a:rPr>
              <a:t> </a:t>
            </a:r>
            <a:r>
              <a:rPr lang="en-US" sz="1950" b="1" spc="-135" dirty="0">
                <a:latin typeface="Aptos SemiBold" panose="020B0004020202020204" pitchFamily="34" charset="0"/>
                <a:cs typeface="Tahoma"/>
              </a:rPr>
              <a:t> 85% </a:t>
            </a:r>
            <a:r>
              <a:rPr sz="1950" b="1" spc="-80" dirty="0">
                <a:latin typeface="Aptos SemiBold" panose="020B0004020202020204" pitchFamily="34" charset="0"/>
                <a:cs typeface="Tahoma"/>
              </a:rPr>
              <a:t>of</a:t>
            </a:r>
            <a:r>
              <a:rPr sz="1950" b="1" spc="-155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125" dirty="0">
                <a:latin typeface="Aptos SemiBold" panose="020B0004020202020204" pitchFamily="34" charset="0"/>
                <a:cs typeface="Tahoma"/>
              </a:rPr>
              <a:t>Salary</a:t>
            </a:r>
            <a:r>
              <a:rPr sz="1950" b="1" spc="-15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95" dirty="0">
                <a:latin typeface="Aptos SemiBold" panose="020B0004020202020204" pitchFamily="34" charset="0"/>
                <a:cs typeface="Tahoma"/>
              </a:rPr>
              <a:t>as</a:t>
            </a:r>
            <a:r>
              <a:rPr sz="1950" b="1" spc="-15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40" dirty="0">
                <a:latin typeface="Aptos SemiBold" panose="020B0004020202020204" pitchFamily="34" charset="0"/>
                <a:cs typeface="Tahoma"/>
              </a:rPr>
              <a:t>Incentives</a:t>
            </a:r>
            <a:endParaRPr sz="1950" dirty="0">
              <a:latin typeface="Aptos SemiBold" panose="020B0004020202020204" pitchFamily="34" charset="0"/>
              <a:cs typeface="Tahoma"/>
            </a:endParaRPr>
          </a:p>
        </p:txBody>
      </p:sp>
      <p:pic>
        <p:nvPicPr>
          <p:cNvPr id="27" name="object 4">
            <a:extLst>
              <a:ext uri="{FF2B5EF4-FFF2-40B4-BE49-F238E27FC236}">
                <a16:creationId xmlns:a16="http://schemas.microsoft.com/office/drawing/2014/main" id="{EF83B220-32FC-D49D-0B18-5DA3E57A2C93}"/>
              </a:ext>
            </a:extLst>
          </p:cNvPr>
          <p:cNvPicPr/>
          <p:nvPr/>
        </p:nvPicPr>
        <p:blipFill>
          <a:blip r:embed="rId3" cstate="print">
            <a:biLevel thresh="75000"/>
          </a:blip>
          <a:stretch>
            <a:fillRect/>
          </a:stretch>
        </p:blipFill>
        <p:spPr>
          <a:xfrm>
            <a:off x="1466427" y="3498288"/>
            <a:ext cx="251301" cy="251301"/>
          </a:xfrm>
          <a:prstGeom prst="rect">
            <a:avLst/>
          </a:prstGeom>
        </p:spPr>
      </p:pic>
      <p:pic>
        <p:nvPicPr>
          <p:cNvPr id="28" name="object 5">
            <a:extLst>
              <a:ext uri="{FF2B5EF4-FFF2-40B4-BE49-F238E27FC236}">
                <a16:creationId xmlns:a16="http://schemas.microsoft.com/office/drawing/2014/main" id="{C5C239DD-2B55-0512-1AE3-9D98E0360477}"/>
              </a:ext>
            </a:extLst>
          </p:cNvPr>
          <p:cNvPicPr/>
          <p:nvPr/>
        </p:nvPicPr>
        <p:blipFill>
          <a:blip r:embed="rId4" cstate="print">
            <a:biLevel thresh="75000"/>
          </a:blip>
          <a:stretch>
            <a:fillRect/>
          </a:stretch>
        </p:blipFill>
        <p:spPr>
          <a:xfrm>
            <a:off x="1466427" y="4095128"/>
            <a:ext cx="251301" cy="251301"/>
          </a:xfrm>
          <a:prstGeom prst="rect">
            <a:avLst/>
          </a:prstGeom>
        </p:spPr>
      </p:pic>
      <p:sp>
        <p:nvSpPr>
          <p:cNvPr id="29" name="object 6">
            <a:extLst>
              <a:ext uri="{FF2B5EF4-FFF2-40B4-BE49-F238E27FC236}">
                <a16:creationId xmlns:a16="http://schemas.microsoft.com/office/drawing/2014/main" id="{9EE13D6A-5084-DFCA-C518-564A5C96E1FC}"/>
              </a:ext>
            </a:extLst>
          </p:cNvPr>
          <p:cNvSpPr txBox="1"/>
          <p:nvPr/>
        </p:nvSpPr>
        <p:spPr>
          <a:xfrm>
            <a:off x="3862030" y="5349405"/>
            <a:ext cx="1764664" cy="64325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>
              <a:lnSpc>
                <a:spcPts val="2390"/>
              </a:lnSpc>
              <a:spcBef>
                <a:spcPts val="250"/>
              </a:spcBef>
            </a:pPr>
            <a:r>
              <a:rPr sz="2050" b="1" spc="-160" dirty="0">
                <a:latin typeface="Aptos SemiBold" panose="020B0004020202020204" pitchFamily="34" charset="0"/>
                <a:cs typeface="Tahoma"/>
              </a:rPr>
              <a:t>Incentives</a:t>
            </a:r>
            <a:r>
              <a:rPr sz="2050" b="1" spc="-125" dirty="0"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120" dirty="0">
                <a:latin typeface="Aptos SemiBold" panose="020B0004020202020204" pitchFamily="34" charset="0"/>
                <a:cs typeface="Tahoma"/>
              </a:rPr>
              <a:t>paid </a:t>
            </a:r>
            <a:r>
              <a:rPr sz="2050" b="1" spc="-150" dirty="0">
                <a:latin typeface="Aptos SemiBold" panose="020B0004020202020204" pitchFamily="34" charset="0"/>
                <a:cs typeface="Tahoma"/>
              </a:rPr>
              <a:t>in</a:t>
            </a:r>
            <a:r>
              <a:rPr sz="2050" b="1" spc="-18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10" dirty="0">
                <a:latin typeface="Aptos SemiBold" panose="020B0004020202020204" pitchFamily="34" charset="0"/>
                <a:cs typeface="Tahoma"/>
              </a:rPr>
              <a:t>Advance</a:t>
            </a:r>
            <a:endParaRPr sz="2050" dirty="0">
              <a:latin typeface="Aptos SemiBold" panose="020B0004020202020204" pitchFamily="34" charset="0"/>
              <a:cs typeface="Tahoma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946B4742-C9F8-5156-6ED3-A38F54316020}"/>
              </a:ext>
            </a:extLst>
          </p:cNvPr>
          <p:cNvSpPr txBox="1"/>
          <p:nvPr/>
        </p:nvSpPr>
        <p:spPr>
          <a:xfrm>
            <a:off x="1872562" y="6459319"/>
            <a:ext cx="4369488" cy="305532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6600" b="1" spc="-660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INR </a:t>
            </a:r>
            <a:r>
              <a:rPr lang="en-US" sz="6600" b="1" spc="-106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41</a:t>
            </a:r>
            <a:r>
              <a:rPr sz="6600" b="1" spc="-106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0</a:t>
            </a:r>
            <a:r>
              <a:rPr sz="6600" b="1" spc="-66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 </a:t>
            </a:r>
            <a:r>
              <a:rPr sz="6600" b="1" spc="-42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Cr</a:t>
            </a:r>
            <a:endParaRPr sz="6600" dirty="0">
              <a:solidFill>
                <a:srgbClr val="FBD96D"/>
              </a:solidFill>
              <a:latin typeface="Arial Black" panose="020B0A04020102020204" pitchFamily="34" charset="0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050" b="1" spc="-160" dirty="0">
                <a:latin typeface="Aptos SemiBold" panose="020B0004020202020204" pitchFamily="34" charset="0"/>
                <a:cs typeface="Tahoma"/>
              </a:rPr>
              <a:t>Incentives </a:t>
            </a:r>
            <a:r>
              <a:rPr sz="2050" b="1" spc="-140" dirty="0">
                <a:latin typeface="Aptos SemiBold" panose="020B0004020202020204" pitchFamily="34" charset="0"/>
                <a:cs typeface="Tahoma"/>
              </a:rPr>
              <a:t>Disbursed</a:t>
            </a:r>
            <a:r>
              <a:rPr sz="2050" b="1" spc="-155" dirty="0"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150" dirty="0">
                <a:latin typeface="Aptos SemiBold" panose="020B0004020202020204" pitchFamily="34" charset="0"/>
                <a:cs typeface="Tahoma"/>
              </a:rPr>
              <a:t>in</a:t>
            </a:r>
            <a:r>
              <a:rPr sz="2050" b="1" spc="-155" dirty="0"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80" dirty="0">
                <a:latin typeface="Aptos SemiBold" panose="020B0004020202020204" pitchFamily="34" charset="0"/>
                <a:cs typeface="Tahoma"/>
              </a:rPr>
              <a:t>Last</a:t>
            </a:r>
            <a:r>
              <a:rPr sz="2050" b="1" spc="-155" dirty="0"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215" dirty="0">
                <a:latin typeface="Aptos SemiBold" panose="020B0004020202020204" pitchFamily="34" charset="0"/>
                <a:cs typeface="Tahoma"/>
              </a:rPr>
              <a:t>5</a:t>
            </a:r>
            <a:r>
              <a:rPr sz="2050" b="1" spc="-155" dirty="0"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95" dirty="0">
                <a:latin typeface="Aptos SemiBold" panose="020B0004020202020204" pitchFamily="34" charset="0"/>
                <a:cs typeface="Tahoma"/>
              </a:rPr>
              <a:t>Years</a:t>
            </a:r>
            <a:endParaRPr sz="2050" dirty="0">
              <a:latin typeface="Aptos SemiBold" panose="020B0004020202020204" pitchFamily="34" charset="0"/>
              <a:cs typeface="Tahoma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sz="2050" dirty="0">
              <a:latin typeface="Aptos SemiBold" panose="020B0004020202020204" pitchFamily="34" charset="0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lang="en-US" sz="6600" b="1" spc="-66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INR </a:t>
            </a:r>
            <a:r>
              <a:rPr lang="en-US" sz="6600" b="1" spc="-46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108</a:t>
            </a:r>
            <a:r>
              <a:rPr sz="6600" b="1" spc="-66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 </a:t>
            </a:r>
            <a:r>
              <a:rPr sz="6600" b="1" spc="-42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Cr</a:t>
            </a:r>
            <a:endParaRPr sz="6600" dirty="0">
              <a:solidFill>
                <a:srgbClr val="FBD96D"/>
              </a:solidFill>
              <a:latin typeface="Arial Black" panose="020B0A04020102020204" pitchFamily="34" charset="0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050" b="1" spc="-140" dirty="0">
                <a:latin typeface="Aptos SemiBold" panose="020B0004020202020204" pitchFamily="34" charset="0"/>
                <a:cs typeface="Tahoma"/>
              </a:rPr>
              <a:t>Disbursed</a:t>
            </a:r>
            <a:r>
              <a:rPr sz="2050" b="1" spc="-16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150" dirty="0">
                <a:latin typeface="Aptos SemiBold" panose="020B0004020202020204" pitchFamily="34" charset="0"/>
                <a:cs typeface="Tahoma"/>
              </a:rPr>
              <a:t>in</a:t>
            </a:r>
            <a:r>
              <a:rPr sz="2050" b="1" spc="-155" dirty="0"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80" dirty="0">
                <a:latin typeface="Aptos SemiBold" panose="020B0004020202020204" pitchFamily="34" charset="0"/>
                <a:cs typeface="Tahoma"/>
              </a:rPr>
              <a:t>Last</a:t>
            </a:r>
            <a:r>
              <a:rPr sz="2050" b="1" spc="-16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100" dirty="0">
                <a:latin typeface="Aptos SemiBold" panose="020B0004020202020204" pitchFamily="34" charset="0"/>
                <a:cs typeface="Tahoma"/>
              </a:rPr>
              <a:t>FY</a:t>
            </a:r>
            <a:r>
              <a:rPr sz="2050" b="1" spc="-155" dirty="0">
                <a:latin typeface="Aptos SemiBold" panose="020B0004020202020204" pitchFamily="34" charset="0"/>
                <a:cs typeface="Tahoma"/>
              </a:rPr>
              <a:t> </a:t>
            </a:r>
            <a:r>
              <a:rPr sz="2050" b="1" spc="-20" dirty="0">
                <a:latin typeface="Aptos SemiBold" panose="020B0004020202020204" pitchFamily="34" charset="0"/>
                <a:cs typeface="Tahoma"/>
              </a:rPr>
              <a:t>Year</a:t>
            </a:r>
            <a:endParaRPr sz="2050" dirty="0">
              <a:latin typeface="Aptos SemiBold" panose="020B0004020202020204" pitchFamily="34" charset="0"/>
              <a:cs typeface="Tahoma"/>
            </a:endParaRPr>
          </a:p>
        </p:txBody>
      </p:sp>
      <p:sp>
        <p:nvSpPr>
          <p:cNvPr id="31" name="object 8">
            <a:extLst>
              <a:ext uri="{FF2B5EF4-FFF2-40B4-BE49-F238E27FC236}">
                <a16:creationId xmlns:a16="http://schemas.microsoft.com/office/drawing/2014/main" id="{874830BD-B18C-2635-C2D6-E9DFA8C28678}"/>
              </a:ext>
            </a:extLst>
          </p:cNvPr>
          <p:cNvSpPr txBox="1"/>
          <p:nvPr/>
        </p:nvSpPr>
        <p:spPr>
          <a:xfrm>
            <a:off x="9830435" y="2354732"/>
            <a:ext cx="6241415" cy="2225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88645">
              <a:lnSpc>
                <a:spcPct val="100499"/>
              </a:lnSpc>
              <a:spcBef>
                <a:spcPts val="95"/>
              </a:spcBef>
            </a:pPr>
            <a:r>
              <a:rPr sz="4100" b="1" spc="-320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International</a:t>
            </a:r>
            <a:r>
              <a:rPr sz="4100" b="1" spc="-37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 </a:t>
            </a:r>
            <a:r>
              <a:rPr sz="4100" b="1" spc="-200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Career </a:t>
            </a:r>
            <a:r>
              <a:rPr sz="4100" b="1" spc="-265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Opportunities</a:t>
            </a:r>
            <a:endParaRPr sz="4100" dirty="0">
              <a:solidFill>
                <a:srgbClr val="FBD96D"/>
              </a:solidFill>
              <a:latin typeface="Arial Black" panose="020B0A04020102020204" pitchFamily="34" charset="0"/>
              <a:cs typeface="Tahoma"/>
            </a:endParaRPr>
          </a:p>
          <a:p>
            <a:pPr marL="431165" marR="5080">
              <a:lnSpc>
                <a:spcPct val="102200"/>
              </a:lnSpc>
              <a:spcBef>
                <a:spcPts val="2705"/>
              </a:spcBef>
            </a:pPr>
            <a:r>
              <a:rPr sz="1950" b="1" spc="-155" dirty="0">
                <a:latin typeface="Aptos SemiBold" panose="020B0004020202020204" pitchFamily="34" charset="0"/>
                <a:cs typeface="Tahoma"/>
              </a:rPr>
              <a:t>Regular</a:t>
            </a:r>
            <a:r>
              <a:rPr sz="1950" b="1" spc="-11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130" dirty="0">
                <a:latin typeface="Aptos SemiBold" panose="020B0004020202020204" pitchFamily="34" charset="0"/>
                <a:cs typeface="Tahoma"/>
              </a:rPr>
              <a:t>internal</a:t>
            </a:r>
            <a:r>
              <a:rPr sz="1950" b="1" spc="-11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165" dirty="0">
                <a:latin typeface="Aptos SemiBold" panose="020B0004020202020204" pitchFamily="34" charset="0"/>
                <a:cs typeface="Tahoma"/>
              </a:rPr>
              <a:t>movement</a:t>
            </a:r>
            <a:r>
              <a:rPr sz="1950" b="1" spc="-11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114" dirty="0">
                <a:latin typeface="Aptos SemiBold" panose="020B0004020202020204" pitchFamily="34" charset="0"/>
                <a:cs typeface="Tahoma"/>
              </a:rPr>
              <a:t>opportunities</a:t>
            </a:r>
            <a:r>
              <a:rPr sz="1950" b="1" spc="-105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25" dirty="0">
                <a:latin typeface="Aptos SemiBold" panose="020B0004020202020204" pitchFamily="34" charset="0"/>
                <a:cs typeface="Tahoma"/>
              </a:rPr>
              <a:t>to </a:t>
            </a:r>
            <a:r>
              <a:rPr sz="1950" b="1" spc="-135" dirty="0">
                <a:latin typeface="Aptos SemiBold" panose="020B0004020202020204" pitchFamily="34" charset="0"/>
                <a:cs typeface="Tahoma"/>
              </a:rPr>
              <a:t>build </a:t>
            </a:r>
            <a:r>
              <a:rPr sz="1950" b="1" spc="-155" dirty="0">
                <a:latin typeface="Aptos SemiBold" panose="020B0004020202020204" pitchFamily="34" charset="0"/>
                <a:cs typeface="Tahoma"/>
              </a:rPr>
              <a:t>Global</a:t>
            </a:r>
            <a:r>
              <a:rPr sz="1950" b="1" spc="-13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10" dirty="0">
                <a:latin typeface="Aptos SemiBold" panose="020B0004020202020204" pitchFamily="34" charset="0"/>
                <a:cs typeface="Tahoma"/>
              </a:rPr>
              <a:t>Career</a:t>
            </a:r>
            <a:endParaRPr sz="1950" dirty="0">
              <a:latin typeface="Aptos SemiBold" panose="020B0004020202020204" pitchFamily="34" charset="0"/>
              <a:cs typeface="Tahoma"/>
            </a:endParaRPr>
          </a:p>
        </p:txBody>
      </p:sp>
      <p:sp>
        <p:nvSpPr>
          <p:cNvPr id="32" name="object 9">
            <a:extLst>
              <a:ext uri="{FF2B5EF4-FFF2-40B4-BE49-F238E27FC236}">
                <a16:creationId xmlns:a16="http://schemas.microsoft.com/office/drawing/2014/main" id="{6CE8E502-E0C9-90F9-160A-5C99EF5C93B5}"/>
              </a:ext>
            </a:extLst>
          </p:cNvPr>
          <p:cNvSpPr txBox="1"/>
          <p:nvPr/>
        </p:nvSpPr>
        <p:spPr>
          <a:xfrm>
            <a:off x="10249271" y="4867745"/>
            <a:ext cx="3379470" cy="6311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75"/>
              </a:spcBef>
            </a:pPr>
            <a:r>
              <a:rPr sz="1950" b="1" spc="-135" dirty="0">
                <a:latin typeface="Aptos SemiBold" panose="020B0004020202020204" pitchFamily="34" charset="0"/>
                <a:cs typeface="Tahoma"/>
              </a:rPr>
              <a:t>Completely</a:t>
            </a:r>
            <a:r>
              <a:rPr sz="1950" b="1" spc="-13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145" dirty="0">
                <a:latin typeface="Aptos SemiBold" panose="020B0004020202020204" pitchFamily="34" charset="0"/>
                <a:cs typeface="Tahoma"/>
              </a:rPr>
              <a:t>Merit</a:t>
            </a:r>
            <a:r>
              <a:rPr sz="1950" b="1" spc="-130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114" dirty="0">
                <a:latin typeface="Aptos SemiBold" panose="020B0004020202020204" pitchFamily="34" charset="0"/>
                <a:cs typeface="Tahoma"/>
              </a:rPr>
              <a:t>Performance </a:t>
            </a:r>
            <a:r>
              <a:rPr sz="1950" b="1" spc="-110" dirty="0">
                <a:latin typeface="Aptos SemiBold" panose="020B0004020202020204" pitchFamily="34" charset="0"/>
                <a:cs typeface="Tahoma"/>
              </a:rPr>
              <a:t>based</a:t>
            </a:r>
            <a:r>
              <a:rPr sz="1950" b="1" spc="-155" dirty="0">
                <a:latin typeface="Aptos SemiBold" panose="020B0004020202020204" pitchFamily="34" charset="0"/>
                <a:cs typeface="Tahoma"/>
              </a:rPr>
              <a:t> </a:t>
            </a:r>
            <a:r>
              <a:rPr sz="1950" b="1" spc="-10" dirty="0">
                <a:latin typeface="Aptos SemiBold" panose="020B0004020202020204" pitchFamily="34" charset="0"/>
                <a:cs typeface="Tahoma"/>
              </a:rPr>
              <a:t>selections</a:t>
            </a:r>
            <a:endParaRPr sz="1950" dirty="0">
              <a:latin typeface="Aptos SemiBold" panose="020B0004020202020204" pitchFamily="34" charset="0"/>
              <a:cs typeface="Tahoma"/>
            </a:endParaRPr>
          </a:p>
        </p:txBody>
      </p:sp>
      <p:pic>
        <p:nvPicPr>
          <p:cNvPr id="33" name="object 11">
            <a:extLst>
              <a:ext uri="{FF2B5EF4-FFF2-40B4-BE49-F238E27FC236}">
                <a16:creationId xmlns:a16="http://schemas.microsoft.com/office/drawing/2014/main" id="{BEC96E77-FD76-19EC-37B9-877F7417625E}"/>
              </a:ext>
            </a:extLst>
          </p:cNvPr>
          <p:cNvPicPr/>
          <p:nvPr/>
        </p:nvPicPr>
        <p:blipFill>
          <a:blip r:embed="rId5" cstate="print">
            <a:biLevel thresh="75000"/>
          </a:blip>
          <a:stretch>
            <a:fillRect/>
          </a:stretch>
        </p:blipFill>
        <p:spPr>
          <a:xfrm>
            <a:off x="9843135" y="4901386"/>
            <a:ext cx="251301" cy="251301"/>
          </a:xfrm>
          <a:prstGeom prst="rect">
            <a:avLst/>
          </a:prstGeom>
        </p:spPr>
      </p:pic>
      <p:pic>
        <p:nvPicPr>
          <p:cNvPr id="35" name="object 13">
            <a:extLst>
              <a:ext uri="{FF2B5EF4-FFF2-40B4-BE49-F238E27FC236}">
                <a16:creationId xmlns:a16="http://schemas.microsoft.com/office/drawing/2014/main" id="{751099D6-128D-DC04-247D-DB1FB0A33962}"/>
              </a:ext>
            </a:extLst>
          </p:cNvPr>
          <p:cNvPicPr/>
          <p:nvPr/>
        </p:nvPicPr>
        <p:blipFill>
          <a:blip r:embed="rId6" cstate="print">
            <a:biLevel thresh="75000"/>
          </a:blip>
          <a:stretch>
            <a:fillRect/>
          </a:stretch>
        </p:blipFill>
        <p:spPr>
          <a:xfrm>
            <a:off x="9843135" y="4021832"/>
            <a:ext cx="251301" cy="251301"/>
          </a:xfrm>
          <a:prstGeom prst="rect">
            <a:avLst/>
          </a:prstGeom>
        </p:spPr>
      </p:pic>
      <p:sp>
        <p:nvSpPr>
          <p:cNvPr id="36" name="object 14">
            <a:extLst>
              <a:ext uri="{FF2B5EF4-FFF2-40B4-BE49-F238E27FC236}">
                <a16:creationId xmlns:a16="http://schemas.microsoft.com/office/drawing/2014/main" id="{93B283ED-3842-021F-5714-B1F3D4002289}"/>
              </a:ext>
            </a:extLst>
          </p:cNvPr>
          <p:cNvSpPr txBox="1"/>
          <p:nvPr/>
        </p:nvSpPr>
        <p:spPr>
          <a:xfrm>
            <a:off x="1872562" y="5056221"/>
            <a:ext cx="1807845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600" b="1" spc="-1340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5</a:t>
            </a:r>
            <a:r>
              <a:rPr lang="en-US" sz="6600" b="1" spc="-1340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 </a:t>
            </a:r>
            <a:r>
              <a:rPr sz="6600" b="1" spc="-1340" dirty="0">
                <a:solidFill>
                  <a:srgbClr val="FBD96D"/>
                </a:solidFill>
                <a:latin typeface="Arial Black" panose="020B0A04020102020204" pitchFamily="34" charset="0"/>
                <a:cs typeface="Tahoma"/>
              </a:rPr>
              <a:t>0%</a:t>
            </a:r>
            <a:endParaRPr sz="6600" dirty="0">
              <a:solidFill>
                <a:srgbClr val="FBD96D"/>
              </a:solidFill>
              <a:latin typeface="Arial Black" panose="020B0A04020102020204" pitchFamily="34" charset="0"/>
              <a:cs typeface="Tahoma"/>
            </a:endParaRPr>
          </a:p>
        </p:txBody>
      </p:sp>
      <p:sp>
        <p:nvSpPr>
          <p:cNvPr id="37" name="object 24">
            <a:extLst>
              <a:ext uri="{FF2B5EF4-FFF2-40B4-BE49-F238E27FC236}">
                <a16:creationId xmlns:a16="http://schemas.microsoft.com/office/drawing/2014/main" id="{90855EC9-310C-8247-05E6-FA4FCAB6F6AF}"/>
              </a:ext>
            </a:extLst>
          </p:cNvPr>
          <p:cNvSpPr/>
          <p:nvPr/>
        </p:nvSpPr>
        <p:spPr>
          <a:xfrm>
            <a:off x="1398164" y="4955977"/>
            <a:ext cx="136525" cy="1188720"/>
          </a:xfrm>
          <a:custGeom>
            <a:avLst/>
            <a:gdLst/>
            <a:ahLst/>
            <a:cxnLst/>
            <a:rect l="l" t="t" r="r" b="b"/>
            <a:pathLst>
              <a:path w="136525" h="2125979">
                <a:moveTo>
                  <a:pt x="72529" y="2125589"/>
                </a:moveTo>
                <a:lnTo>
                  <a:pt x="63591" y="2125589"/>
                </a:lnTo>
                <a:lnTo>
                  <a:pt x="59165" y="2125153"/>
                </a:lnTo>
                <a:lnTo>
                  <a:pt x="23094" y="2108815"/>
                </a:lnTo>
                <a:lnTo>
                  <a:pt x="2179" y="2075189"/>
                </a:lnTo>
                <a:lnTo>
                  <a:pt x="0" y="2061997"/>
                </a:lnTo>
                <a:lnTo>
                  <a:pt x="0" y="2057528"/>
                </a:lnTo>
                <a:lnTo>
                  <a:pt x="0" y="63591"/>
                </a:lnTo>
                <a:lnTo>
                  <a:pt x="13953" y="26532"/>
                </a:lnTo>
                <a:lnTo>
                  <a:pt x="46143" y="3470"/>
                </a:lnTo>
                <a:lnTo>
                  <a:pt x="63591" y="0"/>
                </a:lnTo>
                <a:lnTo>
                  <a:pt x="72529" y="0"/>
                </a:lnTo>
                <a:lnTo>
                  <a:pt x="109589" y="13953"/>
                </a:lnTo>
                <a:lnTo>
                  <a:pt x="132650" y="46143"/>
                </a:lnTo>
                <a:lnTo>
                  <a:pt x="136121" y="63591"/>
                </a:lnTo>
                <a:lnTo>
                  <a:pt x="136121" y="2061997"/>
                </a:lnTo>
                <a:lnTo>
                  <a:pt x="122168" y="2099056"/>
                </a:lnTo>
                <a:lnTo>
                  <a:pt x="89977" y="2122118"/>
                </a:lnTo>
                <a:lnTo>
                  <a:pt x="76955" y="2125153"/>
                </a:lnTo>
                <a:lnTo>
                  <a:pt x="72529" y="2125589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ptos SemiBold" panose="020B0004020202020204" pitchFamily="34" charset="0"/>
            </a:endParaRPr>
          </a:p>
        </p:txBody>
      </p:sp>
      <p:sp>
        <p:nvSpPr>
          <p:cNvPr id="38" name="object 24">
            <a:extLst>
              <a:ext uri="{FF2B5EF4-FFF2-40B4-BE49-F238E27FC236}">
                <a16:creationId xmlns:a16="http://schemas.microsoft.com/office/drawing/2014/main" id="{2EDCD39D-F407-4C5C-4F7F-417A409F7100}"/>
              </a:ext>
            </a:extLst>
          </p:cNvPr>
          <p:cNvSpPr/>
          <p:nvPr/>
        </p:nvSpPr>
        <p:spPr>
          <a:xfrm>
            <a:off x="1398164" y="6523355"/>
            <a:ext cx="136525" cy="1188720"/>
          </a:xfrm>
          <a:custGeom>
            <a:avLst/>
            <a:gdLst/>
            <a:ahLst/>
            <a:cxnLst/>
            <a:rect l="l" t="t" r="r" b="b"/>
            <a:pathLst>
              <a:path w="136525" h="2125979">
                <a:moveTo>
                  <a:pt x="72529" y="2125589"/>
                </a:moveTo>
                <a:lnTo>
                  <a:pt x="63591" y="2125589"/>
                </a:lnTo>
                <a:lnTo>
                  <a:pt x="59165" y="2125153"/>
                </a:lnTo>
                <a:lnTo>
                  <a:pt x="23094" y="2108815"/>
                </a:lnTo>
                <a:lnTo>
                  <a:pt x="2179" y="2075189"/>
                </a:lnTo>
                <a:lnTo>
                  <a:pt x="0" y="2061997"/>
                </a:lnTo>
                <a:lnTo>
                  <a:pt x="0" y="2057528"/>
                </a:lnTo>
                <a:lnTo>
                  <a:pt x="0" y="63591"/>
                </a:lnTo>
                <a:lnTo>
                  <a:pt x="13953" y="26532"/>
                </a:lnTo>
                <a:lnTo>
                  <a:pt x="46143" y="3470"/>
                </a:lnTo>
                <a:lnTo>
                  <a:pt x="63591" y="0"/>
                </a:lnTo>
                <a:lnTo>
                  <a:pt x="72529" y="0"/>
                </a:lnTo>
                <a:lnTo>
                  <a:pt x="109589" y="13953"/>
                </a:lnTo>
                <a:lnTo>
                  <a:pt x="132650" y="46143"/>
                </a:lnTo>
                <a:lnTo>
                  <a:pt x="136121" y="63591"/>
                </a:lnTo>
                <a:lnTo>
                  <a:pt x="136121" y="2061997"/>
                </a:lnTo>
                <a:lnTo>
                  <a:pt x="122168" y="2099056"/>
                </a:lnTo>
                <a:lnTo>
                  <a:pt x="89977" y="2122118"/>
                </a:lnTo>
                <a:lnTo>
                  <a:pt x="76955" y="2125153"/>
                </a:lnTo>
                <a:lnTo>
                  <a:pt x="72529" y="2125589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ptos SemiBold" panose="020B0004020202020204" pitchFamily="34" charset="0"/>
            </a:endParaRPr>
          </a:p>
        </p:txBody>
      </p:sp>
      <p:sp>
        <p:nvSpPr>
          <p:cNvPr id="39" name="object 24">
            <a:extLst>
              <a:ext uri="{FF2B5EF4-FFF2-40B4-BE49-F238E27FC236}">
                <a16:creationId xmlns:a16="http://schemas.microsoft.com/office/drawing/2014/main" id="{516945AE-8D03-0C82-E172-1CA64785A17B}"/>
              </a:ext>
            </a:extLst>
          </p:cNvPr>
          <p:cNvSpPr/>
          <p:nvPr/>
        </p:nvSpPr>
        <p:spPr>
          <a:xfrm>
            <a:off x="1398164" y="8223004"/>
            <a:ext cx="136525" cy="1188720"/>
          </a:xfrm>
          <a:custGeom>
            <a:avLst/>
            <a:gdLst/>
            <a:ahLst/>
            <a:cxnLst/>
            <a:rect l="l" t="t" r="r" b="b"/>
            <a:pathLst>
              <a:path w="136525" h="2125979">
                <a:moveTo>
                  <a:pt x="72529" y="2125589"/>
                </a:moveTo>
                <a:lnTo>
                  <a:pt x="63591" y="2125589"/>
                </a:lnTo>
                <a:lnTo>
                  <a:pt x="59165" y="2125153"/>
                </a:lnTo>
                <a:lnTo>
                  <a:pt x="23094" y="2108815"/>
                </a:lnTo>
                <a:lnTo>
                  <a:pt x="2179" y="2075189"/>
                </a:lnTo>
                <a:lnTo>
                  <a:pt x="0" y="2061997"/>
                </a:lnTo>
                <a:lnTo>
                  <a:pt x="0" y="2057528"/>
                </a:lnTo>
                <a:lnTo>
                  <a:pt x="0" y="63591"/>
                </a:lnTo>
                <a:lnTo>
                  <a:pt x="13953" y="26532"/>
                </a:lnTo>
                <a:lnTo>
                  <a:pt x="46143" y="3470"/>
                </a:lnTo>
                <a:lnTo>
                  <a:pt x="63591" y="0"/>
                </a:lnTo>
                <a:lnTo>
                  <a:pt x="72529" y="0"/>
                </a:lnTo>
                <a:lnTo>
                  <a:pt x="109589" y="13953"/>
                </a:lnTo>
                <a:lnTo>
                  <a:pt x="132650" y="46143"/>
                </a:lnTo>
                <a:lnTo>
                  <a:pt x="136121" y="63591"/>
                </a:lnTo>
                <a:lnTo>
                  <a:pt x="136121" y="2061997"/>
                </a:lnTo>
                <a:lnTo>
                  <a:pt x="122168" y="2099056"/>
                </a:lnTo>
                <a:lnTo>
                  <a:pt x="89977" y="2122118"/>
                </a:lnTo>
                <a:lnTo>
                  <a:pt x="76955" y="2125153"/>
                </a:lnTo>
                <a:lnTo>
                  <a:pt x="72529" y="2125589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>
              <a:latin typeface="Aptos Semi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742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F913A-FF39-C715-2903-5E03626E9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 125">
            <a:extLst>
              <a:ext uri="{FF2B5EF4-FFF2-40B4-BE49-F238E27FC236}">
                <a16:creationId xmlns:a16="http://schemas.microsoft.com/office/drawing/2014/main" id="{14E4D473-B261-BE50-7E72-A85A52F8FE5B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4BD5C3CE-5B97-25DB-2706-D4DA8980BF80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6A26DB4F-D6A8-46FF-4BCD-8D82E80543A8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394867D1-A4AC-15F5-E471-0D6E107B9BDF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Shape 13">
            <a:extLst>
              <a:ext uri="{FF2B5EF4-FFF2-40B4-BE49-F238E27FC236}">
                <a16:creationId xmlns:a16="http://schemas.microsoft.com/office/drawing/2014/main" id="{851CE906-9FD5-88DC-FDC3-2634991EA891}"/>
              </a:ext>
            </a:extLst>
          </p:cNvPr>
          <p:cNvSpPr/>
          <p:nvPr/>
        </p:nvSpPr>
        <p:spPr>
          <a:xfrm>
            <a:off x="785311" y="1692276"/>
            <a:ext cx="6151855" cy="7312866"/>
          </a:xfrm>
          <a:prstGeom prst="rect">
            <a:avLst/>
          </a:prstGeom>
          <a:solidFill>
            <a:srgbClr val="FFFFFF"/>
          </a:solidFill>
          <a:ln w="12700">
            <a:solidFill>
              <a:srgbClr val="C8C4B0"/>
            </a:solidFill>
            <a:prstDash val="solid"/>
          </a:ln>
          <a:effectLst>
            <a:outerShdw blurRad="1016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Shape 14">
            <a:extLst>
              <a:ext uri="{FF2B5EF4-FFF2-40B4-BE49-F238E27FC236}">
                <a16:creationId xmlns:a16="http://schemas.microsoft.com/office/drawing/2014/main" id="{1D43F683-D75D-2B9E-25E4-0E4C7ACFF6F5}"/>
              </a:ext>
            </a:extLst>
          </p:cNvPr>
          <p:cNvSpPr/>
          <p:nvPr/>
        </p:nvSpPr>
        <p:spPr>
          <a:xfrm>
            <a:off x="785311" y="1692275"/>
            <a:ext cx="6151855" cy="105547"/>
          </a:xfrm>
          <a:prstGeom prst="rect">
            <a:avLst/>
          </a:prstGeom>
          <a:solidFill>
            <a:srgbClr val="C8C4B0"/>
          </a:solidFill>
          <a:ln w="12700">
            <a:solidFill>
              <a:srgbClr val="C8C4B0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Text 15">
            <a:extLst>
              <a:ext uri="{FF2B5EF4-FFF2-40B4-BE49-F238E27FC236}">
                <a16:creationId xmlns:a16="http://schemas.microsoft.com/office/drawing/2014/main" id="{499361AA-AB5B-4D8B-CCC5-1333B92F06A0}"/>
              </a:ext>
            </a:extLst>
          </p:cNvPr>
          <p:cNvSpPr/>
          <p:nvPr/>
        </p:nvSpPr>
        <p:spPr>
          <a:xfrm>
            <a:off x="1117029" y="1963681"/>
            <a:ext cx="5488419" cy="361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402" b="1" spc="33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1</a:t>
            </a:r>
            <a:endParaRPr lang="en-US" sz="1402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16">
            <a:extLst>
              <a:ext uri="{FF2B5EF4-FFF2-40B4-BE49-F238E27FC236}">
                <a16:creationId xmlns:a16="http://schemas.microsoft.com/office/drawing/2014/main" id="{1DA0C7B9-0D77-BC67-DF56-951FC6B0B5BE}"/>
              </a:ext>
            </a:extLst>
          </p:cNvPr>
          <p:cNvSpPr/>
          <p:nvPr/>
        </p:nvSpPr>
        <p:spPr>
          <a:xfrm>
            <a:off x="1117029" y="2355711"/>
            <a:ext cx="5488419" cy="45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144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2144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17">
            <a:extLst>
              <a:ext uri="{FF2B5EF4-FFF2-40B4-BE49-F238E27FC236}">
                <a16:creationId xmlns:a16="http://schemas.microsoft.com/office/drawing/2014/main" id="{B84B9128-6869-D0A3-A0D9-7E31D5D1194A}"/>
              </a:ext>
            </a:extLst>
          </p:cNvPr>
          <p:cNvSpPr/>
          <p:nvPr/>
        </p:nvSpPr>
        <p:spPr>
          <a:xfrm>
            <a:off x="1117029" y="2928678"/>
            <a:ext cx="5488419" cy="0"/>
          </a:xfrm>
          <a:prstGeom prst="line">
            <a:avLst/>
          </a:prstGeom>
          <a:noFill/>
          <a:ln w="7620">
            <a:solidFill>
              <a:srgbClr val="C8C4B0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Text 18">
            <a:extLst>
              <a:ext uri="{FF2B5EF4-FFF2-40B4-BE49-F238E27FC236}">
                <a16:creationId xmlns:a16="http://schemas.microsoft.com/office/drawing/2014/main" id="{57E1A5AE-C71D-8A1A-84B2-A40E97702518}"/>
              </a:ext>
            </a:extLst>
          </p:cNvPr>
          <p:cNvSpPr/>
          <p:nvPr/>
        </p:nvSpPr>
        <p:spPr>
          <a:xfrm>
            <a:off x="1117029" y="3124693"/>
            <a:ext cx="2110931" cy="196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3192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192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Text 19">
            <a:extLst>
              <a:ext uri="{FF2B5EF4-FFF2-40B4-BE49-F238E27FC236}">
                <a16:creationId xmlns:a16="http://schemas.microsoft.com/office/drawing/2014/main" id="{874E0811-695F-42D1-5715-D69A7490EA84}"/>
              </a:ext>
            </a:extLst>
          </p:cNvPr>
          <p:cNvSpPr/>
          <p:nvPr/>
        </p:nvSpPr>
        <p:spPr>
          <a:xfrm>
            <a:off x="3273194" y="3622270"/>
            <a:ext cx="3287020" cy="10856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649" kern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transactions</a:t>
            </a:r>
            <a:endParaRPr lang="en-US" sz="164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1507846" rtl="0"/>
            <a:r>
              <a:rPr lang="en-US" sz="1649" kern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year</a:t>
            </a:r>
            <a:endParaRPr lang="en-US" sz="164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Shape 20">
            <a:extLst>
              <a:ext uri="{FF2B5EF4-FFF2-40B4-BE49-F238E27FC236}">
                <a16:creationId xmlns:a16="http://schemas.microsoft.com/office/drawing/2014/main" id="{915FAE8B-F7CE-DC04-BA7D-DD9DC21137B0}"/>
              </a:ext>
            </a:extLst>
          </p:cNvPr>
          <p:cNvSpPr/>
          <p:nvPr/>
        </p:nvSpPr>
        <p:spPr>
          <a:xfrm>
            <a:off x="1117029" y="5280858"/>
            <a:ext cx="5488419" cy="0"/>
          </a:xfrm>
          <a:prstGeom prst="line">
            <a:avLst/>
          </a:prstGeom>
          <a:noFill/>
          <a:ln w="6350">
            <a:solidFill>
              <a:srgbClr val="C8C4B0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 21">
            <a:extLst>
              <a:ext uri="{FF2B5EF4-FFF2-40B4-BE49-F238E27FC236}">
                <a16:creationId xmlns:a16="http://schemas.microsoft.com/office/drawing/2014/main" id="{1CAC7B14-2E1D-5B55-2B43-3F8B79BC295B}"/>
              </a:ext>
            </a:extLst>
          </p:cNvPr>
          <p:cNvSpPr/>
          <p:nvPr/>
        </p:nvSpPr>
        <p:spPr>
          <a:xfrm>
            <a:off x="1117029" y="5461794"/>
            <a:ext cx="5488419" cy="33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319" kern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/ Transaction</a:t>
            </a:r>
            <a:endParaRPr lang="en-US" sz="131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Text 22">
            <a:extLst>
              <a:ext uri="{FF2B5EF4-FFF2-40B4-BE49-F238E27FC236}">
                <a16:creationId xmlns:a16="http://schemas.microsoft.com/office/drawing/2014/main" id="{E7CBF334-C7D8-75B4-0D47-44EF8F057A4D}"/>
              </a:ext>
            </a:extLst>
          </p:cNvPr>
          <p:cNvSpPr/>
          <p:nvPr/>
        </p:nvSpPr>
        <p:spPr>
          <a:xfrm>
            <a:off x="1117029" y="5793512"/>
            <a:ext cx="5488419" cy="482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638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 Lakhs</a:t>
            </a:r>
            <a:endParaRPr lang="en-US" sz="263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Shape 23">
            <a:extLst>
              <a:ext uri="{FF2B5EF4-FFF2-40B4-BE49-F238E27FC236}">
                <a16:creationId xmlns:a16="http://schemas.microsoft.com/office/drawing/2014/main" id="{3D62E28D-EC65-7272-805A-6CB56CE1523D}"/>
              </a:ext>
            </a:extLst>
          </p:cNvPr>
          <p:cNvSpPr/>
          <p:nvPr/>
        </p:nvSpPr>
        <p:spPr>
          <a:xfrm>
            <a:off x="1117029" y="6396635"/>
            <a:ext cx="5488419" cy="0"/>
          </a:xfrm>
          <a:prstGeom prst="line">
            <a:avLst/>
          </a:prstGeom>
          <a:noFill/>
          <a:ln w="6350">
            <a:solidFill>
              <a:srgbClr val="C8C4B0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 24">
            <a:extLst>
              <a:ext uri="{FF2B5EF4-FFF2-40B4-BE49-F238E27FC236}">
                <a16:creationId xmlns:a16="http://schemas.microsoft.com/office/drawing/2014/main" id="{2D0FDA21-09A3-A53F-49E9-B7204688FE5B}"/>
              </a:ext>
            </a:extLst>
          </p:cNvPr>
          <p:cNvSpPr/>
          <p:nvPr/>
        </p:nvSpPr>
        <p:spPr>
          <a:xfrm>
            <a:off x="1117029" y="6577572"/>
            <a:ext cx="5488419" cy="33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319" kern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Revenue</a:t>
            </a:r>
            <a:endParaRPr lang="en-US" sz="131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Text 25">
            <a:extLst>
              <a:ext uri="{FF2B5EF4-FFF2-40B4-BE49-F238E27FC236}">
                <a16:creationId xmlns:a16="http://schemas.microsoft.com/office/drawing/2014/main" id="{6D59F56D-F5B0-3B39-45DF-A9C3AE49339B}"/>
              </a:ext>
            </a:extLst>
          </p:cNvPr>
          <p:cNvSpPr/>
          <p:nvPr/>
        </p:nvSpPr>
        <p:spPr>
          <a:xfrm>
            <a:off x="1117029" y="6909290"/>
            <a:ext cx="5488419" cy="482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638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₹25 Lakhs</a:t>
            </a:r>
            <a:endParaRPr lang="en-US" sz="263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hape 26">
            <a:extLst>
              <a:ext uri="{FF2B5EF4-FFF2-40B4-BE49-F238E27FC236}">
                <a16:creationId xmlns:a16="http://schemas.microsoft.com/office/drawing/2014/main" id="{80068EF0-FED2-80A9-0CDD-F7E5B26FC72B}"/>
              </a:ext>
            </a:extLst>
          </p:cNvPr>
          <p:cNvSpPr/>
          <p:nvPr/>
        </p:nvSpPr>
        <p:spPr>
          <a:xfrm>
            <a:off x="1056717" y="7602881"/>
            <a:ext cx="5609044" cy="1176090"/>
          </a:xfrm>
          <a:prstGeom prst="rect">
            <a:avLst/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Text 27">
            <a:extLst>
              <a:ext uri="{FF2B5EF4-FFF2-40B4-BE49-F238E27FC236}">
                <a16:creationId xmlns:a16="http://schemas.microsoft.com/office/drawing/2014/main" id="{36B498FC-E278-E6FD-9136-0D2AF8E6D3F2}"/>
              </a:ext>
            </a:extLst>
          </p:cNvPr>
          <p:cNvSpPr/>
          <p:nvPr/>
        </p:nvSpPr>
        <p:spPr>
          <a:xfrm>
            <a:off x="1237654" y="7693349"/>
            <a:ext cx="5247170" cy="3015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154" b="1" spc="33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EARN</a:t>
            </a:r>
            <a:endParaRPr lang="en-US" sz="1154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Text 28">
            <a:extLst>
              <a:ext uri="{FF2B5EF4-FFF2-40B4-BE49-F238E27FC236}">
                <a16:creationId xmlns:a16="http://schemas.microsoft.com/office/drawing/2014/main" id="{3C7D503C-6FE3-2B61-4D7B-746035F13296}"/>
              </a:ext>
            </a:extLst>
          </p:cNvPr>
          <p:cNvSpPr/>
          <p:nvPr/>
        </p:nvSpPr>
        <p:spPr>
          <a:xfrm>
            <a:off x="1237654" y="7964755"/>
            <a:ext cx="5322560" cy="6634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3298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 Lakhs</a:t>
            </a:r>
            <a:r>
              <a:rPr lang="en-US" sz="2144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329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Shape 29">
            <a:extLst>
              <a:ext uri="{FF2B5EF4-FFF2-40B4-BE49-F238E27FC236}">
                <a16:creationId xmlns:a16="http://schemas.microsoft.com/office/drawing/2014/main" id="{168BC15E-50D2-FD9D-EB15-C0D897A1572B}"/>
              </a:ext>
            </a:extLst>
          </p:cNvPr>
          <p:cNvSpPr/>
          <p:nvPr/>
        </p:nvSpPr>
        <p:spPr>
          <a:xfrm>
            <a:off x="7133181" y="1692276"/>
            <a:ext cx="6151855" cy="7312866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  <a:effectLst>
            <a:outerShdw blurRad="1016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Shape 30">
            <a:extLst>
              <a:ext uri="{FF2B5EF4-FFF2-40B4-BE49-F238E27FC236}">
                <a16:creationId xmlns:a16="http://schemas.microsoft.com/office/drawing/2014/main" id="{B4E96450-7B86-25DE-2954-5A4B453BF74A}"/>
              </a:ext>
            </a:extLst>
          </p:cNvPr>
          <p:cNvSpPr/>
          <p:nvPr/>
        </p:nvSpPr>
        <p:spPr>
          <a:xfrm>
            <a:off x="7133181" y="1692275"/>
            <a:ext cx="6151855" cy="105547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Text 31">
            <a:extLst>
              <a:ext uri="{FF2B5EF4-FFF2-40B4-BE49-F238E27FC236}">
                <a16:creationId xmlns:a16="http://schemas.microsoft.com/office/drawing/2014/main" id="{213F3959-CFE7-17B9-70D4-95B6B3A608E4}"/>
              </a:ext>
            </a:extLst>
          </p:cNvPr>
          <p:cNvSpPr/>
          <p:nvPr/>
        </p:nvSpPr>
        <p:spPr>
          <a:xfrm>
            <a:off x="7464899" y="1963681"/>
            <a:ext cx="5488419" cy="361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402" b="1" spc="33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2</a:t>
            </a:r>
            <a:endParaRPr lang="en-US" sz="1402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Text 32">
            <a:extLst>
              <a:ext uri="{FF2B5EF4-FFF2-40B4-BE49-F238E27FC236}">
                <a16:creationId xmlns:a16="http://schemas.microsoft.com/office/drawing/2014/main" id="{E69F5AD0-4893-9CB6-6337-ACE7BE538F13}"/>
              </a:ext>
            </a:extLst>
          </p:cNvPr>
          <p:cNvSpPr/>
          <p:nvPr/>
        </p:nvSpPr>
        <p:spPr>
          <a:xfrm>
            <a:off x="7464899" y="2355711"/>
            <a:ext cx="5488419" cy="45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144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Momentum</a:t>
            </a:r>
            <a:endParaRPr lang="en-US" sz="2144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Shape 33">
            <a:extLst>
              <a:ext uri="{FF2B5EF4-FFF2-40B4-BE49-F238E27FC236}">
                <a16:creationId xmlns:a16="http://schemas.microsoft.com/office/drawing/2014/main" id="{91D82732-C776-2F70-CD19-1163301A0556}"/>
              </a:ext>
            </a:extLst>
          </p:cNvPr>
          <p:cNvSpPr/>
          <p:nvPr/>
        </p:nvSpPr>
        <p:spPr>
          <a:xfrm>
            <a:off x="7464899" y="2928678"/>
            <a:ext cx="5488419" cy="0"/>
          </a:xfrm>
          <a:prstGeom prst="line">
            <a:avLst/>
          </a:prstGeom>
          <a:noFill/>
          <a:ln w="7620">
            <a:solidFill>
              <a:srgbClr val="2A2A2A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Text 34">
            <a:extLst>
              <a:ext uri="{FF2B5EF4-FFF2-40B4-BE49-F238E27FC236}">
                <a16:creationId xmlns:a16="http://schemas.microsoft.com/office/drawing/2014/main" id="{EE8BCFB7-F62B-9607-CF6E-DC486F90C78D}"/>
              </a:ext>
            </a:extLst>
          </p:cNvPr>
          <p:cNvSpPr/>
          <p:nvPr/>
        </p:nvSpPr>
        <p:spPr>
          <a:xfrm>
            <a:off x="7464898" y="3124693"/>
            <a:ext cx="2110931" cy="196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3192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192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Text 35">
            <a:extLst>
              <a:ext uri="{FF2B5EF4-FFF2-40B4-BE49-F238E27FC236}">
                <a16:creationId xmlns:a16="http://schemas.microsoft.com/office/drawing/2014/main" id="{DE090D5D-8840-391E-CDF4-0AEF2C411F2C}"/>
              </a:ext>
            </a:extLst>
          </p:cNvPr>
          <p:cNvSpPr/>
          <p:nvPr/>
        </p:nvSpPr>
        <p:spPr>
          <a:xfrm>
            <a:off x="9621063" y="3622270"/>
            <a:ext cx="3287020" cy="10856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649" kern="12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transactions</a:t>
            </a:r>
            <a:endParaRPr lang="en-US" sz="164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1507846" rtl="0"/>
            <a:r>
              <a:rPr lang="en-US" sz="1649" kern="12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year</a:t>
            </a:r>
            <a:endParaRPr lang="en-US" sz="164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Shape 36">
            <a:extLst>
              <a:ext uri="{FF2B5EF4-FFF2-40B4-BE49-F238E27FC236}">
                <a16:creationId xmlns:a16="http://schemas.microsoft.com/office/drawing/2014/main" id="{120C75CF-0C21-3844-3B73-88D0C3B82D2B}"/>
              </a:ext>
            </a:extLst>
          </p:cNvPr>
          <p:cNvSpPr/>
          <p:nvPr/>
        </p:nvSpPr>
        <p:spPr>
          <a:xfrm>
            <a:off x="7464899" y="5280858"/>
            <a:ext cx="5488419" cy="0"/>
          </a:xfrm>
          <a:prstGeom prst="line">
            <a:avLst/>
          </a:prstGeom>
          <a:noFill/>
          <a:ln w="6350">
            <a:solidFill>
              <a:srgbClr val="2A2A2A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Text 37">
            <a:extLst>
              <a:ext uri="{FF2B5EF4-FFF2-40B4-BE49-F238E27FC236}">
                <a16:creationId xmlns:a16="http://schemas.microsoft.com/office/drawing/2014/main" id="{199909C5-ECD4-D292-C509-35CDD9D25E8A}"/>
              </a:ext>
            </a:extLst>
          </p:cNvPr>
          <p:cNvSpPr/>
          <p:nvPr/>
        </p:nvSpPr>
        <p:spPr>
          <a:xfrm>
            <a:off x="7464899" y="5461794"/>
            <a:ext cx="5488419" cy="33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319" kern="12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/ Transaction</a:t>
            </a:r>
            <a:endParaRPr lang="en-US" sz="131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Text 38">
            <a:extLst>
              <a:ext uri="{FF2B5EF4-FFF2-40B4-BE49-F238E27FC236}">
                <a16:creationId xmlns:a16="http://schemas.microsoft.com/office/drawing/2014/main" id="{493751A2-F966-C988-7007-B23B403F2DC7}"/>
              </a:ext>
            </a:extLst>
          </p:cNvPr>
          <p:cNvSpPr/>
          <p:nvPr/>
        </p:nvSpPr>
        <p:spPr>
          <a:xfrm>
            <a:off x="7464899" y="5793512"/>
            <a:ext cx="5488419" cy="482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638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 Lakhs</a:t>
            </a:r>
            <a:endParaRPr lang="en-US" sz="263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hape 39">
            <a:extLst>
              <a:ext uri="{FF2B5EF4-FFF2-40B4-BE49-F238E27FC236}">
                <a16:creationId xmlns:a16="http://schemas.microsoft.com/office/drawing/2014/main" id="{68D0047E-84A2-DBD1-759A-1C02A2F59A25}"/>
              </a:ext>
            </a:extLst>
          </p:cNvPr>
          <p:cNvSpPr/>
          <p:nvPr/>
        </p:nvSpPr>
        <p:spPr>
          <a:xfrm>
            <a:off x="7464899" y="6396635"/>
            <a:ext cx="5488419" cy="0"/>
          </a:xfrm>
          <a:prstGeom prst="line">
            <a:avLst/>
          </a:prstGeom>
          <a:noFill/>
          <a:ln w="6350">
            <a:solidFill>
              <a:srgbClr val="2A2A2A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Text 40">
            <a:extLst>
              <a:ext uri="{FF2B5EF4-FFF2-40B4-BE49-F238E27FC236}">
                <a16:creationId xmlns:a16="http://schemas.microsoft.com/office/drawing/2014/main" id="{4AAE3DE0-AA2E-505F-B7F7-A4566684DA34}"/>
              </a:ext>
            </a:extLst>
          </p:cNvPr>
          <p:cNvSpPr/>
          <p:nvPr/>
        </p:nvSpPr>
        <p:spPr>
          <a:xfrm>
            <a:off x="7464899" y="6577572"/>
            <a:ext cx="5488419" cy="33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319" kern="12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Revenue</a:t>
            </a:r>
            <a:endParaRPr lang="en-US" sz="131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Text 41">
            <a:extLst>
              <a:ext uri="{FF2B5EF4-FFF2-40B4-BE49-F238E27FC236}">
                <a16:creationId xmlns:a16="http://schemas.microsoft.com/office/drawing/2014/main" id="{D1368227-90C8-D41C-83F1-41347B83C1CB}"/>
              </a:ext>
            </a:extLst>
          </p:cNvPr>
          <p:cNvSpPr/>
          <p:nvPr/>
        </p:nvSpPr>
        <p:spPr>
          <a:xfrm>
            <a:off x="7464899" y="6909290"/>
            <a:ext cx="5488419" cy="482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638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₹50 Lakhs</a:t>
            </a:r>
            <a:endParaRPr lang="en-US" sz="263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Shape 42">
            <a:extLst>
              <a:ext uri="{FF2B5EF4-FFF2-40B4-BE49-F238E27FC236}">
                <a16:creationId xmlns:a16="http://schemas.microsoft.com/office/drawing/2014/main" id="{7AB445BF-BD28-8115-B293-5ADA8F7FECDD}"/>
              </a:ext>
            </a:extLst>
          </p:cNvPr>
          <p:cNvSpPr/>
          <p:nvPr/>
        </p:nvSpPr>
        <p:spPr>
          <a:xfrm>
            <a:off x="7404586" y="7602881"/>
            <a:ext cx="5609044" cy="1176090"/>
          </a:xfrm>
          <a:prstGeom prst="rect">
            <a:avLst/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Text 43">
            <a:extLst>
              <a:ext uri="{FF2B5EF4-FFF2-40B4-BE49-F238E27FC236}">
                <a16:creationId xmlns:a16="http://schemas.microsoft.com/office/drawing/2014/main" id="{1EEF94D0-51A7-AF7D-8A3A-A76BD98A11D4}"/>
              </a:ext>
            </a:extLst>
          </p:cNvPr>
          <p:cNvSpPr/>
          <p:nvPr/>
        </p:nvSpPr>
        <p:spPr>
          <a:xfrm>
            <a:off x="7585523" y="7693349"/>
            <a:ext cx="5247170" cy="3015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154" b="1" spc="33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EARN</a:t>
            </a:r>
            <a:endParaRPr lang="en-US" sz="1154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Text 44">
            <a:extLst>
              <a:ext uri="{FF2B5EF4-FFF2-40B4-BE49-F238E27FC236}">
                <a16:creationId xmlns:a16="http://schemas.microsoft.com/office/drawing/2014/main" id="{805ABBD9-E8BD-5739-40EC-79FC20351BED}"/>
              </a:ext>
            </a:extLst>
          </p:cNvPr>
          <p:cNvSpPr/>
          <p:nvPr/>
        </p:nvSpPr>
        <p:spPr>
          <a:xfrm>
            <a:off x="7585523" y="7964755"/>
            <a:ext cx="5322560" cy="6634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3298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₹15 Lakhs</a:t>
            </a:r>
            <a:r>
              <a:rPr lang="en-US" sz="2144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329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Shape 45">
            <a:extLst>
              <a:ext uri="{FF2B5EF4-FFF2-40B4-BE49-F238E27FC236}">
                <a16:creationId xmlns:a16="http://schemas.microsoft.com/office/drawing/2014/main" id="{DE08D93B-B9F1-598C-8609-1C0AA1BC3C66}"/>
              </a:ext>
            </a:extLst>
          </p:cNvPr>
          <p:cNvSpPr/>
          <p:nvPr/>
        </p:nvSpPr>
        <p:spPr>
          <a:xfrm>
            <a:off x="13481050" y="1692276"/>
            <a:ext cx="6151855" cy="7312866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  <a:effectLst>
            <a:outerShdw blurRad="1016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Shape 46">
            <a:extLst>
              <a:ext uri="{FF2B5EF4-FFF2-40B4-BE49-F238E27FC236}">
                <a16:creationId xmlns:a16="http://schemas.microsoft.com/office/drawing/2014/main" id="{65071990-1155-8596-0176-B5E3D65F411F}"/>
              </a:ext>
            </a:extLst>
          </p:cNvPr>
          <p:cNvSpPr/>
          <p:nvPr/>
        </p:nvSpPr>
        <p:spPr>
          <a:xfrm>
            <a:off x="13481050" y="1692275"/>
            <a:ext cx="6151855" cy="105547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Text 47">
            <a:extLst>
              <a:ext uri="{FF2B5EF4-FFF2-40B4-BE49-F238E27FC236}">
                <a16:creationId xmlns:a16="http://schemas.microsoft.com/office/drawing/2014/main" id="{2B4BBB02-2F05-624D-A743-24F0817BE2F7}"/>
              </a:ext>
            </a:extLst>
          </p:cNvPr>
          <p:cNvSpPr/>
          <p:nvPr/>
        </p:nvSpPr>
        <p:spPr>
          <a:xfrm>
            <a:off x="13812768" y="1963681"/>
            <a:ext cx="5488419" cy="3618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402" b="1" spc="33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3</a:t>
            </a:r>
            <a:endParaRPr lang="en-US" sz="1402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Text 48">
            <a:extLst>
              <a:ext uri="{FF2B5EF4-FFF2-40B4-BE49-F238E27FC236}">
                <a16:creationId xmlns:a16="http://schemas.microsoft.com/office/drawing/2014/main" id="{38523C89-1DA0-E6DD-99F3-49E460A374EC}"/>
              </a:ext>
            </a:extLst>
          </p:cNvPr>
          <p:cNvSpPr/>
          <p:nvPr/>
        </p:nvSpPr>
        <p:spPr>
          <a:xfrm>
            <a:off x="13812768" y="2355711"/>
            <a:ext cx="5488419" cy="45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144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Potential </a:t>
            </a:r>
            <a:endParaRPr lang="en-US" sz="2144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Shape 49">
            <a:extLst>
              <a:ext uri="{FF2B5EF4-FFF2-40B4-BE49-F238E27FC236}">
                <a16:creationId xmlns:a16="http://schemas.microsoft.com/office/drawing/2014/main" id="{B6ACA68A-B57C-5761-90FB-55509FD58A70}"/>
              </a:ext>
            </a:extLst>
          </p:cNvPr>
          <p:cNvSpPr/>
          <p:nvPr/>
        </p:nvSpPr>
        <p:spPr>
          <a:xfrm>
            <a:off x="13812768" y="2928678"/>
            <a:ext cx="5488419" cy="0"/>
          </a:xfrm>
          <a:prstGeom prst="line">
            <a:avLst/>
          </a:prstGeom>
          <a:noFill/>
          <a:ln w="7620">
            <a:solidFill>
              <a:srgbClr val="C8C4B0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Text 50">
            <a:extLst>
              <a:ext uri="{FF2B5EF4-FFF2-40B4-BE49-F238E27FC236}">
                <a16:creationId xmlns:a16="http://schemas.microsoft.com/office/drawing/2014/main" id="{0D2122DA-05FE-B029-949D-141477E45ED9}"/>
              </a:ext>
            </a:extLst>
          </p:cNvPr>
          <p:cNvSpPr/>
          <p:nvPr/>
        </p:nvSpPr>
        <p:spPr>
          <a:xfrm>
            <a:off x="13812768" y="3124693"/>
            <a:ext cx="2110931" cy="196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3192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3192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Text 51">
            <a:extLst>
              <a:ext uri="{FF2B5EF4-FFF2-40B4-BE49-F238E27FC236}">
                <a16:creationId xmlns:a16="http://schemas.microsoft.com/office/drawing/2014/main" id="{F0A3926F-B6EA-8AB3-12A1-3F848D5833D8}"/>
              </a:ext>
            </a:extLst>
          </p:cNvPr>
          <p:cNvSpPr/>
          <p:nvPr/>
        </p:nvSpPr>
        <p:spPr>
          <a:xfrm>
            <a:off x="15968933" y="3622270"/>
            <a:ext cx="3287020" cy="10856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649" kern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transactions</a:t>
            </a:r>
            <a:endParaRPr lang="en-US" sz="164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1507846" rtl="0"/>
            <a:r>
              <a:rPr lang="en-US" sz="1649" kern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year</a:t>
            </a:r>
            <a:endParaRPr lang="en-US" sz="164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Shape 52">
            <a:extLst>
              <a:ext uri="{FF2B5EF4-FFF2-40B4-BE49-F238E27FC236}">
                <a16:creationId xmlns:a16="http://schemas.microsoft.com/office/drawing/2014/main" id="{9800183C-0552-1AEF-9829-6A51F95DF9B7}"/>
              </a:ext>
            </a:extLst>
          </p:cNvPr>
          <p:cNvSpPr/>
          <p:nvPr/>
        </p:nvSpPr>
        <p:spPr>
          <a:xfrm>
            <a:off x="13812768" y="5280858"/>
            <a:ext cx="5488419" cy="0"/>
          </a:xfrm>
          <a:prstGeom prst="line">
            <a:avLst/>
          </a:prstGeom>
          <a:noFill/>
          <a:ln w="6350">
            <a:solidFill>
              <a:srgbClr val="C8C4B0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Text 53">
            <a:extLst>
              <a:ext uri="{FF2B5EF4-FFF2-40B4-BE49-F238E27FC236}">
                <a16:creationId xmlns:a16="http://schemas.microsoft.com/office/drawing/2014/main" id="{4A2CE27E-206F-C327-1A32-E8E7A4C817D0}"/>
              </a:ext>
            </a:extLst>
          </p:cNvPr>
          <p:cNvSpPr/>
          <p:nvPr/>
        </p:nvSpPr>
        <p:spPr>
          <a:xfrm>
            <a:off x="13812768" y="5461794"/>
            <a:ext cx="5488419" cy="33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319" kern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/ Transaction</a:t>
            </a:r>
            <a:endParaRPr lang="en-US" sz="131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Text 54">
            <a:extLst>
              <a:ext uri="{FF2B5EF4-FFF2-40B4-BE49-F238E27FC236}">
                <a16:creationId xmlns:a16="http://schemas.microsoft.com/office/drawing/2014/main" id="{67D8C37E-5589-F855-80C6-940CF07B4FAE}"/>
              </a:ext>
            </a:extLst>
          </p:cNvPr>
          <p:cNvSpPr/>
          <p:nvPr/>
        </p:nvSpPr>
        <p:spPr>
          <a:xfrm>
            <a:off x="13812768" y="5793512"/>
            <a:ext cx="5488419" cy="482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638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 Lakhs</a:t>
            </a:r>
            <a:endParaRPr lang="en-US" sz="263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Shape 55">
            <a:extLst>
              <a:ext uri="{FF2B5EF4-FFF2-40B4-BE49-F238E27FC236}">
                <a16:creationId xmlns:a16="http://schemas.microsoft.com/office/drawing/2014/main" id="{4FD0D053-D8B2-9356-B5C4-43E1161D462E}"/>
              </a:ext>
            </a:extLst>
          </p:cNvPr>
          <p:cNvSpPr/>
          <p:nvPr/>
        </p:nvSpPr>
        <p:spPr>
          <a:xfrm>
            <a:off x="13812768" y="6396635"/>
            <a:ext cx="5488419" cy="0"/>
          </a:xfrm>
          <a:prstGeom prst="line">
            <a:avLst/>
          </a:prstGeom>
          <a:noFill/>
          <a:ln w="6350">
            <a:solidFill>
              <a:srgbClr val="C8C4B0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Text 56">
            <a:extLst>
              <a:ext uri="{FF2B5EF4-FFF2-40B4-BE49-F238E27FC236}">
                <a16:creationId xmlns:a16="http://schemas.microsoft.com/office/drawing/2014/main" id="{7DF5F390-7BC0-5A5F-0CF1-FC124A4D777C}"/>
              </a:ext>
            </a:extLst>
          </p:cNvPr>
          <p:cNvSpPr/>
          <p:nvPr/>
        </p:nvSpPr>
        <p:spPr>
          <a:xfrm>
            <a:off x="13812768" y="6577572"/>
            <a:ext cx="5488419" cy="33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319" kern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Revenue</a:t>
            </a:r>
            <a:endParaRPr lang="en-US" sz="1319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Text 57">
            <a:extLst>
              <a:ext uri="{FF2B5EF4-FFF2-40B4-BE49-F238E27FC236}">
                <a16:creationId xmlns:a16="http://schemas.microsoft.com/office/drawing/2014/main" id="{BADAFF20-F4FE-34B2-479E-6668734B3E5F}"/>
              </a:ext>
            </a:extLst>
          </p:cNvPr>
          <p:cNvSpPr/>
          <p:nvPr/>
        </p:nvSpPr>
        <p:spPr>
          <a:xfrm>
            <a:off x="13812768" y="6909290"/>
            <a:ext cx="5488419" cy="482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638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₹75 Lakhs</a:t>
            </a:r>
            <a:endParaRPr lang="en-US" sz="263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Shape 58">
            <a:extLst>
              <a:ext uri="{FF2B5EF4-FFF2-40B4-BE49-F238E27FC236}">
                <a16:creationId xmlns:a16="http://schemas.microsoft.com/office/drawing/2014/main" id="{BDFB6431-5D37-3A15-04CA-A6AE16B38579}"/>
              </a:ext>
            </a:extLst>
          </p:cNvPr>
          <p:cNvSpPr/>
          <p:nvPr/>
        </p:nvSpPr>
        <p:spPr>
          <a:xfrm>
            <a:off x="13752456" y="7602881"/>
            <a:ext cx="5609044" cy="117609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Text 59">
            <a:extLst>
              <a:ext uri="{FF2B5EF4-FFF2-40B4-BE49-F238E27FC236}">
                <a16:creationId xmlns:a16="http://schemas.microsoft.com/office/drawing/2014/main" id="{5014EEC6-544F-8C45-FC96-065927CE0EA3}"/>
              </a:ext>
            </a:extLst>
          </p:cNvPr>
          <p:cNvSpPr/>
          <p:nvPr/>
        </p:nvSpPr>
        <p:spPr>
          <a:xfrm>
            <a:off x="13933393" y="7693349"/>
            <a:ext cx="5247170" cy="3015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154" b="1" spc="33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EARN</a:t>
            </a:r>
            <a:endParaRPr lang="en-US" sz="1154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Text 60">
            <a:extLst>
              <a:ext uri="{FF2B5EF4-FFF2-40B4-BE49-F238E27FC236}">
                <a16:creationId xmlns:a16="http://schemas.microsoft.com/office/drawing/2014/main" id="{80801546-4AB5-DFD0-CE38-638C8FB76839}"/>
              </a:ext>
            </a:extLst>
          </p:cNvPr>
          <p:cNvSpPr/>
          <p:nvPr/>
        </p:nvSpPr>
        <p:spPr>
          <a:xfrm>
            <a:off x="13933393" y="7964755"/>
            <a:ext cx="5322560" cy="6634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3298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₹25 Lakhs</a:t>
            </a:r>
            <a:endParaRPr lang="en-US" sz="329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8">
            <a:extLst>
              <a:ext uri="{FF2B5EF4-FFF2-40B4-BE49-F238E27FC236}">
                <a16:creationId xmlns:a16="http://schemas.microsoft.com/office/drawing/2014/main" id="{F39FA4FB-19E2-9D97-C204-21AB5F8BD460}"/>
              </a:ext>
            </a:extLst>
          </p:cNvPr>
          <p:cNvSpPr txBox="1">
            <a:spLocks/>
          </p:cNvSpPr>
          <p:nvPr/>
        </p:nvSpPr>
        <p:spPr>
          <a:xfrm>
            <a:off x="450850" y="372655"/>
            <a:ext cx="1744980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rgbClr val="4EC1D1"/>
                </a:solidFill>
                <a:latin typeface="Tahoma"/>
                <a:ea typeface="+mj-ea"/>
                <a:cs typeface="Tahoma"/>
              </a:defRPr>
            </a:lvl1pPr>
          </a:lstStyle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Culture of Growth: The Tools (3/3)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7C11A22-1F51-EEAA-3451-962706FA0B75}"/>
              </a:ext>
            </a:extLst>
          </p:cNvPr>
          <p:cNvGrpSpPr/>
          <p:nvPr/>
        </p:nvGrpSpPr>
        <p:grpSpPr>
          <a:xfrm>
            <a:off x="149915" y="9617075"/>
            <a:ext cx="19960535" cy="798786"/>
            <a:chOff x="143565" y="1387475"/>
            <a:chExt cx="19960535" cy="798786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BF415852-9253-F63C-8A87-B742151F74BB}"/>
                </a:ext>
              </a:extLst>
            </p:cNvPr>
            <p:cNvSpPr/>
            <p:nvPr/>
          </p:nvSpPr>
          <p:spPr>
            <a:xfrm>
              <a:off x="143565" y="1387475"/>
              <a:ext cx="19960535" cy="798786"/>
            </a:xfrm>
            <a:prstGeom prst="roundRect">
              <a:avLst/>
            </a:prstGeom>
            <a:gradFill flip="none" rotWithShape="1">
              <a:gsLst>
                <a:gs pos="0">
                  <a:srgbClr val="FFD916">
                    <a:tint val="66000"/>
                    <a:satMod val="160000"/>
                  </a:srgbClr>
                </a:gs>
                <a:gs pos="50000">
                  <a:srgbClr val="FFD916">
                    <a:tint val="44500"/>
                    <a:satMod val="160000"/>
                  </a:srgbClr>
                </a:gs>
                <a:gs pos="100000">
                  <a:srgbClr val="FFD916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386C071-7E7E-18CB-DE23-D9823F9FD197}"/>
                </a:ext>
              </a:extLst>
            </p:cNvPr>
            <p:cNvSpPr txBox="1"/>
            <p:nvPr/>
          </p:nvSpPr>
          <p:spPr>
            <a:xfrm>
              <a:off x="143565" y="1593722"/>
              <a:ext cx="199605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i="1" dirty="0">
                  <a:latin typeface="Arial Black" panose="020B0A04020102020204" pitchFamily="34" charset="0"/>
                </a:rPr>
                <a:t>You can earn </a:t>
              </a:r>
              <a:r>
                <a:rPr lang="en-US" sz="2800" i="1" dirty="0" err="1">
                  <a:latin typeface="Arial Black" panose="020B0A04020102020204" pitchFamily="34" charset="0"/>
                </a:rPr>
                <a:t>upto</a:t>
              </a:r>
              <a:r>
                <a:rPr lang="en-US" sz="2800" i="1" dirty="0">
                  <a:latin typeface="Arial Black" panose="020B0A04020102020204" pitchFamily="34" charset="0"/>
                </a:rPr>
                <a:t> 40% of Revenue as Incentives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6239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BB2DD-C1DD-3D75-271D-791CF6520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modern glass offices at dusk - real estate office stock pictures, royalty-free photos &amp; images">
            <a:extLst>
              <a:ext uri="{FF2B5EF4-FFF2-40B4-BE49-F238E27FC236}">
                <a16:creationId xmlns:a16="http://schemas.microsoft.com/office/drawing/2014/main" id="{4ECBC9FD-A4A2-8E49-31AF-B34B161D2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04100" cy="679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0274DA-5F47-DE4D-0E67-C838ED578BED}"/>
              </a:ext>
            </a:extLst>
          </p:cNvPr>
          <p:cNvSpPr/>
          <p:nvPr/>
        </p:nvSpPr>
        <p:spPr>
          <a:xfrm>
            <a:off x="0" y="6797675"/>
            <a:ext cx="20104100" cy="4511675"/>
          </a:xfrm>
          <a:prstGeom prst="rect">
            <a:avLst/>
          </a:prstGeom>
          <a:solidFill>
            <a:srgbClr val="FBD9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49E471-F67F-1BE7-699B-24D8BBA7BE7A}"/>
              </a:ext>
            </a:extLst>
          </p:cNvPr>
          <p:cNvGrpSpPr/>
          <p:nvPr/>
        </p:nvGrpSpPr>
        <p:grpSpPr>
          <a:xfrm>
            <a:off x="17443450" y="9998075"/>
            <a:ext cx="2276581" cy="908050"/>
            <a:chOff x="15614650" y="9304723"/>
            <a:chExt cx="2276581" cy="908050"/>
          </a:xfrm>
        </p:grpSpPr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92ECA583-6E71-F66A-F9FA-AE2C3ABCB6D2}"/>
                </a:ext>
              </a:extLst>
            </p:cNvPr>
            <p:cNvSpPr/>
            <p:nvPr/>
          </p:nvSpPr>
          <p:spPr>
            <a:xfrm>
              <a:off x="15614650" y="931227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D1AF89D2-E513-3911-EB34-83A4678A8A5E}"/>
                </a:ext>
              </a:extLst>
            </p:cNvPr>
            <p:cNvSpPr/>
            <p:nvPr/>
          </p:nvSpPr>
          <p:spPr>
            <a:xfrm>
              <a:off x="16031951" y="9304723"/>
              <a:ext cx="1859280" cy="908050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CE3F7D1-8496-7DEF-3242-DA014EFC9D89}"/>
              </a:ext>
            </a:extLst>
          </p:cNvPr>
          <p:cNvSpPr txBox="1"/>
          <p:nvPr/>
        </p:nvSpPr>
        <p:spPr>
          <a:xfrm>
            <a:off x="1593850" y="7619924"/>
            <a:ext cx="937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</a:rPr>
              <a:t>LIFE AT SQUARE YARDS</a:t>
            </a:r>
          </a:p>
        </p:txBody>
      </p:sp>
    </p:spTree>
    <p:extLst>
      <p:ext uri="{BB962C8B-B14F-4D97-AF65-F5344CB8AC3E}">
        <p14:creationId xmlns:p14="http://schemas.microsoft.com/office/powerpoint/2010/main" val="1087056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24919-B72D-3E91-609C-291F9AF96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CB75C2B-4B6D-18CC-D8B9-8057BBA6C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Our Ethos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0599918-9F1D-C0B8-9061-C48DE2457BD8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F496C8CF-7834-54F1-C967-8026027F7DE5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1BACCC55-78F4-CD8D-9410-04821B693D28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2455C112-667F-D5FE-A453-8F74E595F9CC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C3F035-A31B-6147-CB7E-862770163B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69" r="2876"/>
          <a:stretch>
            <a:fillRect/>
          </a:stretch>
        </p:blipFill>
        <p:spPr>
          <a:xfrm>
            <a:off x="222250" y="3444875"/>
            <a:ext cx="19659600" cy="54180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B0131F-3EEF-D087-E7D0-62A2B8D24024}"/>
              </a:ext>
            </a:extLst>
          </p:cNvPr>
          <p:cNvSpPr txBox="1"/>
          <p:nvPr/>
        </p:nvSpPr>
        <p:spPr>
          <a:xfrm>
            <a:off x="450850" y="1936114"/>
            <a:ext cx="191828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i="1" dirty="0">
                <a:solidFill>
                  <a:srgbClr val="333333"/>
                </a:solidFill>
                <a:effectLst/>
                <a:latin typeface="Aptos SemiBold" panose="020B0004020202020204" pitchFamily="34" charset="0"/>
              </a:rPr>
              <a:t>At Square Yards, our goal is to turn transactions into life changing experiences. We thus strive to constantly better ourselves through self-reflection and keep our ethos as the foundation of our conduct</a:t>
            </a:r>
            <a:endParaRPr lang="en-US" sz="2800" i="1" dirty="0">
              <a:latin typeface="Aptos SemiBold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747B01-E6BC-671B-82C7-6E7591D1DBC6}"/>
              </a:ext>
            </a:extLst>
          </p:cNvPr>
          <p:cNvSpPr txBox="1"/>
          <p:nvPr/>
        </p:nvSpPr>
        <p:spPr>
          <a:xfrm>
            <a:off x="450850" y="9693275"/>
            <a:ext cx="191828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i="1" dirty="0">
                <a:solidFill>
                  <a:srgbClr val="333333"/>
                </a:solidFill>
                <a:effectLst/>
                <a:latin typeface="Aptos SemiBold" panose="020B0004020202020204" pitchFamily="34" charset="0"/>
              </a:rPr>
              <a:t>We are of a strong opinion that our employees are the architects of our success and growth. We thus leave no stone unturned to extend our gratitude and appreciation to them.</a:t>
            </a:r>
          </a:p>
        </p:txBody>
      </p:sp>
    </p:spTree>
    <p:extLst>
      <p:ext uri="{BB962C8B-B14F-4D97-AF65-F5344CB8AC3E}">
        <p14:creationId xmlns:p14="http://schemas.microsoft.com/office/powerpoint/2010/main" val="1012204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CE0BD-650C-32AF-B45D-19F72F9A8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16C44FA-26C4-9D3D-0260-C8E07BEB6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Our Festivals: Annual Retreat &amp; Fire Fest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3805D8E1-7A67-23ED-27B3-492030A9C110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F8BBC810-5C4B-1054-A9C3-51FECF09E355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29488172-A082-4DD8-1082-0252E012CBF1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783AFD00-D158-00B5-096A-48BAC744B71E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CEA64EEB-8013-DA7A-1DC7-105E57BDBCB8}"/>
              </a:ext>
            </a:extLst>
          </p:cNvPr>
          <p:cNvGrpSpPr/>
          <p:nvPr/>
        </p:nvGrpSpPr>
        <p:grpSpPr>
          <a:xfrm>
            <a:off x="800735" y="2378075"/>
            <a:ext cx="18502630" cy="8094345"/>
            <a:chOff x="806258" y="2554895"/>
            <a:chExt cx="18502630" cy="8094345"/>
          </a:xfrm>
        </p:grpSpPr>
        <p:pic>
          <p:nvPicPr>
            <p:cNvPr id="6" name="object 4">
              <a:extLst>
                <a:ext uri="{FF2B5EF4-FFF2-40B4-BE49-F238E27FC236}">
                  <a16:creationId xmlns:a16="http://schemas.microsoft.com/office/drawing/2014/main" id="{FFCC8F5A-7EEE-DAE0-2AC2-99BA54CA607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6258" y="2554895"/>
              <a:ext cx="6251118" cy="2041822"/>
            </a:xfrm>
            <a:prstGeom prst="rect">
              <a:avLst/>
            </a:prstGeom>
          </p:spPr>
        </p:pic>
        <p:pic>
          <p:nvPicPr>
            <p:cNvPr id="7" name="object 5">
              <a:extLst>
                <a:ext uri="{FF2B5EF4-FFF2-40B4-BE49-F238E27FC236}">
                  <a16:creationId xmlns:a16="http://schemas.microsoft.com/office/drawing/2014/main" id="{91B154A0-F83B-38F4-1AB2-DB36510C2C2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27635" y="4628131"/>
              <a:ext cx="3329741" cy="1937113"/>
            </a:xfrm>
            <a:prstGeom prst="rect">
              <a:avLst/>
            </a:prstGeom>
          </p:spPr>
        </p:pic>
        <p:pic>
          <p:nvPicPr>
            <p:cNvPr id="8" name="object 6">
              <a:extLst>
                <a:ext uri="{FF2B5EF4-FFF2-40B4-BE49-F238E27FC236}">
                  <a16:creationId xmlns:a16="http://schemas.microsoft.com/office/drawing/2014/main" id="{48CFBD2E-99F2-7D60-FE9A-868159EC28A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6258" y="4628131"/>
              <a:ext cx="2889964" cy="6020759"/>
            </a:xfrm>
            <a:prstGeom prst="rect">
              <a:avLst/>
            </a:prstGeom>
          </p:spPr>
        </p:pic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41ABD4A0-A696-B08A-1262-DC4991695D1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88789" y="2554895"/>
              <a:ext cx="5936992" cy="3696222"/>
            </a:xfrm>
            <a:prstGeom prst="rect">
              <a:avLst/>
            </a:prstGeom>
          </p:spPr>
        </p:pic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4D659A03-FF17-80F4-13DC-485F0677AC7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046723" y="2554895"/>
              <a:ext cx="6261589" cy="2010409"/>
            </a:xfrm>
            <a:prstGeom prst="rect">
              <a:avLst/>
            </a:prstGeom>
          </p:spPr>
        </p:pic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855DCE79-8122-5652-4EF7-78221299E07E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046723" y="4596718"/>
              <a:ext cx="3350683" cy="2010409"/>
            </a:xfrm>
            <a:prstGeom prst="rect">
              <a:avLst/>
            </a:prstGeom>
          </p:spPr>
        </p:pic>
        <p:pic>
          <p:nvPicPr>
            <p:cNvPr id="13" name="object 10">
              <a:extLst>
                <a:ext uri="{FF2B5EF4-FFF2-40B4-BE49-F238E27FC236}">
                  <a16:creationId xmlns:a16="http://schemas.microsoft.com/office/drawing/2014/main" id="{D571F32D-6EC1-206F-E7D8-391204B124B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428819" y="4596718"/>
              <a:ext cx="2879493" cy="3989407"/>
            </a:xfrm>
            <a:prstGeom prst="rect">
              <a:avLst/>
            </a:prstGeom>
          </p:spPr>
        </p:pic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573B723C-7EA4-C5D3-288E-D001FAA9506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88789" y="7036434"/>
              <a:ext cx="5936992" cy="3612455"/>
            </a:xfrm>
            <a:prstGeom prst="rect">
              <a:avLst/>
            </a:prstGeom>
          </p:spPr>
        </p:pic>
        <p:pic>
          <p:nvPicPr>
            <p:cNvPr id="15" name="object 12">
              <a:extLst>
                <a:ext uri="{FF2B5EF4-FFF2-40B4-BE49-F238E27FC236}">
                  <a16:creationId xmlns:a16="http://schemas.microsoft.com/office/drawing/2014/main" id="{8CA6E346-7A8B-DECE-718B-7DB98A183B00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428819" y="8617538"/>
              <a:ext cx="2879493" cy="2031351"/>
            </a:xfrm>
            <a:prstGeom prst="rect">
              <a:avLst/>
            </a:prstGeom>
          </p:spPr>
        </p:pic>
        <p:pic>
          <p:nvPicPr>
            <p:cNvPr id="16" name="object 13">
              <a:extLst>
                <a:ext uri="{FF2B5EF4-FFF2-40B4-BE49-F238E27FC236}">
                  <a16:creationId xmlns:a16="http://schemas.microsoft.com/office/drawing/2014/main" id="{7C7619D8-CC66-737C-A100-21741B80A3B2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27635" y="6596657"/>
              <a:ext cx="3329741" cy="4052232"/>
            </a:xfrm>
            <a:prstGeom prst="rect">
              <a:avLst/>
            </a:prstGeom>
          </p:spPr>
        </p:pic>
        <p:sp>
          <p:nvSpPr>
            <p:cNvPr id="17" name="object 14">
              <a:extLst>
                <a:ext uri="{FF2B5EF4-FFF2-40B4-BE49-F238E27FC236}">
                  <a16:creationId xmlns:a16="http://schemas.microsoft.com/office/drawing/2014/main" id="{95CBCA22-8673-E9F0-00A3-A487EE3E59DA}"/>
                </a:ext>
              </a:extLst>
            </p:cNvPr>
            <p:cNvSpPr/>
            <p:nvPr/>
          </p:nvSpPr>
          <p:spPr>
            <a:xfrm>
              <a:off x="7088789" y="6293001"/>
              <a:ext cx="5937250" cy="701675"/>
            </a:xfrm>
            <a:custGeom>
              <a:avLst/>
              <a:gdLst/>
              <a:ahLst/>
              <a:cxnLst/>
              <a:rect l="l" t="t" r="r" b="b"/>
              <a:pathLst>
                <a:path w="5937250" h="701675">
                  <a:moveTo>
                    <a:pt x="5936992" y="701549"/>
                  </a:moveTo>
                  <a:lnTo>
                    <a:pt x="0" y="701549"/>
                  </a:lnTo>
                  <a:lnTo>
                    <a:pt x="0" y="0"/>
                  </a:lnTo>
                  <a:lnTo>
                    <a:pt x="5936992" y="0"/>
                  </a:lnTo>
                  <a:lnTo>
                    <a:pt x="5936992" y="7015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5">
              <a:extLst>
                <a:ext uri="{FF2B5EF4-FFF2-40B4-BE49-F238E27FC236}">
                  <a16:creationId xmlns:a16="http://schemas.microsoft.com/office/drawing/2014/main" id="{45EB4D4F-7E8B-5E5C-165B-E1B652F064E2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046723" y="6638541"/>
              <a:ext cx="3350683" cy="4010349"/>
            </a:xfrm>
            <a:prstGeom prst="rect">
              <a:avLst/>
            </a:prstGeom>
          </p:spPr>
        </p:pic>
      </p:grpSp>
      <p:sp>
        <p:nvSpPr>
          <p:cNvPr id="19" name="object 17">
            <a:extLst>
              <a:ext uri="{FF2B5EF4-FFF2-40B4-BE49-F238E27FC236}">
                <a16:creationId xmlns:a16="http://schemas.microsoft.com/office/drawing/2014/main" id="{184A714F-D385-833E-F5F8-D5E8F2E779D3}"/>
              </a:ext>
            </a:extLst>
          </p:cNvPr>
          <p:cNvSpPr txBox="1"/>
          <p:nvPr/>
        </p:nvSpPr>
        <p:spPr>
          <a:xfrm>
            <a:off x="450850" y="1279503"/>
            <a:ext cx="13017500" cy="44627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i="1" spc="-18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Performance</a:t>
            </a:r>
            <a:r>
              <a:rPr sz="2800" i="1" spc="-21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i="1" spc="-15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matters!</a:t>
            </a:r>
            <a:r>
              <a:rPr sz="2800" i="1" spc="-21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i="1" spc="-204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Deliver</a:t>
            </a:r>
            <a:r>
              <a:rPr sz="2800" i="1" spc="-21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i="1" spc="-229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your</a:t>
            </a:r>
            <a:r>
              <a:rPr sz="2800" i="1" spc="-21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i="1" spc="-14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best</a:t>
            </a:r>
            <a:r>
              <a:rPr sz="2800" i="1" spc="-21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i="1" spc="-16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</a:t>
            </a:r>
            <a:r>
              <a:rPr sz="2800" i="1" spc="-21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i="1" spc="-18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be</a:t>
            </a:r>
            <a:r>
              <a:rPr sz="2800" i="1" spc="-21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i="1" spc="-20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</a:t>
            </a:r>
            <a:r>
              <a:rPr sz="2800" i="1" spc="-21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i="1" spc="-16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part</a:t>
            </a:r>
            <a:r>
              <a:rPr sz="2800" i="1" spc="-21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i="1" spc="-114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sz="2800" i="1" spc="-21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i="1" spc="-18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Square</a:t>
            </a:r>
            <a:r>
              <a:rPr sz="2800" i="1" spc="-21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i="1" spc="-204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Yards</a:t>
            </a:r>
            <a:r>
              <a:rPr sz="2800" i="1" spc="-210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Annual</a:t>
            </a:r>
            <a:r>
              <a:rPr sz="2800" i="1" spc="-21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sz="2800" i="1" spc="-65" dirty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Festivals!!</a:t>
            </a:r>
            <a:endParaRPr sz="2800" i="1" dirty="0">
              <a:solidFill>
                <a:schemeClr val="tx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146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7BC57-6E9E-FD19-690E-9C0343C0E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4B13FF2-5F0B-D980-7397-4B1BD887C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Work Play Party: All Hardest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C6D3789-8B5B-67D9-2212-AAF49EDD553D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63B73659-0F9A-A3A9-0C13-97BA33DA984E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4B1C3F12-EF2B-4B54-D1E7-F6C8E5D9B401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CA8A6282-8826-1346-06D3-2B44A8391EA6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BA6B22A9-A779-4DC2-E201-80B26CA93FDE}"/>
              </a:ext>
            </a:extLst>
          </p:cNvPr>
          <p:cNvSpPr/>
          <p:nvPr/>
        </p:nvSpPr>
        <p:spPr>
          <a:xfrm rot="11848392">
            <a:off x="10845880" y="162937"/>
            <a:ext cx="609708" cy="896078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D55C7E-374C-E420-80A9-26D0C0AF38A7}"/>
              </a:ext>
            </a:extLst>
          </p:cNvPr>
          <p:cNvSpPr txBox="1"/>
          <p:nvPr/>
        </p:nvSpPr>
        <p:spPr>
          <a:xfrm>
            <a:off x="11576050" y="245964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latin typeface="Arial Black" panose="020B0A04020102020204" pitchFamily="34" charset="0"/>
              </a:rPr>
              <a:t>PLAY!</a:t>
            </a:r>
          </a:p>
        </p:txBody>
      </p:sp>
      <p:pic>
        <p:nvPicPr>
          <p:cNvPr id="3" name="WhatsApp Video 2026-03-27 at 12.09.58 PM">
            <a:hlinkClick r:id="" action="ppaction://media"/>
            <a:extLst>
              <a:ext uri="{FF2B5EF4-FFF2-40B4-BE49-F238E27FC236}">
                <a16:creationId xmlns:a16="http://schemas.microsoft.com/office/drawing/2014/main" id="{93E2BB98-C443-F057-61EC-57CFBC28D8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" y="1096079"/>
            <a:ext cx="18128704" cy="101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31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97E57-EE52-1E62-8ABC-D85CA190F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420E8C9-77DA-5885-B083-ECC3172A2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159" y="3216275"/>
            <a:ext cx="6394450" cy="4431983"/>
          </a:xfrm>
        </p:spPr>
        <p:txBody>
          <a:bodyPr/>
          <a:lstStyle/>
          <a:p>
            <a:r>
              <a:rPr lang="en-US" sz="7200" dirty="0">
                <a:solidFill>
                  <a:schemeClr val="tx1"/>
                </a:solidFill>
                <a:latin typeface="+mj-lt"/>
              </a:rPr>
              <a:t>Our Dollar Day: Incentive Disbursement Celebration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62CA088-1610-2BC3-7BE1-636DA6954DFD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3F0FC8F6-8CCC-9AEA-B407-41CD0123E705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7E3FE7F0-FCCD-0281-3E0B-2BC15171A1C2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012BA3D5-60AB-0BD3-2D90-1230C5EB69DD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WhatsApp Video 2026-03-20 at 7.37.08 PM">
            <a:hlinkClick r:id="" action="ppaction://media"/>
            <a:extLst>
              <a:ext uri="{FF2B5EF4-FFF2-40B4-BE49-F238E27FC236}">
                <a16:creationId xmlns:a16="http://schemas.microsoft.com/office/drawing/2014/main" id="{EED6E7A8-3AAF-A1BA-9617-5078102BEF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08258" y="-61534"/>
            <a:ext cx="7325591" cy="11370884"/>
          </a:xfrm>
          <a:prstGeom prst="rect">
            <a:avLst/>
          </a:prstGeom>
        </p:spPr>
      </p:pic>
      <p:sp>
        <p:nvSpPr>
          <p:cNvPr id="4" name="Arrow: Up 3">
            <a:extLst>
              <a:ext uri="{FF2B5EF4-FFF2-40B4-BE49-F238E27FC236}">
                <a16:creationId xmlns:a16="http://schemas.microsoft.com/office/drawing/2014/main" id="{97E522F7-6384-8F09-1A21-E9C1A06CE8B2}"/>
              </a:ext>
            </a:extLst>
          </p:cNvPr>
          <p:cNvSpPr/>
          <p:nvPr/>
        </p:nvSpPr>
        <p:spPr>
          <a:xfrm rot="2935937">
            <a:off x="8489022" y="8172898"/>
            <a:ext cx="609708" cy="896078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05B1D-9C6C-0E52-9180-046E22FBEF22}"/>
              </a:ext>
            </a:extLst>
          </p:cNvPr>
          <p:cNvSpPr txBox="1"/>
          <p:nvPr/>
        </p:nvSpPr>
        <p:spPr>
          <a:xfrm>
            <a:off x="6717223" y="8560341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latin typeface="Arial Black" panose="020B0A04020102020204" pitchFamily="34" charset="0"/>
              </a:rPr>
              <a:t>PLAY!</a:t>
            </a:r>
          </a:p>
        </p:txBody>
      </p:sp>
    </p:spTree>
    <p:extLst>
      <p:ext uri="{BB962C8B-B14F-4D97-AF65-F5344CB8AC3E}">
        <p14:creationId xmlns:p14="http://schemas.microsoft.com/office/powerpoint/2010/main" val="212553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49DB1-381F-0B90-1173-7B67F5A3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modern glass offices at dusk - real estate office stock pictures, royalty-free photos &amp; images">
            <a:extLst>
              <a:ext uri="{FF2B5EF4-FFF2-40B4-BE49-F238E27FC236}">
                <a16:creationId xmlns:a16="http://schemas.microsoft.com/office/drawing/2014/main" id="{74D740CE-6EDA-3ACB-95AA-A7D521EFF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04100" cy="679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F80CB3C-83D4-A7AF-4E99-5977E10050C0}"/>
              </a:ext>
            </a:extLst>
          </p:cNvPr>
          <p:cNvSpPr/>
          <p:nvPr/>
        </p:nvSpPr>
        <p:spPr>
          <a:xfrm>
            <a:off x="0" y="6797675"/>
            <a:ext cx="20104100" cy="4511675"/>
          </a:xfrm>
          <a:prstGeom prst="rect">
            <a:avLst/>
          </a:prstGeom>
          <a:solidFill>
            <a:srgbClr val="FBD9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4753E94-96EE-741B-0353-B84974CDF00F}"/>
              </a:ext>
            </a:extLst>
          </p:cNvPr>
          <p:cNvGrpSpPr/>
          <p:nvPr/>
        </p:nvGrpSpPr>
        <p:grpSpPr>
          <a:xfrm>
            <a:off x="17443450" y="9998075"/>
            <a:ext cx="2276581" cy="908050"/>
            <a:chOff x="15614650" y="9304723"/>
            <a:chExt cx="2276581" cy="908050"/>
          </a:xfrm>
        </p:grpSpPr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346C6280-5460-98C5-90A4-2E64D159641C}"/>
                </a:ext>
              </a:extLst>
            </p:cNvPr>
            <p:cNvSpPr/>
            <p:nvPr/>
          </p:nvSpPr>
          <p:spPr>
            <a:xfrm>
              <a:off x="15614650" y="931227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487F41E1-B384-166B-3BC1-DE7512D5ACF1}"/>
                </a:ext>
              </a:extLst>
            </p:cNvPr>
            <p:cNvSpPr/>
            <p:nvPr/>
          </p:nvSpPr>
          <p:spPr>
            <a:xfrm>
              <a:off x="16031951" y="9304723"/>
              <a:ext cx="1859280" cy="908050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0CEEB66-8B29-F427-3086-79CB094E4BDB}"/>
              </a:ext>
            </a:extLst>
          </p:cNvPr>
          <p:cNvSpPr txBox="1"/>
          <p:nvPr/>
        </p:nvSpPr>
        <p:spPr>
          <a:xfrm>
            <a:off x="1593850" y="7619924"/>
            <a:ext cx="937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</a:rPr>
              <a:t>WHAT’S IN FOR YOU?</a:t>
            </a:r>
          </a:p>
        </p:txBody>
      </p:sp>
    </p:spTree>
    <p:extLst>
      <p:ext uri="{BB962C8B-B14F-4D97-AF65-F5344CB8AC3E}">
        <p14:creationId xmlns:p14="http://schemas.microsoft.com/office/powerpoint/2010/main" val="15585889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6A768-47BF-5CDE-CECF-308630737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2928BE3-FAB9-6E71-BB8A-F675A5416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Hiring Process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150108AA-C13A-567F-41FC-0590FDDE0A73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D863946D-4BEA-30CC-4C13-61367CFF07D5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09705F5F-6FD3-3F72-06DE-8552A14D000D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CB527435-4530-DF7C-4E12-B5C59862F009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AC61B56-635A-7BC8-3185-5F51C5B9C0D3}"/>
              </a:ext>
            </a:extLst>
          </p:cNvPr>
          <p:cNvGrpSpPr/>
          <p:nvPr/>
        </p:nvGrpSpPr>
        <p:grpSpPr>
          <a:xfrm>
            <a:off x="1400581" y="2606675"/>
            <a:ext cx="4800600" cy="4118995"/>
            <a:chOff x="1289050" y="2606675"/>
            <a:chExt cx="4800600" cy="4118995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18060E6-6493-54D2-A3ED-ADB6E81AED4D}"/>
                </a:ext>
              </a:extLst>
            </p:cNvPr>
            <p:cNvGrpSpPr/>
            <p:nvPr/>
          </p:nvGrpSpPr>
          <p:grpSpPr>
            <a:xfrm>
              <a:off x="2308236" y="2606675"/>
              <a:ext cx="2762229" cy="2762225"/>
              <a:chOff x="3098821" y="4796127"/>
              <a:chExt cx="2762229" cy="2762225"/>
            </a:xfrm>
          </p:grpSpPr>
          <p:sp>
            <p:nvSpPr>
              <p:cNvPr id="31" name="Oval 17">
                <a:extLst>
                  <a:ext uri="{FF2B5EF4-FFF2-40B4-BE49-F238E27FC236}">
                    <a16:creationId xmlns:a16="http://schemas.microsoft.com/office/drawing/2014/main" id="{A1737462-DD77-B30A-645E-A94FFCA2B0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8821" y="4796127"/>
                <a:ext cx="2762229" cy="2762225"/>
              </a:xfrm>
              <a:prstGeom prst="ellipse">
                <a:avLst/>
              </a:prstGeom>
              <a:solidFill>
                <a:srgbClr val="FBD96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" name="Freeform 104">
                <a:extLst>
                  <a:ext uri="{FF2B5EF4-FFF2-40B4-BE49-F238E27FC236}">
                    <a16:creationId xmlns:a16="http://schemas.microsoft.com/office/drawing/2014/main" id="{2BCB1054-A920-A3C4-FA8A-6E0E216C7A3C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3602692" y="5260345"/>
                <a:ext cx="1823127" cy="1689730"/>
              </a:xfrm>
              <a:custGeom>
                <a:avLst/>
                <a:gdLst>
                  <a:gd name="T0" fmla="*/ 76 w 258"/>
                  <a:gd name="T1" fmla="*/ 38 h 240"/>
                  <a:gd name="T2" fmla="*/ 59 w 258"/>
                  <a:gd name="T3" fmla="*/ 24 h 240"/>
                  <a:gd name="T4" fmla="*/ 29 w 258"/>
                  <a:gd name="T5" fmla="*/ 58 h 240"/>
                  <a:gd name="T6" fmla="*/ 34 w 258"/>
                  <a:gd name="T7" fmla="*/ 78 h 240"/>
                  <a:gd name="T8" fmla="*/ 80 w 258"/>
                  <a:gd name="T9" fmla="*/ 85 h 240"/>
                  <a:gd name="T10" fmla="*/ 84 w 258"/>
                  <a:gd name="T11" fmla="*/ 78 h 240"/>
                  <a:gd name="T12" fmla="*/ 224 w 258"/>
                  <a:gd name="T13" fmla="*/ 78 h 240"/>
                  <a:gd name="T14" fmla="*/ 229 w 258"/>
                  <a:gd name="T15" fmla="*/ 58 h 240"/>
                  <a:gd name="T16" fmla="*/ 200 w 258"/>
                  <a:gd name="T17" fmla="*/ 24 h 240"/>
                  <a:gd name="T18" fmla="*/ 182 w 258"/>
                  <a:gd name="T19" fmla="*/ 38 h 240"/>
                  <a:gd name="T20" fmla="*/ 174 w 258"/>
                  <a:gd name="T21" fmla="*/ 78 h 240"/>
                  <a:gd name="T22" fmla="*/ 178 w 258"/>
                  <a:gd name="T23" fmla="*/ 85 h 240"/>
                  <a:gd name="T24" fmla="*/ 224 w 258"/>
                  <a:gd name="T25" fmla="*/ 78 h 240"/>
                  <a:gd name="T26" fmla="*/ 216 w 258"/>
                  <a:gd name="T27" fmla="*/ 117 h 240"/>
                  <a:gd name="T28" fmla="*/ 203 w 258"/>
                  <a:gd name="T29" fmla="*/ 194 h 240"/>
                  <a:gd name="T30" fmla="*/ 222 w 258"/>
                  <a:gd name="T31" fmla="*/ 216 h 240"/>
                  <a:gd name="T32" fmla="*/ 257 w 258"/>
                  <a:gd name="T33" fmla="*/ 127 h 240"/>
                  <a:gd name="T34" fmla="*/ 41 w 258"/>
                  <a:gd name="T35" fmla="*/ 131 h 240"/>
                  <a:gd name="T36" fmla="*/ 33 w 258"/>
                  <a:gd name="T37" fmla="*/ 101 h 240"/>
                  <a:gd name="T38" fmla="*/ 19 w 258"/>
                  <a:gd name="T39" fmla="*/ 202 h 240"/>
                  <a:gd name="T40" fmla="*/ 61 w 258"/>
                  <a:gd name="T41" fmla="*/ 216 h 240"/>
                  <a:gd name="T42" fmla="*/ 41 w 258"/>
                  <a:gd name="T43" fmla="*/ 131 h 240"/>
                  <a:gd name="T44" fmla="*/ 129 w 258"/>
                  <a:gd name="T45" fmla="*/ 96 h 240"/>
                  <a:gd name="T46" fmla="*/ 171 w 258"/>
                  <a:gd name="T47" fmla="*/ 53 h 240"/>
                  <a:gd name="T48" fmla="*/ 166 w 258"/>
                  <a:gd name="T49" fmla="*/ 38 h 240"/>
                  <a:gd name="T50" fmla="*/ 92 w 258"/>
                  <a:gd name="T51" fmla="*/ 38 h 240"/>
                  <a:gd name="T52" fmla="*/ 87 w 258"/>
                  <a:gd name="T53" fmla="*/ 53 h 240"/>
                  <a:gd name="T54" fmla="*/ 161 w 258"/>
                  <a:gd name="T55" fmla="*/ 96 h 240"/>
                  <a:gd name="T56" fmla="*/ 133 w 258"/>
                  <a:gd name="T57" fmla="*/ 119 h 240"/>
                  <a:gd name="T58" fmla="*/ 137 w 258"/>
                  <a:gd name="T59" fmla="*/ 112 h 240"/>
                  <a:gd name="T60" fmla="*/ 136 w 258"/>
                  <a:gd name="T61" fmla="*/ 106 h 240"/>
                  <a:gd name="T62" fmla="*/ 125 w 258"/>
                  <a:gd name="T63" fmla="*/ 104 h 240"/>
                  <a:gd name="T64" fmla="*/ 121 w 258"/>
                  <a:gd name="T65" fmla="*/ 108 h 240"/>
                  <a:gd name="T66" fmla="*/ 123 w 258"/>
                  <a:gd name="T67" fmla="*/ 118 h 240"/>
                  <a:gd name="T68" fmla="*/ 121 w 258"/>
                  <a:gd name="T69" fmla="*/ 162 h 240"/>
                  <a:gd name="T70" fmla="*/ 57 w 258"/>
                  <a:gd name="T71" fmla="*/ 129 h 240"/>
                  <a:gd name="T72" fmla="*/ 101 w 258"/>
                  <a:gd name="T73" fmla="*/ 240 h 240"/>
                  <a:gd name="T74" fmla="*/ 179 w 258"/>
                  <a:gd name="T75" fmla="*/ 222 h 240"/>
                  <a:gd name="T76" fmla="*/ 161 w 258"/>
                  <a:gd name="T77" fmla="*/ 9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8" h="240">
                    <a:moveTo>
                      <a:pt x="71" y="53"/>
                    </a:moveTo>
                    <a:cubicBezTo>
                      <a:pt x="71" y="49"/>
                      <a:pt x="72" y="43"/>
                      <a:pt x="76" y="38"/>
                    </a:cubicBezTo>
                    <a:cubicBezTo>
                      <a:pt x="76" y="35"/>
                      <a:pt x="76" y="32"/>
                      <a:pt x="76" y="30"/>
                    </a:cubicBezTo>
                    <a:cubicBezTo>
                      <a:pt x="72" y="26"/>
                      <a:pt x="66" y="24"/>
                      <a:pt x="59" y="24"/>
                    </a:cubicBezTo>
                    <a:cubicBezTo>
                      <a:pt x="41" y="24"/>
                      <a:pt x="29" y="37"/>
                      <a:pt x="29" y="55"/>
                    </a:cubicBezTo>
                    <a:cubicBezTo>
                      <a:pt x="29" y="56"/>
                      <a:pt x="29" y="57"/>
                      <a:pt x="29" y="58"/>
                    </a:cubicBezTo>
                    <a:cubicBezTo>
                      <a:pt x="27" y="61"/>
                      <a:pt x="25" y="64"/>
                      <a:pt x="25" y="67"/>
                    </a:cubicBezTo>
                    <a:cubicBezTo>
                      <a:pt x="25" y="71"/>
                      <a:pt x="29" y="75"/>
                      <a:pt x="34" y="78"/>
                    </a:cubicBezTo>
                    <a:cubicBezTo>
                      <a:pt x="39" y="89"/>
                      <a:pt x="45" y="98"/>
                      <a:pt x="54" y="100"/>
                    </a:cubicBezTo>
                    <a:cubicBezTo>
                      <a:pt x="60" y="94"/>
                      <a:pt x="69" y="89"/>
                      <a:pt x="80" y="85"/>
                    </a:cubicBezTo>
                    <a:cubicBezTo>
                      <a:pt x="81" y="83"/>
                      <a:pt x="82" y="81"/>
                      <a:pt x="83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73" y="69"/>
                      <a:pt x="71" y="59"/>
                      <a:pt x="71" y="53"/>
                    </a:cubicBezTo>
                    <a:close/>
                    <a:moveTo>
                      <a:pt x="224" y="78"/>
                    </a:moveTo>
                    <a:cubicBezTo>
                      <a:pt x="230" y="75"/>
                      <a:pt x="233" y="71"/>
                      <a:pt x="233" y="67"/>
                    </a:cubicBezTo>
                    <a:cubicBezTo>
                      <a:pt x="233" y="64"/>
                      <a:pt x="232" y="61"/>
                      <a:pt x="229" y="58"/>
                    </a:cubicBezTo>
                    <a:cubicBezTo>
                      <a:pt x="229" y="57"/>
                      <a:pt x="229" y="56"/>
                      <a:pt x="229" y="55"/>
                    </a:cubicBezTo>
                    <a:cubicBezTo>
                      <a:pt x="229" y="37"/>
                      <a:pt x="217" y="24"/>
                      <a:pt x="200" y="24"/>
                    </a:cubicBezTo>
                    <a:cubicBezTo>
                      <a:pt x="193" y="24"/>
                      <a:pt x="187" y="26"/>
                      <a:pt x="182" y="30"/>
                    </a:cubicBezTo>
                    <a:cubicBezTo>
                      <a:pt x="182" y="32"/>
                      <a:pt x="182" y="35"/>
                      <a:pt x="182" y="38"/>
                    </a:cubicBezTo>
                    <a:cubicBezTo>
                      <a:pt x="186" y="43"/>
                      <a:pt x="187" y="49"/>
                      <a:pt x="187" y="53"/>
                    </a:cubicBezTo>
                    <a:cubicBezTo>
                      <a:pt x="187" y="59"/>
                      <a:pt x="185" y="69"/>
                      <a:pt x="174" y="78"/>
                    </a:cubicBezTo>
                    <a:cubicBezTo>
                      <a:pt x="174" y="78"/>
                      <a:pt x="175" y="78"/>
                      <a:pt x="175" y="78"/>
                    </a:cubicBezTo>
                    <a:cubicBezTo>
                      <a:pt x="176" y="81"/>
                      <a:pt x="177" y="83"/>
                      <a:pt x="178" y="85"/>
                    </a:cubicBezTo>
                    <a:cubicBezTo>
                      <a:pt x="189" y="89"/>
                      <a:pt x="198" y="94"/>
                      <a:pt x="205" y="100"/>
                    </a:cubicBezTo>
                    <a:cubicBezTo>
                      <a:pt x="213" y="98"/>
                      <a:pt x="220" y="89"/>
                      <a:pt x="224" y="78"/>
                    </a:cubicBezTo>
                    <a:close/>
                    <a:moveTo>
                      <a:pt x="225" y="101"/>
                    </a:moveTo>
                    <a:cubicBezTo>
                      <a:pt x="216" y="117"/>
                      <a:pt x="216" y="117"/>
                      <a:pt x="216" y="117"/>
                    </a:cubicBezTo>
                    <a:cubicBezTo>
                      <a:pt x="217" y="121"/>
                      <a:pt x="217" y="126"/>
                      <a:pt x="217" y="131"/>
                    </a:cubicBezTo>
                    <a:cubicBezTo>
                      <a:pt x="216" y="141"/>
                      <a:pt x="210" y="163"/>
                      <a:pt x="203" y="194"/>
                    </a:cubicBezTo>
                    <a:cubicBezTo>
                      <a:pt x="201" y="202"/>
                      <a:pt x="199" y="210"/>
                      <a:pt x="197" y="216"/>
                    </a:cubicBezTo>
                    <a:cubicBezTo>
                      <a:pt x="205" y="216"/>
                      <a:pt x="214" y="216"/>
                      <a:pt x="222" y="216"/>
                    </a:cubicBezTo>
                    <a:cubicBezTo>
                      <a:pt x="230" y="216"/>
                      <a:pt x="238" y="210"/>
                      <a:pt x="240" y="202"/>
                    </a:cubicBezTo>
                    <a:cubicBezTo>
                      <a:pt x="243" y="184"/>
                      <a:pt x="256" y="140"/>
                      <a:pt x="257" y="127"/>
                    </a:cubicBezTo>
                    <a:cubicBezTo>
                      <a:pt x="258" y="115"/>
                      <a:pt x="244" y="106"/>
                      <a:pt x="225" y="101"/>
                    </a:cubicBezTo>
                    <a:close/>
                    <a:moveTo>
                      <a:pt x="41" y="131"/>
                    </a:moveTo>
                    <a:cubicBezTo>
                      <a:pt x="41" y="126"/>
                      <a:pt x="41" y="121"/>
                      <a:pt x="43" y="117"/>
                    </a:cubicBezTo>
                    <a:cubicBezTo>
                      <a:pt x="33" y="101"/>
                      <a:pt x="33" y="101"/>
                      <a:pt x="33" y="101"/>
                    </a:cubicBezTo>
                    <a:cubicBezTo>
                      <a:pt x="14" y="106"/>
                      <a:pt x="0" y="115"/>
                      <a:pt x="1" y="127"/>
                    </a:cubicBezTo>
                    <a:cubicBezTo>
                      <a:pt x="2" y="140"/>
                      <a:pt x="15" y="184"/>
                      <a:pt x="19" y="202"/>
                    </a:cubicBezTo>
                    <a:cubicBezTo>
                      <a:pt x="21" y="210"/>
                      <a:pt x="28" y="216"/>
                      <a:pt x="36" y="216"/>
                    </a:cubicBezTo>
                    <a:cubicBezTo>
                      <a:pt x="44" y="216"/>
                      <a:pt x="52" y="216"/>
                      <a:pt x="61" y="216"/>
                    </a:cubicBezTo>
                    <a:cubicBezTo>
                      <a:pt x="60" y="210"/>
                      <a:pt x="58" y="202"/>
                      <a:pt x="56" y="194"/>
                    </a:cubicBezTo>
                    <a:cubicBezTo>
                      <a:pt x="48" y="163"/>
                      <a:pt x="42" y="141"/>
                      <a:pt x="41" y="131"/>
                    </a:cubicBezTo>
                    <a:close/>
                    <a:moveTo>
                      <a:pt x="98" y="68"/>
                    </a:moveTo>
                    <a:cubicBezTo>
                      <a:pt x="105" y="83"/>
                      <a:pt x="116" y="96"/>
                      <a:pt x="129" y="96"/>
                    </a:cubicBezTo>
                    <a:cubicBezTo>
                      <a:pt x="142" y="96"/>
                      <a:pt x="153" y="83"/>
                      <a:pt x="160" y="68"/>
                    </a:cubicBezTo>
                    <a:cubicBezTo>
                      <a:pt x="167" y="64"/>
                      <a:pt x="171" y="59"/>
                      <a:pt x="171" y="53"/>
                    </a:cubicBezTo>
                    <a:cubicBezTo>
                      <a:pt x="171" y="49"/>
                      <a:pt x="169" y="46"/>
                      <a:pt x="166" y="43"/>
                    </a:cubicBezTo>
                    <a:cubicBezTo>
                      <a:pt x="166" y="41"/>
                      <a:pt x="166" y="40"/>
                      <a:pt x="166" y="38"/>
                    </a:cubicBezTo>
                    <a:cubicBezTo>
                      <a:pt x="166" y="16"/>
                      <a:pt x="151" y="0"/>
                      <a:pt x="129" y="0"/>
                    </a:cubicBezTo>
                    <a:cubicBezTo>
                      <a:pt x="107" y="0"/>
                      <a:pt x="92" y="16"/>
                      <a:pt x="92" y="38"/>
                    </a:cubicBezTo>
                    <a:cubicBezTo>
                      <a:pt x="92" y="40"/>
                      <a:pt x="92" y="41"/>
                      <a:pt x="92" y="43"/>
                    </a:cubicBezTo>
                    <a:cubicBezTo>
                      <a:pt x="89" y="46"/>
                      <a:pt x="87" y="49"/>
                      <a:pt x="87" y="53"/>
                    </a:cubicBezTo>
                    <a:cubicBezTo>
                      <a:pt x="87" y="59"/>
                      <a:pt x="91" y="64"/>
                      <a:pt x="98" y="68"/>
                    </a:cubicBezTo>
                    <a:close/>
                    <a:moveTo>
                      <a:pt x="161" y="96"/>
                    </a:moveTo>
                    <a:cubicBezTo>
                      <a:pt x="137" y="162"/>
                      <a:pt x="137" y="162"/>
                      <a:pt x="137" y="162"/>
                    </a:cubicBezTo>
                    <a:cubicBezTo>
                      <a:pt x="133" y="119"/>
                      <a:pt x="133" y="119"/>
                      <a:pt x="133" y="119"/>
                    </a:cubicBezTo>
                    <a:cubicBezTo>
                      <a:pt x="134" y="119"/>
                      <a:pt x="134" y="118"/>
                      <a:pt x="135" y="118"/>
                    </a:cubicBezTo>
                    <a:cubicBezTo>
                      <a:pt x="136" y="116"/>
                      <a:pt x="137" y="114"/>
                      <a:pt x="137" y="112"/>
                    </a:cubicBezTo>
                    <a:cubicBezTo>
                      <a:pt x="137" y="108"/>
                      <a:pt x="137" y="108"/>
                      <a:pt x="137" y="108"/>
                    </a:cubicBezTo>
                    <a:cubicBezTo>
                      <a:pt x="137" y="107"/>
                      <a:pt x="137" y="106"/>
                      <a:pt x="136" y="106"/>
                    </a:cubicBezTo>
                    <a:cubicBezTo>
                      <a:pt x="135" y="105"/>
                      <a:pt x="134" y="104"/>
                      <a:pt x="133" y="104"/>
                    </a:cubicBezTo>
                    <a:cubicBezTo>
                      <a:pt x="125" y="104"/>
                      <a:pt x="125" y="104"/>
                      <a:pt x="125" y="104"/>
                    </a:cubicBezTo>
                    <a:cubicBezTo>
                      <a:pt x="124" y="104"/>
                      <a:pt x="123" y="105"/>
                      <a:pt x="122" y="106"/>
                    </a:cubicBezTo>
                    <a:cubicBezTo>
                      <a:pt x="122" y="106"/>
                      <a:pt x="121" y="107"/>
                      <a:pt x="121" y="108"/>
                    </a:cubicBezTo>
                    <a:cubicBezTo>
                      <a:pt x="121" y="112"/>
                      <a:pt x="121" y="112"/>
                      <a:pt x="121" y="112"/>
                    </a:cubicBezTo>
                    <a:cubicBezTo>
                      <a:pt x="121" y="114"/>
                      <a:pt x="122" y="116"/>
                      <a:pt x="123" y="118"/>
                    </a:cubicBezTo>
                    <a:cubicBezTo>
                      <a:pt x="124" y="118"/>
                      <a:pt x="124" y="119"/>
                      <a:pt x="125" y="119"/>
                    </a:cubicBezTo>
                    <a:cubicBezTo>
                      <a:pt x="121" y="162"/>
                      <a:pt x="121" y="162"/>
                      <a:pt x="121" y="162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74" y="102"/>
                      <a:pt x="56" y="114"/>
                      <a:pt x="57" y="129"/>
                    </a:cubicBezTo>
                    <a:cubicBezTo>
                      <a:pt x="59" y="144"/>
                      <a:pt x="74" y="200"/>
                      <a:pt x="79" y="222"/>
                    </a:cubicBezTo>
                    <a:cubicBezTo>
                      <a:pt x="81" y="233"/>
                      <a:pt x="91" y="240"/>
                      <a:pt x="101" y="240"/>
                    </a:cubicBezTo>
                    <a:cubicBezTo>
                      <a:pt x="117" y="240"/>
                      <a:pt x="139" y="240"/>
                      <a:pt x="157" y="240"/>
                    </a:cubicBezTo>
                    <a:cubicBezTo>
                      <a:pt x="168" y="240"/>
                      <a:pt x="177" y="233"/>
                      <a:pt x="179" y="222"/>
                    </a:cubicBezTo>
                    <a:cubicBezTo>
                      <a:pt x="184" y="200"/>
                      <a:pt x="200" y="144"/>
                      <a:pt x="201" y="129"/>
                    </a:cubicBezTo>
                    <a:cubicBezTo>
                      <a:pt x="203" y="114"/>
                      <a:pt x="185" y="102"/>
                      <a:pt x="161" y="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F802F4A-877E-CB3D-11B2-5BF18E28398A}"/>
                </a:ext>
              </a:extLst>
            </p:cNvPr>
            <p:cNvSpPr txBox="1"/>
            <p:nvPr/>
          </p:nvSpPr>
          <p:spPr>
            <a:xfrm>
              <a:off x="1289050" y="5648452"/>
              <a:ext cx="48006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Arial Black" panose="020B0A04020102020204" pitchFamily="34" charset="0"/>
                </a:rPr>
                <a:t>Group Discussion (Mafia) </a:t>
              </a:r>
            </a:p>
          </p:txBody>
        </p:sp>
      </p:grpSp>
      <p:sp>
        <p:nvSpPr>
          <p:cNvPr id="59" name="Oval 17">
            <a:extLst>
              <a:ext uri="{FF2B5EF4-FFF2-40B4-BE49-F238E27FC236}">
                <a16:creationId xmlns:a16="http://schemas.microsoft.com/office/drawing/2014/main" id="{F6713055-E7C8-E5F2-5B20-A10E41C84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8966" y="2606675"/>
            <a:ext cx="2762229" cy="2762225"/>
          </a:xfrm>
          <a:prstGeom prst="ellipse">
            <a:avLst/>
          </a:prstGeom>
          <a:solidFill>
            <a:srgbClr val="FBD96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105A3B3-AECF-0C00-CB69-9B936D4BF353}"/>
              </a:ext>
            </a:extLst>
          </p:cNvPr>
          <p:cNvSpPr txBox="1"/>
          <p:nvPr/>
        </p:nvSpPr>
        <p:spPr>
          <a:xfrm>
            <a:off x="13902920" y="5648452"/>
            <a:ext cx="5734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Black" panose="020B0A04020102020204" pitchFamily="34" charset="0"/>
              </a:rPr>
              <a:t>Why should we hire you? </a:t>
            </a:r>
          </a:p>
          <a:p>
            <a:pPr algn="ctr"/>
            <a:r>
              <a:rPr lang="en-US" sz="3200" dirty="0">
                <a:latin typeface="Arial Black" panose="020B0A04020102020204" pitchFamily="34" charset="0"/>
              </a:rPr>
              <a:t>(Video Round)</a:t>
            </a:r>
          </a:p>
        </p:txBody>
      </p:sp>
      <p:sp>
        <p:nvSpPr>
          <p:cNvPr id="72" name="Arrow: Left-Right 71">
            <a:extLst>
              <a:ext uri="{FF2B5EF4-FFF2-40B4-BE49-F238E27FC236}">
                <a16:creationId xmlns:a16="http://schemas.microsoft.com/office/drawing/2014/main" id="{57879202-4276-5DE6-021D-EED31F4FD6C6}"/>
              </a:ext>
            </a:extLst>
          </p:cNvPr>
          <p:cNvSpPr/>
          <p:nvPr/>
        </p:nvSpPr>
        <p:spPr>
          <a:xfrm>
            <a:off x="1289051" y="8190318"/>
            <a:ext cx="17881329" cy="1506040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5450A00-EA5C-3D5F-5F29-479DEF1EE44F}"/>
              </a:ext>
            </a:extLst>
          </p:cNvPr>
          <p:cNvSpPr txBox="1"/>
          <p:nvPr/>
        </p:nvSpPr>
        <p:spPr>
          <a:xfrm>
            <a:off x="7164764" y="8712855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1 DAY PROCESS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B50D01-47AB-5745-9B1A-6CE9195A0421}"/>
              </a:ext>
            </a:extLst>
          </p:cNvPr>
          <p:cNvGrpSpPr/>
          <p:nvPr/>
        </p:nvGrpSpPr>
        <p:grpSpPr>
          <a:xfrm>
            <a:off x="7651750" y="2606675"/>
            <a:ext cx="4800600" cy="4118995"/>
            <a:chOff x="7134351" y="2606675"/>
            <a:chExt cx="4800600" cy="411899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C928A9-CB43-44C1-D0C9-0E9BF8FA98AA}"/>
                </a:ext>
              </a:extLst>
            </p:cNvPr>
            <p:cNvGrpSpPr/>
            <p:nvPr/>
          </p:nvGrpSpPr>
          <p:grpSpPr>
            <a:xfrm>
              <a:off x="8153537" y="2606675"/>
              <a:ext cx="2762229" cy="2762225"/>
              <a:chOff x="15119101" y="3673475"/>
              <a:chExt cx="2762229" cy="2762225"/>
            </a:xfrm>
          </p:grpSpPr>
          <p:sp>
            <p:nvSpPr>
              <p:cNvPr id="4" name="Oval 17">
                <a:extLst>
                  <a:ext uri="{FF2B5EF4-FFF2-40B4-BE49-F238E27FC236}">
                    <a16:creationId xmlns:a16="http://schemas.microsoft.com/office/drawing/2014/main" id="{A5243112-1CE0-0A74-48DF-77BFF0E492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19101" y="3673475"/>
                <a:ext cx="2762229" cy="2762225"/>
              </a:xfrm>
              <a:prstGeom prst="ellipse">
                <a:avLst/>
              </a:prstGeom>
              <a:solidFill>
                <a:srgbClr val="FBD96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66666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" name="Freeform 75">
                <a:extLst>
                  <a:ext uri="{FF2B5EF4-FFF2-40B4-BE49-F238E27FC236}">
                    <a16:creationId xmlns:a16="http://schemas.microsoft.com/office/drawing/2014/main" id="{7A49BDDE-AFB2-B464-00DE-4BF2986B3342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5767050" y="4283075"/>
                <a:ext cx="1480466" cy="1492606"/>
              </a:xfrm>
              <a:custGeom>
                <a:avLst/>
                <a:gdLst>
                  <a:gd name="T0" fmla="*/ 174 w 256"/>
                  <a:gd name="T1" fmla="*/ 54 h 256"/>
                  <a:gd name="T2" fmla="*/ 160 w 256"/>
                  <a:gd name="T3" fmla="*/ 84 h 256"/>
                  <a:gd name="T4" fmla="*/ 194 w 256"/>
                  <a:gd name="T5" fmla="*/ 98 h 256"/>
                  <a:gd name="T6" fmla="*/ 220 w 256"/>
                  <a:gd name="T7" fmla="*/ 0 h 256"/>
                  <a:gd name="T8" fmla="*/ 147 w 256"/>
                  <a:gd name="T9" fmla="*/ 41 h 256"/>
                  <a:gd name="T10" fmla="*/ 148 w 256"/>
                  <a:gd name="T11" fmla="*/ 85 h 256"/>
                  <a:gd name="T12" fmla="*/ 52 w 256"/>
                  <a:gd name="T13" fmla="*/ 4 h 256"/>
                  <a:gd name="T14" fmla="*/ 37 w 256"/>
                  <a:gd name="T15" fmla="*/ 23 h 256"/>
                  <a:gd name="T16" fmla="*/ 93 w 256"/>
                  <a:gd name="T17" fmla="*/ 103 h 256"/>
                  <a:gd name="T18" fmla="*/ 72 w 256"/>
                  <a:gd name="T19" fmla="*/ 45 h 256"/>
                  <a:gd name="T20" fmla="*/ 97 w 256"/>
                  <a:gd name="T21" fmla="*/ 72 h 256"/>
                  <a:gd name="T22" fmla="*/ 120 w 256"/>
                  <a:gd name="T23" fmla="*/ 78 h 256"/>
                  <a:gd name="T24" fmla="*/ 52 w 256"/>
                  <a:gd name="T25" fmla="*/ 4 h 256"/>
                  <a:gd name="T26" fmla="*/ 173 w 256"/>
                  <a:gd name="T27" fmla="*/ 121 h 256"/>
                  <a:gd name="T28" fmla="*/ 159 w 256"/>
                  <a:gd name="T29" fmla="*/ 162 h 256"/>
                  <a:gd name="T30" fmla="*/ 195 w 256"/>
                  <a:gd name="T31" fmla="*/ 142 h 256"/>
                  <a:gd name="T32" fmla="*/ 171 w 256"/>
                  <a:gd name="T33" fmla="*/ 165 h 256"/>
                  <a:gd name="T34" fmla="*/ 198 w 256"/>
                  <a:gd name="T35" fmla="*/ 191 h 256"/>
                  <a:gd name="T36" fmla="*/ 256 w 256"/>
                  <a:gd name="T37" fmla="*/ 107 h 256"/>
                  <a:gd name="T38" fmla="*/ 84 w 256"/>
                  <a:gd name="T39" fmla="*/ 121 h 256"/>
                  <a:gd name="T40" fmla="*/ 0 w 256"/>
                  <a:gd name="T41" fmla="*/ 107 h 256"/>
                  <a:gd name="T42" fmla="*/ 59 w 256"/>
                  <a:gd name="T43" fmla="*/ 191 h 256"/>
                  <a:gd name="T44" fmla="*/ 86 w 256"/>
                  <a:gd name="T45" fmla="*/ 165 h 256"/>
                  <a:gd name="T46" fmla="*/ 62 w 256"/>
                  <a:gd name="T47" fmla="*/ 142 h 256"/>
                  <a:gd name="T48" fmla="*/ 97 w 256"/>
                  <a:gd name="T49" fmla="*/ 162 h 256"/>
                  <a:gd name="T50" fmla="*/ 84 w 256"/>
                  <a:gd name="T51" fmla="*/ 121 h 256"/>
                  <a:gd name="T52" fmla="*/ 192 w 256"/>
                  <a:gd name="T53" fmla="*/ 256 h 256"/>
                  <a:gd name="T54" fmla="*/ 64 w 256"/>
                  <a:gd name="T55" fmla="*/ 256 h 256"/>
                  <a:gd name="T56" fmla="*/ 67 w 256"/>
                  <a:gd name="T57" fmla="*/ 250 h 256"/>
                  <a:gd name="T58" fmla="*/ 72 w 256"/>
                  <a:gd name="T59" fmla="*/ 248 h 256"/>
                  <a:gd name="T60" fmla="*/ 92 w 256"/>
                  <a:gd name="T61" fmla="*/ 245 h 256"/>
                  <a:gd name="T62" fmla="*/ 110 w 256"/>
                  <a:gd name="T63" fmla="*/ 228 h 256"/>
                  <a:gd name="T64" fmla="*/ 112 w 256"/>
                  <a:gd name="T65" fmla="*/ 192 h 256"/>
                  <a:gd name="T66" fmla="*/ 116 w 256"/>
                  <a:gd name="T67" fmla="*/ 172 h 256"/>
                  <a:gd name="T68" fmla="*/ 128 w 256"/>
                  <a:gd name="T69" fmla="*/ 120 h 256"/>
                  <a:gd name="T70" fmla="*/ 140 w 256"/>
                  <a:gd name="T71" fmla="*/ 172 h 256"/>
                  <a:gd name="T72" fmla="*/ 144 w 256"/>
                  <a:gd name="T73" fmla="*/ 192 h 256"/>
                  <a:gd name="T74" fmla="*/ 147 w 256"/>
                  <a:gd name="T75" fmla="*/ 228 h 256"/>
                  <a:gd name="T76" fmla="*/ 164 w 256"/>
                  <a:gd name="T77" fmla="*/ 245 h 256"/>
                  <a:gd name="T78" fmla="*/ 184 w 256"/>
                  <a:gd name="T79" fmla="*/ 248 h 256"/>
                  <a:gd name="T80" fmla="*/ 190 w 256"/>
                  <a:gd name="T81" fmla="*/ 25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6" h="256">
                    <a:moveTo>
                      <a:pt x="160" y="72"/>
                    </a:moveTo>
                    <a:cubicBezTo>
                      <a:pt x="164" y="66"/>
                      <a:pt x="169" y="59"/>
                      <a:pt x="174" y="54"/>
                    </a:cubicBezTo>
                    <a:cubicBezTo>
                      <a:pt x="177" y="50"/>
                      <a:pt x="182" y="48"/>
                      <a:pt x="185" y="45"/>
                    </a:cubicBezTo>
                    <a:cubicBezTo>
                      <a:pt x="174" y="56"/>
                      <a:pt x="166" y="70"/>
                      <a:pt x="160" y="84"/>
                    </a:cubicBezTo>
                    <a:cubicBezTo>
                      <a:pt x="157" y="90"/>
                      <a:pt x="155" y="100"/>
                      <a:pt x="164" y="103"/>
                    </a:cubicBezTo>
                    <a:cubicBezTo>
                      <a:pt x="174" y="108"/>
                      <a:pt x="185" y="104"/>
                      <a:pt x="194" y="98"/>
                    </a:cubicBezTo>
                    <a:cubicBezTo>
                      <a:pt x="219" y="82"/>
                      <a:pt x="219" y="49"/>
                      <a:pt x="219" y="23"/>
                    </a:cubicBezTo>
                    <a:cubicBezTo>
                      <a:pt x="219" y="15"/>
                      <a:pt x="220" y="8"/>
                      <a:pt x="220" y="0"/>
                    </a:cubicBezTo>
                    <a:cubicBezTo>
                      <a:pt x="216" y="0"/>
                      <a:pt x="207" y="3"/>
                      <a:pt x="205" y="4"/>
                    </a:cubicBezTo>
                    <a:cubicBezTo>
                      <a:pt x="183" y="11"/>
                      <a:pt x="161" y="23"/>
                      <a:pt x="147" y="41"/>
                    </a:cubicBezTo>
                    <a:cubicBezTo>
                      <a:pt x="139" y="51"/>
                      <a:pt x="133" y="66"/>
                      <a:pt x="137" y="78"/>
                    </a:cubicBezTo>
                    <a:cubicBezTo>
                      <a:pt x="138" y="83"/>
                      <a:pt x="143" y="87"/>
                      <a:pt x="148" y="85"/>
                    </a:cubicBezTo>
                    <a:cubicBezTo>
                      <a:pt x="153" y="83"/>
                      <a:pt x="156" y="77"/>
                      <a:pt x="160" y="72"/>
                    </a:cubicBezTo>
                    <a:close/>
                    <a:moveTo>
                      <a:pt x="52" y="4"/>
                    </a:moveTo>
                    <a:cubicBezTo>
                      <a:pt x="50" y="3"/>
                      <a:pt x="40" y="0"/>
                      <a:pt x="36" y="0"/>
                    </a:cubicBezTo>
                    <a:cubicBezTo>
                      <a:pt x="36" y="8"/>
                      <a:pt x="37" y="15"/>
                      <a:pt x="37" y="23"/>
                    </a:cubicBezTo>
                    <a:cubicBezTo>
                      <a:pt x="38" y="49"/>
                      <a:pt x="38" y="82"/>
                      <a:pt x="63" y="98"/>
                    </a:cubicBezTo>
                    <a:cubicBezTo>
                      <a:pt x="71" y="104"/>
                      <a:pt x="83" y="108"/>
                      <a:pt x="93" y="103"/>
                    </a:cubicBezTo>
                    <a:cubicBezTo>
                      <a:pt x="101" y="100"/>
                      <a:pt x="99" y="90"/>
                      <a:pt x="97" y="84"/>
                    </a:cubicBezTo>
                    <a:cubicBezTo>
                      <a:pt x="91" y="70"/>
                      <a:pt x="83" y="56"/>
                      <a:pt x="72" y="45"/>
                    </a:cubicBezTo>
                    <a:cubicBezTo>
                      <a:pt x="75" y="48"/>
                      <a:pt x="79" y="50"/>
                      <a:pt x="82" y="54"/>
                    </a:cubicBezTo>
                    <a:cubicBezTo>
                      <a:pt x="88" y="59"/>
                      <a:pt x="93" y="66"/>
                      <a:pt x="97" y="72"/>
                    </a:cubicBezTo>
                    <a:cubicBezTo>
                      <a:pt x="100" y="77"/>
                      <a:pt x="104" y="83"/>
                      <a:pt x="109" y="85"/>
                    </a:cubicBezTo>
                    <a:cubicBezTo>
                      <a:pt x="114" y="87"/>
                      <a:pt x="118" y="83"/>
                      <a:pt x="120" y="78"/>
                    </a:cubicBezTo>
                    <a:cubicBezTo>
                      <a:pt x="124" y="66"/>
                      <a:pt x="117" y="51"/>
                      <a:pt x="110" y="41"/>
                    </a:cubicBezTo>
                    <a:cubicBezTo>
                      <a:pt x="96" y="23"/>
                      <a:pt x="74" y="11"/>
                      <a:pt x="52" y="4"/>
                    </a:cubicBezTo>
                    <a:close/>
                    <a:moveTo>
                      <a:pt x="240" y="105"/>
                    </a:moveTo>
                    <a:cubicBezTo>
                      <a:pt x="217" y="105"/>
                      <a:pt x="192" y="108"/>
                      <a:pt x="173" y="121"/>
                    </a:cubicBezTo>
                    <a:cubicBezTo>
                      <a:pt x="163" y="128"/>
                      <a:pt x="152" y="139"/>
                      <a:pt x="151" y="152"/>
                    </a:cubicBezTo>
                    <a:cubicBezTo>
                      <a:pt x="151" y="157"/>
                      <a:pt x="153" y="163"/>
                      <a:pt x="159" y="162"/>
                    </a:cubicBezTo>
                    <a:cubicBezTo>
                      <a:pt x="165" y="162"/>
                      <a:pt x="170" y="158"/>
                      <a:pt x="174" y="155"/>
                    </a:cubicBezTo>
                    <a:cubicBezTo>
                      <a:pt x="181" y="150"/>
                      <a:pt x="187" y="145"/>
                      <a:pt x="195" y="142"/>
                    </a:cubicBezTo>
                    <a:cubicBezTo>
                      <a:pt x="199" y="140"/>
                      <a:pt x="203" y="139"/>
                      <a:pt x="208" y="137"/>
                    </a:cubicBezTo>
                    <a:cubicBezTo>
                      <a:pt x="194" y="144"/>
                      <a:pt x="181" y="154"/>
                      <a:pt x="171" y="165"/>
                    </a:cubicBezTo>
                    <a:cubicBezTo>
                      <a:pt x="166" y="171"/>
                      <a:pt x="161" y="179"/>
                      <a:pt x="168" y="185"/>
                    </a:cubicBezTo>
                    <a:cubicBezTo>
                      <a:pt x="176" y="192"/>
                      <a:pt x="188" y="193"/>
                      <a:pt x="198" y="191"/>
                    </a:cubicBezTo>
                    <a:cubicBezTo>
                      <a:pt x="226" y="184"/>
                      <a:pt x="238" y="153"/>
                      <a:pt x="247" y="129"/>
                    </a:cubicBezTo>
                    <a:cubicBezTo>
                      <a:pt x="250" y="121"/>
                      <a:pt x="254" y="114"/>
                      <a:pt x="256" y="107"/>
                    </a:cubicBezTo>
                    <a:cubicBezTo>
                      <a:pt x="252" y="106"/>
                      <a:pt x="243" y="105"/>
                      <a:pt x="240" y="105"/>
                    </a:cubicBezTo>
                    <a:close/>
                    <a:moveTo>
                      <a:pt x="84" y="121"/>
                    </a:moveTo>
                    <a:cubicBezTo>
                      <a:pt x="64" y="108"/>
                      <a:pt x="39" y="105"/>
                      <a:pt x="16" y="105"/>
                    </a:cubicBezTo>
                    <a:cubicBezTo>
                      <a:pt x="14" y="105"/>
                      <a:pt x="4" y="106"/>
                      <a:pt x="0" y="107"/>
                    </a:cubicBezTo>
                    <a:cubicBezTo>
                      <a:pt x="3" y="114"/>
                      <a:pt x="7" y="121"/>
                      <a:pt x="9" y="129"/>
                    </a:cubicBezTo>
                    <a:cubicBezTo>
                      <a:pt x="18" y="153"/>
                      <a:pt x="30" y="184"/>
                      <a:pt x="59" y="191"/>
                    </a:cubicBezTo>
                    <a:cubicBezTo>
                      <a:pt x="69" y="193"/>
                      <a:pt x="81" y="192"/>
                      <a:pt x="89" y="185"/>
                    </a:cubicBezTo>
                    <a:cubicBezTo>
                      <a:pt x="96" y="179"/>
                      <a:pt x="90" y="171"/>
                      <a:pt x="86" y="165"/>
                    </a:cubicBezTo>
                    <a:cubicBezTo>
                      <a:pt x="76" y="154"/>
                      <a:pt x="63" y="144"/>
                      <a:pt x="49" y="137"/>
                    </a:cubicBezTo>
                    <a:cubicBezTo>
                      <a:pt x="53" y="139"/>
                      <a:pt x="58" y="140"/>
                      <a:pt x="62" y="142"/>
                    </a:cubicBezTo>
                    <a:cubicBezTo>
                      <a:pt x="69" y="145"/>
                      <a:pt x="76" y="150"/>
                      <a:pt x="82" y="155"/>
                    </a:cubicBezTo>
                    <a:cubicBezTo>
                      <a:pt x="87" y="158"/>
                      <a:pt x="92" y="162"/>
                      <a:pt x="97" y="162"/>
                    </a:cubicBezTo>
                    <a:cubicBezTo>
                      <a:pt x="103" y="163"/>
                      <a:pt x="106" y="157"/>
                      <a:pt x="106" y="152"/>
                    </a:cubicBezTo>
                    <a:cubicBezTo>
                      <a:pt x="105" y="139"/>
                      <a:pt x="94" y="128"/>
                      <a:pt x="84" y="121"/>
                    </a:cubicBezTo>
                    <a:close/>
                    <a:moveTo>
                      <a:pt x="192" y="253"/>
                    </a:moveTo>
                    <a:cubicBezTo>
                      <a:pt x="192" y="254"/>
                      <a:pt x="192" y="255"/>
                      <a:pt x="192" y="256"/>
                    </a:cubicBezTo>
                    <a:cubicBezTo>
                      <a:pt x="128" y="256"/>
                      <a:pt x="128" y="256"/>
                      <a:pt x="128" y="256"/>
                    </a:cubicBezTo>
                    <a:cubicBezTo>
                      <a:pt x="64" y="256"/>
                      <a:pt x="64" y="256"/>
                      <a:pt x="64" y="256"/>
                    </a:cubicBezTo>
                    <a:cubicBezTo>
                      <a:pt x="64" y="255"/>
                      <a:pt x="65" y="254"/>
                      <a:pt x="65" y="253"/>
                    </a:cubicBezTo>
                    <a:cubicBezTo>
                      <a:pt x="65" y="252"/>
                      <a:pt x="66" y="251"/>
                      <a:pt x="67" y="250"/>
                    </a:cubicBezTo>
                    <a:cubicBezTo>
                      <a:pt x="67" y="249"/>
                      <a:pt x="68" y="249"/>
                      <a:pt x="69" y="248"/>
                    </a:cubicBezTo>
                    <a:cubicBezTo>
                      <a:pt x="70" y="248"/>
                      <a:pt x="71" y="248"/>
                      <a:pt x="72" y="248"/>
                    </a:cubicBezTo>
                    <a:cubicBezTo>
                      <a:pt x="80" y="248"/>
                      <a:pt x="80" y="248"/>
                      <a:pt x="80" y="248"/>
                    </a:cubicBezTo>
                    <a:cubicBezTo>
                      <a:pt x="84" y="248"/>
                      <a:pt x="89" y="247"/>
                      <a:pt x="92" y="245"/>
                    </a:cubicBezTo>
                    <a:cubicBezTo>
                      <a:pt x="96" y="244"/>
                      <a:pt x="100" y="242"/>
                      <a:pt x="103" y="238"/>
                    </a:cubicBezTo>
                    <a:cubicBezTo>
                      <a:pt x="106" y="235"/>
                      <a:pt x="108" y="232"/>
                      <a:pt x="110" y="228"/>
                    </a:cubicBezTo>
                    <a:cubicBezTo>
                      <a:pt x="112" y="224"/>
                      <a:pt x="112" y="220"/>
                      <a:pt x="112" y="216"/>
                    </a:cubicBezTo>
                    <a:cubicBezTo>
                      <a:pt x="112" y="216"/>
                      <a:pt x="114" y="198"/>
                      <a:pt x="112" y="192"/>
                    </a:cubicBezTo>
                    <a:cubicBezTo>
                      <a:pt x="110" y="185"/>
                      <a:pt x="96" y="168"/>
                      <a:pt x="96" y="168"/>
                    </a:cubicBezTo>
                    <a:cubicBezTo>
                      <a:pt x="96" y="168"/>
                      <a:pt x="113" y="176"/>
                      <a:pt x="116" y="172"/>
                    </a:cubicBezTo>
                    <a:cubicBezTo>
                      <a:pt x="131" y="159"/>
                      <a:pt x="104" y="92"/>
                      <a:pt x="104" y="92"/>
                    </a:cubicBezTo>
                    <a:cubicBezTo>
                      <a:pt x="104" y="92"/>
                      <a:pt x="119" y="120"/>
                      <a:pt x="128" y="120"/>
                    </a:cubicBezTo>
                    <a:cubicBezTo>
                      <a:pt x="138" y="120"/>
                      <a:pt x="152" y="92"/>
                      <a:pt x="152" y="92"/>
                    </a:cubicBezTo>
                    <a:cubicBezTo>
                      <a:pt x="152" y="92"/>
                      <a:pt x="125" y="159"/>
                      <a:pt x="140" y="172"/>
                    </a:cubicBezTo>
                    <a:cubicBezTo>
                      <a:pt x="144" y="176"/>
                      <a:pt x="160" y="168"/>
                      <a:pt x="160" y="168"/>
                    </a:cubicBezTo>
                    <a:cubicBezTo>
                      <a:pt x="160" y="168"/>
                      <a:pt x="146" y="185"/>
                      <a:pt x="144" y="192"/>
                    </a:cubicBezTo>
                    <a:cubicBezTo>
                      <a:pt x="143" y="198"/>
                      <a:pt x="144" y="216"/>
                      <a:pt x="144" y="216"/>
                    </a:cubicBezTo>
                    <a:cubicBezTo>
                      <a:pt x="144" y="220"/>
                      <a:pt x="145" y="224"/>
                      <a:pt x="147" y="228"/>
                    </a:cubicBezTo>
                    <a:cubicBezTo>
                      <a:pt x="148" y="232"/>
                      <a:pt x="151" y="235"/>
                      <a:pt x="154" y="238"/>
                    </a:cubicBezTo>
                    <a:cubicBezTo>
                      <a:pt x="157" y="242"/>
                      <a:pt x="160" y="244"/>
                      <a:pt x="164" y="245"/>
                    </a:cubicBezTo>
                    <a:cubicBezTo>
                      <a:pt x="168" y="247"/>
                      <a:pt x="172" y="248"/>
                      <a:pt x="176" y="248"/>
                    </a:cubicBezTo>
                    <a:cubicBezTo>
                      <a:pt x="184" y="248"/>
                      <a:pt x="184" y="248"/>
                      <a:pt x="184" y="248"/>
                    </a:cubicBezTo>
                    <a:cubicBezTo>
                      <a:pt x="185" y="248"/>
                      <a:pt x="186" y="248"/>
                      <a:pt x="187" y="248"/>
                    </a:cubicBezTo>
                    <a:cubicBezTo>
                      <a:pt x="188" y="249"/>
                      <a:pt x="189" y="249"/>
                      <a:pt x="190" y="250"/>
                    </a:cubicBezTo>
                    <a:cubicBezTo>
                      <a:pt x="191" y="251"/>
                      <a:pt x="191" y="252"/>
                      <a:pt x="192" y="25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8BDD915-0B8B-FC74-39EA-E5A497F0F899}"/>
                </a:ext>
              </a:extLst>
            </p:cNvPr>
            <p:cNvSpPr txBox="1"/>
            <p:nvPr/>
          </p:nvSpPr>
          <p:spPr>
            <a:xfrm>
              <a:off x="7134351" y="5648452"/>
              <a:ext cx="48006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atin typeface="Arial Black" panose="020B0A04020102020204" pitchFamily="34" charset="0"/>
                </a:rPr>
                <a:t>Personal Interview (2 rounds)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735FC26-4843-F66F-28B7-DD3388B27630}"/>
              </a:ext>
            </a:extLst>
          </p:cNvPr>
          <p:cNvGrpSpPr/>
          <p:nvPr/>
        </p:nvGrpSpPr>
        <p:grpSpPr>
          <a:xfrm>
            <a:off x="16018750" y="3315575"/>
            <a:ext cx="1577100" cy="1577100"/>
            <a:chOff x="379822" y="3068902"/>
            <a:chExt cx="320714" cy="320714"/>
          </a:xfrm>
          <a:solidFill>
            <a:schemeClr val="bg1"/>
          </a:solidFill>
        </p:grpSpPr>
        <p:sp>
          <p:nvSpPr>
            <p:cNvPr id="35" name="Freeform 169">
              <a:extLst>
                <a:ext uri="{FF2B5EF4-FFF2-40B4-BE49-F238E27FC236}">
                  <a16:creationId xmlns:a16="http://schemas.microsoft.com/office/drawing/2014/main" id="{FBC2F089-3675-FD31-0C10-25895FC1AD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0179" y="3229259"/>
              <a:ext cx="160357" cy="160357"/>
            </a:xfrm>
            <a:custGeom>
              <a:avLst/>
              <a:gdLst>
                <a:gd name="T0" fmla="*/ 72 w 144"/>
                <a:gd name="T1" fmla="*/ 144 h 144"/>
                <a:gd name="T2" fmla="*/ 0 w 144"/>
                <a:gd name="T3" fmla="*/ 72 h 144"/>
                <a:gd name="T4" fmla="*/ 72 w 144"/>
                <a:gd name="T5" fmla="*/ 0 h 144"/>
                <a:gd name="T6" fmla="*/ 144 w 144"/>
                <a:gd name="T7" fmla="*/ 72 h 144"/>
                <a:gd name="T8" fmla="*/ 72 w 144"/>
                <a:gd name="T9" fmla="*/ 144 h 144"/>
                <a:gd name="T10" fmla="*/ 72 w 144"/>
                <a:gd name="T11" fmla="*/ 12 h 144"/>
                <a:gd name="T12" fmla="*/ 12 w 144"/>
                <a:gd name="T13" fmla="*/ 72 h 144"/>
                <a:gd name="T14" fmla="*/ 72 w 144"/>
                <a:gd name="T15" fmla="*/ 132 h 144"/>
                <a:gd name="T16" fmla="*/ 132 w 144"/>
                <a:gd name="T17" fmla="*/ 72 h 144"/>
                <a:gd name="T18" fmla="*/ 72 w 144"/>
                <a:gd name="T19" fmla="*/ 1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44">
                  <a:moveTo>
                    <a:pt x="72" y="144"/>
                  </a:moveTo>
                  <a:cubicBezTo>
                    <a:pt x="32" y="144"/>
                    <a:pt x="0" y="112"/>
                    <a:pt x="0" y="72"/>
                  </a:cubicBezTo>
                  <a:cubicBezTo>
                    <a:pt x="0" y="33"/>
                    <a:pt x="32" y="0"/>
                    <a:pt x="72" y="0"/>
                  </a:cubicBezTo>
                  <a:cubicBezTo>
                    <a:pt x="112" y="0"/>
                    <a:pt x="144" y="33"/>
                    <a:pt x="144" y="72"/>
                  </a:cubicBezTo>
                  <a:cubicBezTo>
                    <a:pt x="144" y="112"/>
                    <a:pt x="112" y="144"/>
                    <a:pt x="72" y="144"/>
                  </a:cubicBezTo>
                  <a:close/>
                  <a:moveTo>
                    <a:pt x="72" y="12"/>
                  </a:moveTo>
                  <a:cubicBezTo>
                    <a:pt x="39" y="12"/>
                    <a:pt x="12" y="39"/>
                    <a:pt x="12" y="72"/>
                  </a:cubicBezTo>
                  <a:cubicBezTo>
                    <a:pt x="12" y="105"/>
                    <a:pt x="39" y="132"/>
                    <a:pt x="72" y="132"/>
                  </a:cubicBezTo>
                  <a:cubicBezTo>
                    <a:pt x="105" y="132"/>
                    <a:pt x="132" y="105"/>
                    <a:pt x="132" y="72"/>
                  </a:cubicBezTo>
                  <a:cubicBezTo>
                    <a:pt x="132" y="39"/>
                    <a:pt x="105" y="12"/>
                    <a:pt x="72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4894">
                <a:solidFill>
                  <a:srgbClr val="004DFF"/>
                </a:solidFill>
                <a:latin typeface="Graphik" panose="020B0503030202060203" pitchFamily="34" charset="0"/>
                <a:ea typeface="+mn-ea"/>
                <a:cs typeface="Arial" charset="0"/>
              </a:endParaRPr>
            </a:p>
          </p:txBody>
        </p:sp>
        <p:sp>
          <p:nvSpPr>
            <p:cNvPr id="36" name="Freeform 170">
              <a:extLst>
                <a:ext uri="{FF2B5EF4-FFF2-40B4-BE49-F238E27FC236}">
                  <a16:creationId xmlns:a16="http://schemas.microsoft.com/office/drawing/2014/main" id="{5CB261CC-553C-C0C1-2970-228A3C614C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3631" y="3269159"/>
              <a:ext cx="73026" cy="80555"/>
            </a:xfrm>
            <a:custGeom>
              <a:avLst/>
              <a:gdLst>
                <a:gd name="T0" fmla="*/ 6 w 66"/>
                <a:gd name="T1" fmla="*/ 72 h 72"/>
                <a:gd name="T2" fmla="*/ 3 w 66"/>
                <a:gd name="T3" fmla="*/ 72 h 72"/>
                <a:gd name="T4" fmla="*/ 0 w 66"/>
                <a:gd name="T5" fmla="*/ 66 h 72"/>
                <a:gd name="T6" fmla="*/ 0 w 66"/>
                <a:gd name="T7" fmla="*/ 6 h 72"/>
                <a:gd name="T8" fmla="*/ 3 w 66"/>
                <a:gd name="T9" fmla="*/ 1 h 72"/>
                <a:gd name="T10" fmla="*/ 9 w 66"/>
                <a:gd name="T11" fmla="*/ 1 h 72"/>
                <a:gd name="T12" fmla="*/ 63 w 66"/>
                <a:gd name="T13" fmla="*/ 31 h 72"/>
                <a:gd name="T14" fmla="*/ 66 w 66"/>
                <a:gd name="T15" fmla="*/ 36 h 72"/>
                <a:gd name="T16" fmla="*/ 63 w 66"/>
                <a:gd name="T17" fmla="*/ 41 h 72"/>
                <a:gd name="T18" fmla="*/ 9 w 66"/>
                <a:gd name="T19" fmla="*/ 72 h 72"/>
                <a:gd name="T20" fmla="*/ 6 w 66"/>
                <a:gd name="T21" fmla="*/ 72 h 72"/>
                <a:gd name="T22" fmla="*/ 12 w 66"/>
                <a:gd name="T23" fmla="*/ 16 h 72"/>
                <a:gd name="T24" fmla="*/ 12 w 66"/>
                <a:gd name="T25" fmla="*/ 56 h 72"/>
                <a:gd name="T26" fmla="*/ 48 w 66"/>
                <a:gd name="T27" fmla="*/ 36 h 72"/>
                <a:gd name="T28" fmla="*/ 12 w 66"/>
                <a:gd name="T29" fmla="*/ 1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72">
                  <a:moveTo>
                    <a:pt x="6" y="72"/>
                  </a:moveTo>
                  <a:cubicBezTo>
                    <a:pt x="5" y="72"/>
                    <a:pt x="4" y="72"/>
                    <a:pt x="3" y="72"/>
                  </a:cubicBezTo>
                  <a:cubicBezTo>
                    <a:pt x="1" y="71"/>
                    <a:pt x="0" y="69"/>
                    <a:pt x="0" y="6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5" y="32"/>
                    <a:pt x="66" y="34"/>
                    <a:pt x="66" y="36"/>
                  </a:cubicBezTo>
                  <a:cubicBezTo>
                    <a:pt x="66" y="38"/>
                    <a:pt x="65" y="40"/>
                    <a:pt x="63" y="41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8" y="72"/>
                    <a:pt x="7" y="72"/>
                    <a:pt x="6" y="72"/>
                  </a:cubicBezTo>
                  <a:close/>
                  <a:moveTo>
                    <a:pt x="12" y="16"/>
                  </a:moveTo>
                  <a:cubicBezTo>
                    <a:pt x="12" y="56"/>
                    <a:pt x="12" y="56"/>
                    <a:pt x="12" y="56"/>
                  </a:cubicBezTo>
                  <a:cubicBezTo>
                    <a:pt x="48" y="36"/>
                    <a:pt x="48" y="36"/>
                    <a:pt x="48" y="36"/>
                  </a:cubicBezTo>
                  <a:lnTo>
                    <a:pt x="12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4894">
                <a:solidFill>
                  <a:srgbClr val="004DFF"/>
                </a:solidFill>
                <a:latin typeface="Graphik" panose="020B0503030202060203" pitchFamily="34" charset="0"/>
                <a:ea typeface="+mn-ea"/>
                <a:cs typeface="Arial" charset="0"/>
              </a:endParaRPr>
            </a:p>
          </p:txBody>
        </p:sp>
        <p:sp>
          <p:nvSpPr>
            <p:cNvPr id="37" name="Freeform 171">
              <a:extLst>
                <a:ext uri="{FF2B5EF4-FFF2-40B4-BE49-F238E27FC236}">
                  <a16:creationId xmlns:a16="http://schemas.microsoft.com/office/drawing/2014/main" id="{59B8F82C-8A3D-5724-D53A-2881B7F75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22" y="3162255"/>
              <a:ext cx="320713" cy="201010"/>
            </a:xfrm>
            <a:custGeom>
              <a:avLst/>
              <a:gdLst>
                <a:gd name="T0" fmla="*/ 120 w 288"/>
                <a:gd name="T1" fmla="*/ 180 h 180"/>
                <a:gd name="T2" fmla="*/ 23 w 288"/>
                <a:gd name="T3" fmla="*/ 180 h 180"/>
                <a:gd name="T4" fmla="*/ 0 w 288"/>
                <a:gd name="T5" fmla="*/ 157 h 180"/>
                <a:gd name="T6" fmla="*/ 0 w 288"/>
                <a:gd name="T7" fmla="*/ 6 h 180"/>
                <a:gd name="T8" fmla="*/ 6 w 288"/>
                <a:gd name="T9" fmla="*/ 0 h 180"/>
                <a:gd name="T10" fmla="*/ 282 w 288"/>
                <a:gd name="T11" fmla="*/ 0 h 180"/>
                <a:gd name="T12" fmla="*/ 288 w 288"/>
                <a:gd name="T13" fmla="*/ 6 h 180"/>
                <a:gd name="T14" fmla="*/ 288 w 288"/>
                <a:gd name="T15" fmla="*/ 60 h 180"/>
                <a:gd name="T16" fmla="*/ 276 w 288"/>
                <a:gd name="T17" fmla="*/ 60 h 180"/>
                <a:gd name="T18" fmla="*/ 276 w 288"/>
                <a:gd name="T19" fmla="*/ 12 h 180"/>
                <a:gd name="T20" fmla="*/ 12 w 288"/>
                <a:gd name="T21" fmla="*/ 12 h 180"/>
                <a:gd name="T22" fmla="*/ 12 w 288"/>
                <a:gd name="T23" fmla="*/ 157 h 180"/>
                <a:gd name="T24" fmla="*/ 23 w 288"/>
                <a:gd name="T25" fmla="*/ 168 h 180"/>
                <a:gd name="T26" fmla="*/ 120 w 288"/>
                <a:gd name="T27" fmla="*/ 168 h 180"/>
                <a:gd name="T28" fmla="*/ 120 w 288"/>
                <a:gd name="T2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8" h="180">
                  <a:moveTo>
                    <a:pt x="120" y="180"/>
                  </a:moveTo>
                  <a:cubicBezTo>
                    <a:pt x="23" y="180"/>
                    <a:pt x="23" y="180"/>
                    <a:pt x="23" y="180"/>
                  </a:cubicBezTo>
                  <a:cubicBezTo>
                    <a:pt x="10" y="180"/>
                    <a:pt x="0" y="170"/>
                    <a:pt x="0" y="15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5" y="0"/>
                    <a:pt x="288" y="3"/>
                    <a:pt x="288" y="6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76" y="60"/>
                    <a:pt x="276" y="60"/>
                    <a:pt x="276" y="60"/>
                  </a:cubicBezTo>
                  <a:cubicBezTo>
                    <a:pt x="276" y="12"/>
                    <a:pt x="276" y="12"/>
                    <a:pt x="276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2" y="163"/>
                    <a:pt x="17" y="168"/>
                    <a:pt x="23" y="168"/>
                  </a:cubicBezTo>
                  <a:cubicBezTo>
                    <a:pt x="120" y="168"/>
                    <a:pt x="120" y="168"/>
                    <a:pt x="120" y="168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4894">
                <a:solidFill>
                  <a:srgbClr val="004DFF"/>
                </a:solidFill>
                <a:latin typeface="Graphik" panose="020B0503030202060203" pitchFamily="34" charset="0"/>
                <a:ea typeface="+mn-ea"/>
                <a:cs typeface="Arial" charset="0"/>
              </a:endParaRPr>
            </a:p>
          </p:txBody>
        </p:sp>
        <p:sp>
          <p:nvSpPr>
            <p:cNvPr id="38" name="Freeform 172">
              <a:extLst>
                <a:ext uri="{FF2B5EF4-FFF2-40B4-BE49-F238E27FC236}">
                  <a16:creationId xmlns:a16="http://schemas.microsoft.com/office/drawing/2014/main" id="{82646752-4C67-98C4-469D-111369B392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9822" y="3068902"/>
              <a:ext cx="320713" cy="79802"/>
            </a:xfrm>
            <a:custGeom>
              <a:avLst/>
              <a:gdLst>
                <a:gd name="T0" fmla="*/ 282 w 288"/>
                <a:gd name="T1" fmla="*/ 72 h 72"/>
                <a:gd name="T2" fmla="*/ 6 w 288"/>
                <a:gd name="T3" fmla="*/ 72 h 72"/>
                <a:gd name="T4" fmla="*/ 0 w 288"/>
                <a:gd name="T5" fmla="*/ 66 h 72"/>
                <a:gd name="T6" fmla="*/ 0 w 288"/>
                <a:gd name="T7" fmla="*/ 18 h 72"/>
                <a:gd name="T8" fmla="*/ 18 w 288"/>
                <a:gd name="T9" fmla="*/ 0 h 72"/>
                <a:gd name="T10" fmla="*/ 270 w 288"/>
                <a:gd name="T11" fmla="*/ 0 h 72"/>
                <a:gd name="T12" fmla="*/ 288 w 288"/>
                <a:gd name="T13" fmla="*/ 18 h 72"/>
                <a:gd name="T14" fmla="*/ 288 w 288"/>
                <a:gd name="T15" fmla="*/ 66 h 72"/>
                <a:gd name="T16" fmla="*/ 282 w 288"/>
                <a:gd name="T17" fmla="*/ 72 h 72"/>
                <a:gd name="T18" fmla="*/ 12 w 288"/>
                <a:gd name="T19" fmla="*/ 60 h 72"/>
                <a:gd name="T20" fmla="*/ 276 w 288"/>
                <a:gd name="T21" fmla="*/ 60 h 72"/>
                <a:gd name="T22" fmla="*/ 276 w 288"/>
                <a:gd name="T23" fmla="*/ 18 h 72"/>
                <a:gd name="T24" fmla="*/ 270 w 288"/>
                <a:gd name="T25" fmla="*/ 12 h 72"/>
                <a:gd name="T26" fmla="*/ 18 w 288"/>
                <a:gd name="T27" fmla="*/ 12 h 72"/>
                <a:gd name="T28" fmla="*/ 12 w 288"/>
                <a:gd name="T29" fmla="*/ 18 h 72"/>
                <a:gd name="T30" fmla="*/ 12 w 288"/>
                <a:gd name="T31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" h="72">
                  <a:moveTo>
                    <a:pt x="282" y="72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3" y="72"/>
                    <a:pt x="0" y="70"/>
                    <a:pt x="0" y="6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80" y="0"/>
                    <a:pt x="288" y="8"/>
                    <a:pt x="288" y="18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8" y="70"/>
                    <a:pt x="285" y="72"/>
                    <a:pt x="282" y="72"/>
                  </a:cubicBezTo>
                  <a:close/>
                  <a:moveTo>
                    <a:pt x="12" y="60"/>
                  </a:moveTo>
                  <a:cubicBezTo>
                    <a:pt x="276" y="60"/>
                    <a:pt x="276" y="60"/>
                    <a:pt x="276" y="60"/>
                  </a:cubicBezTo>
                  <a:cubicBezTo>
                    <a:pt x="276" y="18"/>
                    <a:pt x="276" y="18"/>
                    <a:pt x="276" y="18"/>
                  </a:cubicBezTo>
                  <a:cubicBezTo>
                    <a:pt x="276" y="15"/>
                    <a:pt x="273" y="12"/>
                    <a:pt x="270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5" y="12"/>
                    <a:pt x="12" y="15"/>
                    <a:pt x="12" y="18"/>
                  </a:cubicBezTo>
                  <a:lnTo>
                    <a:pt x="12" y="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4894">
                <a:solidFill>
                  <a:srgbClr val="004DFF"/>
                </a:solidFill>
                <a:latin typeface="Graphik" panose="020B0503030202060203" pitchFamily="34" charset="0"/>
                <a:ea typeface="+mn-ea"/>
                <a:cs typeface="Arial" charset="0"/>
              </a:endParaRPr>
            </a:p>
          </p:txBody>
        </p:sp>
        <p:sp>
          <p:nvSpPr>
            <p:cNvPr id="41" name="Freeform 173">
              <a:extLst>
                <a:ext uri="{FF2B5EF4-FFF2-40B4-BE49-F238E27FC236}">
                  <a16:creationId xmlns:a16="http://schemas.microsoft.com/office/drawing/2014/main" id="{75A31D83-EA28-68BD-8795-B6E81C887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081" y="3071161"/>
              <a:ext cx="69262" cy="69262"/>
            </a:xfrm>
            <a:custGeom>
              <a:avLst/>
              <a:gdLst>
                <a:gd name="T0" fmla="*/ 12 w 92"/>
                <a:gd name="T1" fmla="*/ 92 h 92"/>
                <a:gd name="T2" fmla="*/ 0 w 92"/>
                <a:gd name="T3" fmla="*/ 80 h 92"/>
                <a:gd name="T4" fmla="*/ 78 w 92"/>
                <a:gd name="T5" fmla="*/ 0 h 92"/>
                <a:gd name="T6" fmla="*/ 92 w 92"/>
                <a:gd name="T7" fmla="*/ 13 h 92"/>
                <a:gd name="T8" fmla="*/ 12 w 92"/>
                <a:gd name="T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12" y="92"/>
                  </a:moveTo>
                  <a:lnTo>
                    <a:pt x="0" y="80"/>
                  </a:lnTo>
                  <a:lnTo>
                    <a:pt x="78" y="0"/>
                  </a:lnTo>
                  <a:lnTo>
                    <a:pt x="92" y="13"/>
                  </a:lnTo>
                  <a:lnTo>
                    <a:pt x="12" y="9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4894">
                <a:solidFill>
                  <a:srgbClr val="004DFF"/>
                </a:solidFill>
                <a:latin typeface="Graphik" panose="020B0503030202060203" pitchFamily="34" charset="0"/>
                <a:ea typeface="+mn-ea"/>
                <a:cs typeface="Arial" charset="0"/>
              </a:endParaRPr>
            </a:p>
          </p:txBody>
        </p:sp>
        <p:sp>
          <p:nvSpPr>
            <p:cNvPr id="42" name="Freeform 174">
              <a:extLst>
                <a:ext uri="{FF2B5EF4-FFF2-40B4-BE49-F238E27FC236}">
                  <a16:creationId xmlns:a16="http://schemas.microsoft.com/office/drawing/2014/main" id="{21AF1F5F-EC78-5CC0-5292-C1854FDBB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81" y="3071161"/>
              <a:ext cx="76038" cy="76790"/>
            </a:xfrm>
            <a:custGeom>
              <a:avLst/>
              <a:gdLst>
                <a:gd name="T0" fmla="*/ 12 w 101"/>
                <a:gd name="T1" fmla="*/ 102 h 102"/>
                <a:gd name="T2" fmla="*/ 0 w 101"/>
                <a:gd name="T3" fmla="*/ 89 h 102"/>
                <a:gd name="T4" fmla="*/ 89 w 101"/>
                <a:gd name="T5" fmla="*/ 0 h 102"/>
                <a:gd name="T6" fmla="*/ 101 w 101"/>
                <a:gd name="T7" fmla="*/ 12 h 102"/>
                <a:gd name="T8" fmla="*/ 12 w 101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2">
                  <a:moveTo>
                    <a:pt x="12" y="102"/>
                  </a:moveTo>
                  <a:lnTo>
                    <a:pt x="0" y="89"/>
                  </a:lnTo>
                  <a:lnTo>
                    <a:pt x="89" y="0"/>
                  </a:lnTo>
                  <a:lnTo>
                    <a:pt x="101" y="12"/>
                  </a:lnTo>
                  <a:lnTo>
                    <a:pt x="12" y="10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4894">
                <a:solidFill>
                  <a:srgbClr val="004DFF"/>
                </a:solidFill>
                <a:latin typeface="Graphik" panose="020B0503030202060203" pitchFamily="34" charset="0"/>
                <a:ea typeface="+mn-ea"/>
                <a:cs typeface="Arial" charset="0"/>
              </a:endParaRPr>
            </a:p>
          </p:txBody>
        </p:sp>
        <p:sp>
          <p:nvSpPr>
            <p:cNvPr id="43" name="Freeform 175">
              <a:extLst>
                <a:ext uri="{FF2B5EF4-FFF2-40B4-BE49-F238E27FC236}">
                  <a16:creationId xmlns:a16="http://schemas.microsoft.com/office/drawing/2014/main" id="{D0A979F8-94AD-DD78-8081-CFDB9DBC0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34" y="3071161"/>
              <a:ext cx="76038" cy="76790"/>
            </a:xfrm>
            <a:custGeom>
              <a:avLst/>
              <a:gdLst>
                <a:gd name="T0" fmla="*/ 12 w 101"/>
                <a:gd name="T1" fmla="*/ 102 h 102"/>
                <a:gd name="T2" fmla="*/ 0 w 101"/>
                <a:gd name="T3" fmla="*/ 89 h 102"/>
                <a:gd name="T4" fmla="*/ 89 w 101"/>
                <a:gd name="T5" fmla="*/ 0 h 102"/>
                <a:gd name="T6" fmla="*/ 101 w 101"/>
                <a:gd name="T7" fmla="*/ 12 h 102"/>
                <a:gd name="T8" fmla="*/ 12 w 101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2">
                  <a:moveTo>
                    <a:pt x="12" y="102"/>
                  </a:moveTo>
                  <a:lnTo>
                    <a:pt x="0" y="89"/>
                  </a:lnTo>
                  <a:lnTo>
                    <a:pt x="89" y="0"/>
                  </a:lnTo>
                  <a:lnTo>
                    <a:pt x="101" y="12"/>
                  </a:lnTo>
                  <a:lnTo>
                    <a:pt x="12" y="10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4894">
                <a:solidFill>
                  <a:srgbClr val="004DFF"/>
                </a:solidFill>
                <a:latin typeface="Graphik" panose="020B0503030202060203" pitchFamily="34" charset="0"/>
                <a:ea typeface="+mn-ea"/>
                <a:cs typeface="Arial" charset="0"/>
              </a:endParaRPr>
            </a:p>
          </p:txBody>
        </p:sp>
        <p:sp>
          <p:nvSpPr>
            <p:cNvPr id="44" name="Freeform 176">
              <a:extLst>
                <a:ext uri="{FF2B5EF4-FFF2-40B4-BE49-F238E27FC236}">
                  <a16:creationId xmlns:a16="http://schemas.microsoft.com/office/drawing/2014/main" id="{C782C491-2695-FC21-2B8C-25D882EE1D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86" y="3071161"/>
              <a:ext cx="76038" cy="76790"/>
            </a:xfrm>
            <a:custGeom>
              <a:avLst/>
              <a:gdLst>
                <a:gd name="T0" fmla="*/ 12 w 101"/>
                <a:gd name="T1" fmla="*/ 102 h 102"/>
                <a:gd name="T2" fmla="*/ 0 w 101"/>
                <a:gd name="T3" fmla="*/ 89 h 102"/>
                <a:gd name="T4" fmla="*/ 89 w 101"/>
                <a:gd name="T5" fmla="*/ 0 h 102"/>
                <a:gd name="T6" fmla="*/ 101 w 101"/>
                <a:gd name="T7" fmla="*/ 12 h 102"/>
                <a:gd name="T8" fmla="*/ 12 w 101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2">
                  <a:moveTo>
                    <a:pt x="12" y="102"/>
                  </a:moveTo>
                  <a:lnTo>
                    <a:pt x="0" y="89"/>
                  </a:lnTo>
                  <a:lnTo>
                    <a:pt x="89" y="0"/>
                  </a:lnTo>
                  <a:lnTo>
                    <a:pt x="101" y="12"/>
                  </a:lnTo>
                  <a:lnTo>
                    <a:pt x="12" y="10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4894">
                <a:solidFill>
                  <a:srgbClr val="004DFF"/>
                </a:solidFill>
                <a:latin typeface="Graphik" panose="020B0503030202060203" pitchFamily="34" charset="0"/>
                <a:ea typeface="+mn-ea"/>
                <a:cs typeface="Arial" charset="0"/>
              </a:endParaRPr>
            </a:p>
          </p:txBody>
        </p:sp>
        <p:sp>
          <p:nvSpPr>
            <p:cNvPr id="46" name="Freeform 177">
              <a:extLst>
                <a:ext uri="{FF2B5EF4-FFF2-40B4-BE49-F238E27FC236}">
                  <a16:creationId xmlns:a16="http://schemas.microsoft.com/office/drawing/2014/main" id="{D26E6359-1A25-EC4F-3452-AD87E9D56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338" y="3071161"/>
              <a:ext cx="75285" cy="75285"/>
            </a:xfrm>
            <a:custGeom>
              <a:avLst/>
              <a:gdLst>
                <a:gd name="T0" fmla="*/ 12 w 100"/>
                <a:gd name="T1" fmla="*/ 100 h 100"/>
                <a:gd name="T2" fmla="*/ 0 w 100"/>
                <a:gd name="T3" fmla="*/ 89 h 100"/>
                <a:gd name="T4" fmla="*/ 89 w 100"/>
                <a:gd name="T5" fmla="*/ 0 h 100"/>
                <a:gd name="T6" fmla="*/ 100 w 100"/>
                <a:gd name="T7" fmla="*/ 12 h 100"/>
                <a:gd name="T8" fmla="*/ 12 w 100"/>
                <a:gd name="T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00">
                  <a:moveTo>
                    <a:pt x="12" y="100"/>
                  </a:moveTo>
                  <a:lnTo>
                    <a:pt x="0" y="89"/>
                  </a:lnTo>
                  <a:lnTo>
                    <a:pt x="89" y="0"/>
                  </a:lnTo>
                  <a:lnTo>
                    <a:pt x="100" y="12"/>
                  </a:lnTo>
                  <a:lnTo>
                    <a:pt x="12" y="1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4894">
                <a:solidFill>
                  <a:srgbClr val="004DFF"/>
                </a:solidFill>
                <a:latin typeface="Graphik" panose="020B0503030202060203" pitchFamily="34" charset="0"/>
                <a:ea typeface="+mn-ea"/>
                <a:cs typeface="Arial" charset="0"/>
              </a:endParaRPr>
            </a:p>
          </p:txBody>
        </p:sp>
        <p:sp>
          <p:nvSpPr>
            <p:cNvPr id="47" name="Freeform 178">
              <a:extLst>
                <a:ext uri="{FF2B5EF4-FFF2-40B4-BE49-F238E27FC236}">
                  <a16:creationId xmlns:a16="http://schemas.microsoft.com/office/drawing/2014/main" id="{7CADD034-A673-670F-361E-1CB427531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790" y="3084712"/>
              <a:ext cx="62486" cy="61733"/>
            </a:xfrm>
            <a:custGeom>
              <a:avLst/>
              <a:gdLst>
                <a:gd name="T0" fmla="*/ 12 w 83"/>
                <a:gd name="T1" fmla="*/ 82 h 82"/>
                <a:gd name="T2" fmla="*/ 0 w 83"/>
                <a:gd name="T3" fmla="*/ 71 h 82"/>
                <a:gd name="T4" fmla="*/ 71 w 83"/>
                <a:gd name="T5" fmla="*/ 0 h 82"/>
                <a:gd name="T6" fmla="*/ 83 w 83"/>
                <a:gd name="T7" fmla="*/ 11 h 82"/>
                <a:gd name="T8" fmla="*/ 12 w 83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12" y="82"/>
                  </a:moveTo>
                  <a:lnTo>
                    <a:pt x="0" y="71"/>
                  </a:lnTo>
                  <a:lnTo>
                    <a:pt x="71" y="0"/>
                  </a:lnTo>
                  <a:lnTo>
                    <a:pt x="83" y="11"/>
                  </a:lnTo>
                  <a:lnTo>
                    <a:pt x="12" y="8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50781" tIns="75390" rIns="150781" bIns="75390" numCol="1" anchor="t" anchorCtr="0" compatLnSpc="1">
              <a:prstTxWarp prst="textNoShape">
                <a:avLst/>
              </a:prstTxWarp>
            </a:bodyPr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AU" sz="4894">
                <a:solidFill>
                  <a:srgbClr val="004DFF"/>
                </a:solidFill>
                <a:latin typeface="Graphik" panose="020B0503030202060203" pitchFamily="34" charset="0"/>
                <a:ea typeface="+mn-ea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9775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8CE3B-935B-7903-F5DB-AD486A5C2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FB3AE7A-D736-923A-C5F1-E0D3B4DFDB3C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83700268-6251-A030-690B-6384899C36EC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910867C0-6DD2-F5D5-4CF8-D076C57BB7B9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1DCD7F0C-3A97-C709-6B81-8A4AFC55DBE8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7243147-394E-E0F0-FE90-20D0438D90A6}"/>
              </a:ext>
            </a:extLst>
          </p:cNvPr>
          <p:cNvSpPr/>
          <p:nvPr/>
        </p:nvSpPr>
        <p:spPr>
          <a:xfrm>
            <a:off x="844372" y="1447892"/>
            <a:ext cx="8443722" cy="4422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2010400" rtl="0">
              <a:lnSpc>
                <a:spcPct val="115000"/>
              </a:lnSpc>
            </a:pPr>
            <a:r>
              <a:rPr lang="en-US" sz="7036" b="1" kern="1200" dirty="0">
                <a:solidFill>
                  <a:srgbClr val="393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&amp;</a:t>
            </a:r>
            <a:endParaRPr lang="en-US" sz="7036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2010400" rtl="0">
              <a:lnSpc>
                <a:spcPct val="115000"/>
              </a:lnSpc>
            </a:pPr>
            <a:r>
              <a:rPr lang="en-US" sz="7036" b="1" kern="1200" dirty="0">
                <a:solidFill>
                  <a:srgbClr val="FFD9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</a:t>
            </a:r>
            <a:endParaRPr lang="en-US" sz="7036" kern="1200" dirty="0">
              <a:solidFill>
                <a:srgbClr val="FFD916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2010400" rtl="0">
              <a:lnSpc>
                <a:spcPct val="115000"/>
              </a:lnSpc>
            </a:pPr>
            <a:r>
              <a:rPr lang="en-US" sz="7036" b="1" kern="1200" dirty="0">
                <a:solidFill>
                  <a:srgbClr val="393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</a:t>
            </a:r>
            <a:endParaRPr lang="en-US" sz="7036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C57D83D2-9334-5C67-3D29-C933FC2E3BF5}"/>
              </a:ext>
            </a:extLst>
          </p:cNvPr>
          <p:cNvSpPr/>
          <p:nvPr/>
        </p:nvSpPr>
        <p:spPr>
          <a:xfrm>
            <a:off x="844372" y="5830586"/>
            <a:ext cx="8443722" cy="7639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2010400" rtl="0"/>
            <a:r>
              <a:rPr lang="en-US" sz="2638" kern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Graduate Associate · Campus Batch</a:t>
            </a:r>
            <a:endParaRPr lang="en-US" sz="2638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9562D66D-04D3-D2D5-4656-A764B58F6388}"/>
              </a:ext>
            </a:extLst>
          </p:cNvPr>
          <p:cNvSpPr/>
          <p:nvPr/>
        </p:nvSpPr>
        <p:spPr>
          <a:xfrm>
            <a:off x="844372" y="6795582"/>
            <a:ext cx="1005205" cy="110573"/>
          </a:xfrm>
          <a:prstGeom prst="rect">
            <a:avLst/>
          </a:prstGeom>
          <a:solidFill>
            <a:srgbClr val="FFD916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2010400" rtl="0"/>
            <a:endParaRPr lang="en-US" sz="3957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BF39B3D-2FAB-F581-FC44-53B2A13C804B}"/>
              </a:ext>
            </a:extLst>
          </p:cNvPr>
          <p:cNvSpPr/>
          <p:nvPr/>
        </p:nvSpPr>
        <p:spPr>
          <a:xfrm>
            <a:off x="844372" y="7077040"/>
            <a:ext cx="8443722" cy="20104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defTabSz="2010400" rtl="0">
              <a:lnSpc>
                <a:spcPct val="150000"/>
              </a:lnSpc>
            </a:pPr>
            <a:r>
              <a:rPr lang="en-US" sz="2199" i="1" kern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 most evolved &amp; rewarding</a:t>
            </a:r>
            <a:endParaRPr lang="en-US" sz="2199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2010400" rtl="0">
              <a:lnSpc>
                <a:spcPct val="150000"/>
              </a:lnSpc>
            </a:pPr>
            <a:r>
              <a:rPr lang="en-US" sz="2199" i="1" kern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 roadmaps in the consumer startup space.</a:t>
            </a:r>
            <a:endParaRPr lang="en-US" sz="2199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93874B99-E859-0164-D95C-4D7B87D550AF}"/>
              </a:ext>
            </a:extLst>
          </p:cNvPr>
          <p:cNvSpPr/>
          <p:nvPr/>
        </p:nvSpPr>
        <p:spPr>
          <a:xfrm>
            <a:off x="8367153" y="915134"/>
            <a:ext cx="4583735" cy="4262069"/>
          </a:xfrm>
          <a:prstGeom prst="rect">
            <a:avLst/>
          </a:prstGeom>
          <a:solidFill>
            <a:srgbClr val="FFFFFF"/>
          </a:solidFill>
          <a:ln w="19050">
            <a:solidFill>
              <a:srgbClr val="F5C842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algn="l" defTabSz="2010400" rtl="0"/>
            <a:endParaRPr lang="en-US" sz="3957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24400CDD-0505-1AB7-5D2B-54BF3ACB9CB1}"/>
              </a:ext>
            </a:extLst>
          </p:cNvPr>
          <p:cNvSpPr/>
          <p:nvPr/>
        </p:nvSpPr>
        <p:spPr>
          <a:xfrm>
            <a:off x="8367153" y="915134"/>
            <a:ext cx="4583735" cy="140729"/>
          </a:xfrm>
          <a:prstGeom prst="rect">
            <a:avLst/>
          </a:prstGeom>
          <a:solidFill>
            <a:srgbClr val="FFD916"/>
          </a:solidFill>
          <a:ln w="12700">
            <a:noFill/>
            <a:prstDash val="solid"/>
          </a:ln>
        </p:spPr>
        <p:txBody>
          <a:bodyPr/>
          <a:lstStyle/>
          <a:p>
            <a:pPr algn="l" defTabSz="2010400" rtl="0"/>
            <a:endParaRPr lang="en-US" sz="3957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45FFE776-BD77-567C-94FB-698B421EEBF5}"/>
              </a:ext>
            </a:extLst>
          </p:cNvPr>
          <p:cNvSpPr/>
          <p:nvPr/>
        </p:nvSpPr>
        <p:spPr>
          <a:xfrm>
            <a:off x="8729027" y="1357424"/>
            <a:ext cx="3859987" cy="1769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2010400" rtl="0"/>
            <a:r>
              <a:rPr lang="en-US" sz="11433" b="1" kern="1200" dirty="0">
                <a:solidFill>
                  <a:srgbClr val="393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43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B60E2BF7-5D09-DBB5-4C23-4B3BE5F13A21}"/>
              </a:ext>
            </a:extLst>
          </p:cNvPr>
          <p:cNvSpPr/>
          <p:nvPr/>
        </p:nvSpPr>
        <p:spPr>
          <a:xfrm>
            <a:off x="8729027" y="2825023"/>
            <a:ext cx="3859987" cy="703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2010400" rtl="0"/>
            <a:r>
              <a:rPr lang="en-US" sz="2858" b="1" kern="1200" dirty="0">
                <a:solidFill>
                  <a:srgbClr val="FFCA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Months</a:t>
            </a:r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E3D0792A-481E-7D36-8440-B29E0758BB03}"/>
              </a:ext>
            </a:extLst>
          </p:cNvPr>
          <p:cNvSpPr/>
          <p:nvPr/>
        </p:nvSpPr>
        <p:spPr>
          <a:xfrm>
            <a:off x="8729027" y="3629187"/>
            <a:ext cx="3859987" cy="1306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defTabSz="2010400" rtl="0">
              <a:lnSpc>
                <a:spcPct val="135000"/>
              </a:lnSpc>
            </a:pPr>
            <a:r>
              <a:rPr lang="en-US" sz="2199" kern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</a:t>
            </a:r>
            <a:endParaRPr lang="en-US" sz="2199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2010400" rtl="0">
              <a:lnSpc>
                <a:spcPct val="135000"/>
              </a:lnSpc>
            </a:pPr>
            <a:r>
              <a:rPr lang="en-US" sz="2199" kern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Duration</a:t>
            </a:r>
            <a:endParaRPr lang="en-US" sz="2199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B31EE758-EA15-A512-B946-3789B41BFF6A}"/>
              </a:ext>
            </a:extLst>
          </p:cNvPr>
          <p:cNvSpPr/>
          <p:nvPr/>
        </p:nvSpPr>
        <p:spPr>
          <a:xfrm>
            <a:off x="13252450" y="915134"/>
            <a:ext cx="4583735" cy="4262069"/>
          </a:xfrm>
          <a:prstGeom prst="rect">
            <a:avLst/>
          </a:prstGeom>
          <a:solidFill>
            <a:srgbClr val="FFFFFF"/>
          </a:solidFill>
          <a:ln w="19050">
            <a:solidFill>
              <a:srgbClr val="F5C842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algn="l" defTabSz="2010400" rtl="0"/>
            <a:endParaRPr lang="en-US" sz="3957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AE8360B5-4A0C-CC54-9781-921BE09D4B5C}"/>
              </a:ext>
            </a:extLst>
          </p:cNvPr>
          <p:cNvSpPr/>
          <p:nvPr/>
        </p:nvSpPr>
        <p:spPr>
          <a:xfrm>
            <a:off x="13252450" y="915134"/>
            <a:ext cx="4583735" cy="140729"/>
          </a:xfrm>
          <a:prstGeom prst="rect">
            <a:avLst/>
          </a:prstGeom>
          <a:solidFill>
            <a:srgbClr val="FFD916"/>
          </a:solidFill>
          <a:ln w="12700">
            <a:solidFill>
              <a:srgbClr val="FFCA08"/>
            </a:solidFill>
            <a:prstDash val="solid"/>
          </a:ln>
        </p:spPr>
        <p:txBody>
          <a:bodyPr/>
          <a:lstStyle/>
          <a:p>
            <a:pPr algn="l" defTabSz="2010400" rtl="0"/>
            <a:endParaRPr lang="en-US" sz="3957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790E450A-6E38-FF59-8269-583779E30C39}"/>
              </a:ext>
            </a:extLst>
          </p:cNvPr>
          <p:cNvSpPr/>
          <p:nvPr/>
        </p:nvSpPr>
        <p:spPr>
          <a:xfrm>
            <a:off x="13614324" y="1357424"/>
            <a:ext cx="3859987" cy="1769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2010400" rtl="0"/>
            <a:r>
              <a:rPr lang="en-US" sz="11433" b="1" kern="1200" dirty="0">
                <a:solidFill>
                  <a:srgbClr val="393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43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3FCB8E4A-E817-3F85-233B-A47D07B6733E}"/>
              </a:ext>
            </a:extLst>
          </p:cNvPr>
          <p:cNvSpPr/>
          <p:nvPr/>
        </p:nvSpPr>
        <p:spPr>
          <a:xfrm>
            <a:off x="13614324" y="2825023"/>
            <a:ext cx="3859987" cy="703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2010400" rtl="0"/>
            <a:r>
              <a:rPr lang="en-US" sz="2858" b="1" kern="1200" dirty="0">
                <a:solidFill>
                  <a:srgbClr val="FFCA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LPA</a:t>
            </a:r>
            <a:endParaRPr lang="en-US" sz="285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5A58A550-AEA5-F716-EFA0-93DFEF7FDF37}"/>
              </a:ext>
            </a:extLst>
          </p:cNvPr>
          <p:cNvSpPr/>
          <p:nvPr/>
        </p:nvSpPr>
        <p:spPr>
          <a:xfrm>
            <a:off x="13614324" y="3629187"/>
            <a:ext cx="3859987" cy="1306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defTabSz="2010400" rtl="0">
              <a:lnSpc>
                <a:spcPct val="135000"/>
              </a:lnSpc>
            </a:pPr>
            <a:r>
              <a:rPr lang="en-US" sz="2199" kern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Compensation</a:t>
            </a:r>
            <a:endParaRPr lang="en-US" sz="2199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  <a:p>
            <a:pPr algn="l" defTabSz="2010400" rtl="0">
              <a:lnSpc>
                <a:spcPct val="135000"/>
              </a:lnSpc>
            </a:pPr>
            <a:r>
              <a:rPr lang="en-US" sz="2199" kern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Joining</a:t>
            </a:r>
            <a:endParaRPr lang="en-US" sz="2199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6094D82E-0B5F-0A54-2AE9-610655EE501E}"/>
              </a:ext>
            </a:extLst>
          </p:cNvPr>
          <p:cNvSpPr/>
          <p:nvPr/>
        </p:nvSpPr>
        <p:spPr>
          <a:xfrm>
            <a:off x="8367153" y="5478764"/>
            <a:ext cx="4583735" cy="4262069"/>
          </a:xfrm>
          <a:prstGeom prst="rect">
            <a:avLst/>
          </a:prstGeom>
          <a:solidFill>
            <a:srgbClr val="FFFFFF"/>
          </a:solidFill>
          <a:ln w="19050">
            <a:solidFill>
              <a:srgbClr val="F5C842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algn="l" defTabSz="2010400" rtl="0"/>
            <a:endParaRPr lang="en-US" sz="3957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2">
            <a:extLst>
              <a:ext uri="{FF2B5EF4-FFF2-40B4-BE49-F238E27FC236}">
                <a16:creationId xmlns:a16="http://schemas.microsoft.com/office/drawing/2014/main" id="{D9F5988B-845B-ADBC-3D41-A7109E46ACFA}"/>
              </a:ext>
            </a:extLst>
          </p:cNvPr>
          <p:cNvSpPr/>
          <p:nvPr/>
        </p:nvSpPr>
        <p:spPr>
          <a:xfrm>
            <a:off x="8367153" y="5478764"/>
            <a:ext cx="4583735" cy="140729"/>
          </a:xfrm>
          <a:prstGeom prst="rect">
            <a:avLst/>
          </a:prstGeom>
          <a:solidFill>
            <a:srgbClr val="FFCA08"/>
          </a:solidFill>
          <a:ln w="12700">
            <a:solidFill>
              <a:srgbClr val="FFCA08"/>
            </a:solidFill>
            <a:prstDash val="solid"/>
          </a:ln>
        </p:spPr>
        <p:txBody>
          <a:bodyPr/>
          <a:lstStyle/>
          <a:p>
            <a:pPr algn="l" defTabSz="2010400" rtl="0"/>
            <a:endParaRPr lang="en-US" sz="3957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3">
            <a:extLst>
              <a:ext uri="{FF2B5EF4-FFF2-40B4-BE49-F238E27FC236}">
                <a16:creationId xmlns:a16="http://schemas.microsoft.com/office/drawing/2014/main" id="{9FAC7591-DBD3-9B91-A4A0-A7C0197852A6}"/>
              </a:ext>
            </a:extLst>
          </p:cNvPr>
          <p:cNvSpPr/>
          <p:nvPr/>
        </p:nvSpPr>
        <p:spPr>
          <a:xfrm>
            <a:off x="8729027" y="5921054"/>
            <a:ext cx="3859987" cy="1769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2010400" rtl="0"/>
            <a:r>
              <a:rPr lang="en-US" sz="11433" b="1" kern="1200" dirty="0">
                <a:solidFill>
                  <a:srgbClr val="393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43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08DD17C2-C5F9-17E3-B452-74BC6690097E}"/>
              </a:ext>
            </a:extLst>
          </p:cNvPr>
          <p:cNvSpPr/>
          <p:nvPr/>
        </p:nvSpPr>
        <p:spPr>
          <a:xfrm>
            <a:off x="8729027" y="7388654"/>
            <a:ext cx="3859987" cy="703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2010400" rtl="0"/>
            <a:r>
              <a:rPr lang="en-US" sz="2858" b="1" kern="1200" dirty="0">
                <a:solidFill>
                  <a:srgbClr val="FFCA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LPA</a:t>
            </a:r>
            <a:endParaRPr lang="en-US" sz="285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D734302D-08A7-97B4-64A0-FA6EC296224E}"/>
              </a:ext>
            </a:extLst>
          </p:cNvPr>
          <p:cNvSpPr/>
          <p:nvPr/>
        </p:nvSpPr>
        <p:spPr>
          <a:xfrm>
            <a:off x="8729028" y="8192818"/>
            <a:ext cx="2381325" cy="1306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defTabSz="2010400" rtl="0">
              <a:lnSpc>
                <a:spcPct val="135000"/>
              </a:lnSpc>
            </a:pPr>
            <a:r>
              <a:rPr lang="en-US" sz="2199" kern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Compensation after 6 months</a:t>
            </a:r>
            <a:endParaRPr lang="en-US" sz="2199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21">
            <a:extLst>
              <a:ext uri="{FF2B5EF4-FFF2-40B4-BE49-F238E27FC236}">
                <a16:creationId xmlns:a16="http://schemas.microsoft.com/office/drawing/2014/main" id="{5FAD60F9-4F26-0450-B8A2-D2E3B8FFEBDB}"/>
              </a:ext>
            </a:extLst>
          </p:cNvPr>
          <p:cNvSpPr/>
          <p:nvPr/>
        </p:nvSpPr>
        <p:spPr>
          <a:xfrm>
            <a:off x="13254017" y="5478764"/>
            <a:ext cx="4583735" cy="4262069"/>
          </a:xfrm>
          <a:prstGeom prst="rect">
            <a:avLst/>
          </a:prstGeom>
          <a:solidFill>
            <a:srgbClr val="FFFFFF"/>
          </a:solidFill>
          <a:ln w="19050">
            <a:solidFill>
              <a:srgbClr val="F5C842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algn="l" defTabSz="2010400" rtl="0"/>
            <a:endParaRPr lang="en-US" sz="3957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22">
            <a:extLst>
              <a:ext uri="{FF2B5EF4-FFF2-40B4-BE49-F238E27FC236}">
                <a16:creationId xmlns:a16="http://schemas.microsoft.com/office/drawing/2014/main" id="{4F452D58-A350-48A2-A696-D7E48CC1A029}"/>
              </a:ext>
            </a:extLst>
          </p:cNvPr>
          <p:cNvSpPr/>
          <p:nvPr/>
        </p:nvSpPr>
        <p:spPr>
          <a:xfrm>
            <a:off x="13254017" y="5478764"/>
            <a:ext cx="4583735" cy="140729"/>
          </a:xfrm>
          <a:prstGeom prst="rect">
            <a:avLst/>
          </a:prstGeom>
          <a:solidFill>
            <a:srgbClr val="FFCA08"/>
          </a:solidFill>
          <a:ln w="12700">
            <a:solidFill>
              <a:srgbClr val="FFCA08"/>
            </a:solidFill>
            <a:prstDash val="solid"/>
          </a:ln>
        </p:spPr>
        <p:txBody>
          <a:bodyPr/>
          <a:lstStyle/>
          <a:p>
            <a:pPr algn="l" defTabSz="2010400" rtl="0"/>
            <a:endParaRPr lang="en-US" sz="3957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3">
            <a:extLst>
              <a:ext uri="{FF2B5EF4-FFF2-40B4-BE49-F238E27FC236}">
                <a16:creationId xmlns:a16="http://schemas.microsoft.com/office/drawing/2014/main" id="{4D63C582-910E-8F82-221F-6E586944347F}"/>
              </a:ext>
            </a:extLst>
          </p:cNvPr>
          <p:cNvSpPr/>
          <p:nvPr/>
        </p:nvSpPr>
        <p:spPr>
          <a:xfrm>
            <a:off x="13615891" y="5921054"/>
            <a:ext cx="3859987" cy="1769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2010400" rtl="0"/>
            <a:r>
              <a:rPr lang="en-US" sz="11433" b="1" kern="1200" dirty="0">
                <a:solidFill>
                  <a:srgbClr val="393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433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4">
            <a:extLst>
              <a:ext uri="{FF2B5EF4-FFF2-40B4-BE49-F238E27FC236}">
                <a16:creationId xmlns:a16="http://schemas.microsoft.com/office/drawing/2014/main" id="{0EF65144-78B9-B602-96BB-688490E775F9}"/>
              </a:ext>
            </a:extLst>
          </p:cNvPr>
          <p:cNvSpPr/>
          <p:nvPr/>
        </p:nvSpPr>
        <p:spPr>
          <a:xfrm>
            <a:off x="13615891" y="7388654"/>
            <a:ext cx="3859987" cy="703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2010400" rtl="0"/>
            <a:r>
              <a:rPr lang="en-US" sz="2858" b="1" kern="1200" dirty="0">
                <a:solidFill>
                  <a:srgbClr val="FFCA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Lakhs</a:t>
            </a:r>
            <a:endParaRPr lang="en-US" sz="2858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5">
            <a:extLst>
              <a:ext uri="{FF2B5EF4-FFF2-40B4-BE49-F238E27FC236}">
                <a16:creationId xmlns:a16="http://schemas.microsoft.com/office/drawing/2014/main" id="{07254BA6-5A53-330F-E13A-58A2B4F82B51}"/>
              </a:ext>
            </a:extLst>
          </p:cNvPr>
          <p:cNvSpPr/>
          <p:nvPr/>
        </p:nvSpPr>
        <p:spPr>
          <a:xfrm>
            <a:off x="13615892" y="8192818"/>
            <a:ext cx="2760758" cy="1306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defTabSz="2010400" rtl="0">
              <a:lnSpc>
                <a:spcPct val="135000"/>
              </a:lnSpc>
            </a:pPr>
            <a:r>
              <a:rPr lang="en-US" sz="2199" kern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linked Compensation </a:t>
            </a:r>
          </a:p>
          <a:p>
            <a:pPr algn="l" defTabSz="2010400" rtl="0">
              <a:lnSpc>
                <a:spcPct val="135000"/>
              </a:lnSpc>
            </a:pPr>
            <a:r>
              <a:rPr lang="en-US" i="1" kern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(for a median performer)</a:t>
            </a:r>
            <a:endParaRPr lang="en-US" i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513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5E96D-8B12-D355-62E9-4C9B756BE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72A17EE-C312-FC1B-3646-04396C7EA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Benefits &amp; Perks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E7FAB58-3D50-18CA-46C9-4474C61D96E8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D6E7C93D-2667-9766-9B99-F285FEA2DAF5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C4FD0CF3-0416-AA76-31F1-672ECAA68AE3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AE234F70-839A-07C1-01D7-3998645D0985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1620A6BD-9B77-19DA-42B8-F54ED9058CE3}"/>
              </a:ext>
            </a:extLst>
          </p:cNvPr>
          <p:cNvGrpSpPr/>
          <p:nvPr/>
        </p:nvGrpSpPr>
        <p:grpSpPr>
          <a:xfrm>
            <a:off x="11087604" y="1556067"/>
            <a:ext cx="5974846" cy="1507808"/>
            <a:chOff x="2096004" y="1877408"/>
            <a:chExt cx="5974846" cy="1507808"/>
          </a:xfrm>
        </p:grpSpPr>
        <p:grpSp>
          <p:nvGrpSpPr>
            <p:cNvPr id="8" name="Group 207">
              <a:extLst>
                <a:ext uri="{FF2B5EF4-FFF2-40B4-BE49-F238E27FC236}">
                  <a16:creationId xmlns:a16="http://schemas.microsoft.com/office/drawing/2014/main" id="{B375FA5B-E2F0-F559-D0AE-96D33267E53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096004" y="2141059"/>
              <a:ext cx="940477" cy="922816"/>
              <a:chOff x="528" y="3153"/>
              <a:chExt cx="426" cy="418"/>
            </a:xfrm>
            <a:solidFill>
              <a:schemeClr val="accent6"/>
            </a:solidFill>
          </p:grpSpPr>
          <p:sp>
            <p:nvSpPr>
              <p:cNvPr id="10" name="Freeform 208">
                <a:extLst>
                  <a:ext uri="{FF2B5EF4-FFF2-40B4-BE49-F238E27FC236}">
                    <a16:creationId xmlns:a16="http://schemas.microsoft.com/office/drawing/2014/main" id="{9C8FD925-A8B7-F8A9-696F-4AB9F287FD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" y="3224"/>
                <a:ext cx="248" cy="18"/>
              </a:xfrm>
              <a:custGeom>
                <a:avLst/>
                <a:gdLst>
                  <a:gd name="T0" fmla="*/ 162 w 168"/>
                  <a:gd name="T1" fmla="*/ 12 h 12"/>
                  <a:gd name="T2" fmla="*/ 6 w 168"/>
                  <a:gd name="T3" fmla="*/ 12 h 12"/>
                  <a:gd name="T4" fmla="*/ 0 w 168"/>
                  <a:gd name="T5" fmla="*/ 6 h 12"/>
                  <a:gd name="T6" fmla="*/ 6 w 168"/>
                  <a:gd name="T7" fmla="*/ 0 h 12"/>
                  <a:gd name="T8" fmla="*/ 162 w 168"/>
                  <a:gd name="T9" fmla="*/ 0 h 12"/>
                  <a:gd name="T10" fmla="*/ 168 w 168"/>
                  <a:gd name="T11" fmla="*/ 6 h 12"/>
                  <a:gd name="T12" fmla="*/ 162 w 168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12">
                    <a:moveTo>
                      <a:pt x="162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6" y="0"/>
                      <a:pt x="168" y="2"/>
                      <a:pt x="168" y="6"/>
                    </a:cubicBezTo>
                    <a:cubicBezTo>
                      <a:pt x="168" y="9"/>
                      <a:pt x="166" y="12"/>
                      <a:pt x="16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" name="Freeform 209">
                <a:extLst>
                  <a:ext uri="{FF2B5EF4-FFF2-40B4-BE49-F238E27FC236}">
                    <a16:creationId xmlns:a16="http://schemas.microsoft.com/office/drawing/2014/main" id="{8E5F240F-0909-4EF4-A11D-3E1ABA8FD2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" y="3155"/>
                <a:ext cx="250" cy="217"/>
              </a:xfrm>
              <a:custGeom>
                <a:avLst/>
                <a:gdLst>
                  <a:gd name="T0" fmla="*/ 84 w 169"/>
                  <a:gd name="T1" fmla="*/ 150 h 150"/>
                  <a:gd name="T2" fmla="*/ 80 w 169"/>
                  <a:gd name="T3" fmla="*/ 148 h 150"/>
                  <a:gd name="T4" fmla="*/ 2 w 169"/>
                  <a:gd name="T5" fmla="*/ 58 h 150"/>
                  <a:gd name="T6" fmla="*/ 1 w 169"/>
                  <a:gd name="T7" fmla="*/ 50 h 150"/>
                  <a:gd name="T8" fmla="*/ 37 w 169"/>
                  <a:gd name="T9" fmla="*/ 2 h 150"/>
                  <a:gd name="T10" fmla="*/ 42 w 169"/>
                  <a:gd name="T11" fmla="*/ 0 h 150"/>
                  <a:gd name="T12" fmla="*/ 126 w 169"/>
                  <a:gd name="T13" fmla="*/ 0 h 150"/>
                  <a:gd name="T14" fmla="*/ 131 w 169"/>
                  <a:gd name="T15" fmla="*/ 2 h 150"/>
                  <a:gd name="T16" fmla="*/ 167 w 169"/>
                  <a:gd name="T17" fmla="*/ 50 h 150"/>
                  <a:gd name="T18" fmla="*/ 167 w 169"/>
                  <a:gd name="T19" fmla="*/ 58 h 150"/>
                  <a:gd name="T20" fmla="*/ 89 w 169"/>
                  <a:gd name="T21" fmla="*/ 148 h 150"/>
                  <a:gd name="T22" fmla="*/ 84 w 169"/>
                  <a:gd name="T23" fmla="*/ 150 h 150"/>
                  <a:gd name="T24" fmla="*/ 14 w 169"/>
                  <a:gd name="T25" fmla="*/ 53 h 150"/>
                  <a:gd name="T26" fmla="*/ 84 w 169"/>
                  <a:gd name="T27" fmla="*/ 134 h 150"/>
                  <a:gd name="T28" fmla="*/ 155 w 169"/>
                  <a:gd name="T29" fmla="*/ 53 h 150"/>
                  <a:gd name="T30" fmla="*/ 123 w 169"/>
                  <a:gd name="T31" fmla="*/ 12 h 150"/>
                  <a:gd name="T32" fmla="*/ 45 w 169"/>
                  <a:gd name="T33" fmla="*/ 12 h 150"/>
                  <a:gd name="T34" fmla="*/ 14 w 169"/>
                  <a:gd name="T35" fmla="*/ 5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9" h="150">
                    <a:moveTo>
                      <a:pt x="84" y="150"/>
                    </a:moveTo>
                    <a:cubicBezTo>
                      <a:pt x="82" y="150"/>
                      <a:pt x="81" y="149"/>
                      <a:pt x="80" y="14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0" y="55"/>
                      <a:pt x="0" y="52"/>
                      <a:pt x="1" y="5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9" y="1"/>
                      <a:pt x="40" y="0"/>
                      <a:pt x="42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8" y="0"/>
                      <a:pt x="130" y="1"/>
                      <a:pt x="131" y="2"/>
                    </a:cubicBezTo>
                    <a:cubicBezTo>
                      <a:pt x="167" y="50"/>
                      <a:pt x="167" y="50"/>
                      <a:pt x="167" y="50"/>
                    </a:cubicBezTo>
                    <a:cubicBezTo>
                      <a:pt x="169" y="52"/>
                      <a:pt x="169" y="55"/>
                      <a:pt x="167" y="58"/>
                    </a:cubicBezTo>
                    <a:cubicBezTo>
                      <a:pt x="89" y="148"/>
                      <a:pt x="89" y="148"/>
                      <a:pt x="89" y="148"/>
                    </a:cubicBezTo>
                    <a:cubicBezTo>
                      <a:pt x="88" y="149"/>
                      <a:pt x="86" y="150"/>
                      <a:pt x="84" y="150"/>
                    </a:cubicBezTo>
                    <a:close/>
                    <a:moveTo>
                      <a:pt x="14" y="53"/>
                    </a:moveTo>
                    <a:cubicBezTo>
                      <a:pt x="84" y="134"/>
                      <a:pt x="84" y="134"/>
                      <a:pt x="84" y="134"/>
                    </a:cubicBezTo>
                    <a:cubicBezTo>
                      <a:pt x="155" y="53"/>
                      <a:pt x="155" y="53"/>
                      <a:pt x="155" y="53"/>
                    </a:cubicBezTo>
                    <a:cubicBezTo>
                      <a:pt x="123" y="12"/>
                      <a:pt x="123" y="12"/>
                      <a:pt x="123" y="12"/>
                    </a:cubicBezTo>
                    <a:cubicBezTo>
                      <a:pt x="45" y="12"/>
                      <a:pt x="45" y="12"/>
                      <a:pt x="45" y="12"/>
                    </a:cubicBezTo>
                    <a:lnTo>
                      <a:pt x="14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" name="Freeform 210">
                <a:extLst>
                  <a:ext uri="{FF2B5EF4-FFF2-40B4-BE49-F238E27FC236}">
                    <a16:creationId xmlns:a16="http://schemas.microsoft.com/office/drawing/2014/main" id="{46630190-404C-9F90-5F8F-DE825CAE43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7" y="3502"/>
                <a:ext cx="124" cy="69"/>
              </a:xfrm>
              <a:custGeom>
                <a:avLst/>
                <a:gdLst>
                  <a:gd name="T0" fmla="*/ 78 w 84"/>
                  <a:gd name="T1" fmla="*/ 48 h 48"/>
                  <a:gd name="T2" fmla="*/ 6 w 84"/>
                  <a:gd name="T3" fmla="*/ 48 h 48"/>
                  <a:gd name="T4" fmla="*/ 0 w 84"/>
                  <a:gd name="T5" fmla="*/ 42 h 48"/>
                  <a:gd name="T6" fmla="*/ 0 w 84"/>
                  <a:gd name="T7" fmla="*/ 6 h 48"/>
                  <a:gd name="T8" fmla="*/ 6 w 84"/>
                  <a:gd name="T9" fmla="*/ 0 h 48"/>
                  <a:gd name="T10" fmla="*/ 78 w 84"/>
                  <a:gd name="T11" fmla="*/ 0 h 48"/>
                  <a:gd name="T12" fmla="*/ 84 w 84"/>
                  <a:gd name="T13" fmla="*/ 6 h 48"/>
                  <a:gd name="T14" fmla="*/ 84 w 84"/>
                  <a:gd name="T15" fmla="*/ 42 h 48"/>
                  <a:gd name="T16" fmla="*/ 78 w 84"/>
                  <a:gd name="T17" fmla="*/ 48 h 48"/>
                  <a:gd name="T18" fmla="*/ 12 w 84"/>
                  <a:gd name="T19" fmla="*/ 36 h 48"/>
                  <a:gd name="T20" fmla="*/ 72 w 84"/>
                  <a:gd name="T21" fmla="*/ 36 h 48"/>
                  <a:gd name="T22" fmla="*/ 72 w 84"/>
                  <a:gd name="T23" fmla="*/ 12 h 48"/>
                  <a:gd name="T24" fmla="*/ 12 w 84"/>
                  <a:gd name="T25" fmla="*/ 12 h 48"/>
                  <a:gd name="T26" fmla="*/ 12 w 84"/>
                  <a:gd name="T27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48">
                    <a:moveTo>
                      <a:pt x="78" y="48"/>
                    </a:moveTo>
                    <a:cubicBezTo>
                      <a:pt x="6" y="48"/>
                      <a:pt x="6" y="48"/>
                      <a:pt x="6" y="48"/>
                    </a:cubicBezTo>
                    <a:cubicBezTo>
                      <a:pt x="3" y="48"/>
                      <a:pt x="0" y="45"/>
                      <a:pt x="0" y="4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82" y="0"/>
                      <a:pt x="84" y="2"/>
                      <a:pt x="84" y="6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4" y="45"/>
                      <a:pt x="82" y="48"/>
                      <a:pt x="78" y="48"/>
                    </a:cubicBezTo>
                    <a:close/>
                    <a:moveTo>
                      <a:pt x="12" y="36"/>
                    </a:move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" name="Freeform 211">
                <a:extLst>
                  <a:ext uri="{FF2B5EF4-FFF2-40B4-BE49-F238E27FC236}">
                    <a16:creationId xmlns:a16="http://schemas.microsoft.com/office/drawing/2014/main" id="{12599B10-F7E2-221A-F03A-61299BEFFC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" y="3262"/>
                <a:ext cx="160" cy="257"/>
              </a:xfrm>
              <a:custGeom>
                <a:avLst/>
                <a:gdLst>
                  <a:gd name="T0" fmla="*/ 54 w 108"/>
                  <a:gd name="T1" fmla="*/ 178 h 178"/>
                  <a:gd name="T2" fmla="*/ 48 w 108"/>
                  <a:gd name="T3" fmla="*/ 172 h 178"/>
                  <a:gd name="T4" fmla="*/ 48 w 108"/>
                  <a:gd name="T5" fmla="*/ 153 h 178"/>
                  <a:gd name="T6" fmla="*/ 50 w 108"/>
                  <a:gd name="T7" fmla="*/ 149 h 178"/>
                  <a:gd name="T8" fmla="*/ 96 w 108"/>
                  <a:gd name="T9" fmla="*/ 103 h 178"/>
                  <a:gd name="T10" fmla="*/ 96 w 108"/>
                  <a:gd name="T11" fmla="*/ 15 h 178"/>
                  <a:gd name="T12" fmla="*/ 93 w 108"/>
                  <a:gd name="T13" fmla="*/ 16 h 178"/>
                  <a:gd name="T14" fmla="*/ 78 w 108"/>
                  <a:gd name="T15" fmla="*/ 82 h 178"/>
                  <a:gd name="T16" fmla="*/ 76 w 108"/>
                  <a:gd name="T17" fmla="*/ 86 h 178"/>
                  <a:gd name="T18" fmla="*/ 41 w 108"/>
                  <a:gd name="T19" fmla="*/ 122 h 178"/>
                  <a:gd name="T20" fmla="*/ 34 w 108"/>
                  <a:gd name="T21" fmla="*/ 123 h 178"/>
                  <a:gd name="T22" fmla="*/ 31 w 108"/>
                  <a:gd name="T23" fmla="*/ 116 h 178"/>
                  <a:gd name="T24" fmla="*/ 39 w 108"/>
                  <a:gd name="T25" fmla="*/ 80 h 178"/>
                  <a:gd name="T26" fmla="*/ 37 w 108"/>
                  <a:gd name="T27" fmla="*/ 69 h 178"/>
                  <a:gd name="T28" fmla="*/ 30 w 108"/>
                  <a:gd name="T29" fmla="*/ 73 h 178"/>
                  <a:gd name="T30" fmla="*/ 12 w 108"/>
                  <a:gd name="T31" fmla="*/ 118 h 178"/>
                  <a:gd name="T32" fmla="*/ 12 w 108"/>
                  <a:gd name="T33" fmla="*/ 172 h 178"/>
                  <a:gd name="T34" fmla="*/ 6 w 108"/>
                  <a:gd name="T35" fmla="*/ 178 h 178"/>
                  <a:gd name="T36" fmla="*/ 0 w 108"/>
                  <a:gd name="T37" fmla="*/ 172 h 178"/>
                  <a:gd name="T38" fmla="*/ 0 w 108"/>
                  <a:gd name="T39" fmla="*/ 118 h 178"/>
                  <a:gd name="T40" fmla="*/ 0 w 108"/>
                  <a:gd name="T41" fmla="*/ 116 h 178"/>
                  <a:gd name="T42" fmla="*/ 20 w 108"/>
                  <a:gd name="T43" fmla="*/ 67 h 178"/>
                  <a:gd name="T44" fmla="*/ 41 w 108"/>
                  <a:gd name="T45" fmla="*/ 58 h 178"/>
                  <a:gd name="T46" fmla="*/ 51 w 108"/>
                  <a:gd name="T47" fmla="*/ 83 h 178"/>
                  <a:gd name="T48" fmla="*/ 47 w 108"/>
                  <a:gd name="T49" fmla="*/ 98 h 178"/>
                  <a:gd name="T50" fmla="*/ 66 w 108"/>
                  <a:gd name="T51" fmla="*/ 79 h 178"/>
                  <a:gd name="T52" fmla="*/ 87 w 108"/>
                  <a:gd name="T53" fmla="*/ 6 h 178"/>
                  <a:gd name="T54" fmla="*/ 104 w 108"/>
                  <a:gd name="T55" fmla="*/ 3 h 178"/>
                  <a:gd name="T56" fmla="*/ 108 w 108"/>
                  <a:gd name="T57" fmla="*/ 9 h 178"/>
                  <a:gd name="T58" fmla="*/ 108 w 108"/>
                  <a:gd name="T59" fmla="*/ 106 h 178"/>
                  <a:gd name="T60" fmla="*/ 106 w 108"/>
                  <a:gd name="T61" fmla="*/ 110 h 178"/>
                  <a:gd name="T62" fmla="*/ 60 w 108"/>
                  <a:gd name="T63" fmla="*/ 156 h 178"/>
                  <a:gd name="T64" fmla="*/ 60 w 108"/>
                  <a:gd name="T65" fmla="*/ 172 h 178"/>
                  <a:gd name="T66" fmla="*/ 54 w 108"/>
                  <a:gd name="T6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8" h="178">
                    <a:moveTo>
                      <a:pt x="54" y="178"/>
                    </a:moveTo>
                    <a:cubicBezTo>
                      <a:pt x="51" y="178"/>
                      <a:pt x="48" y="175"/>
                      <a:pt x="48" y="172"/>
                    </a:cubicBezTo>
                    <a:cubicBezTo>
                      <a:pt x="48" y="153"/>
                      <a:pt x="48" y="153"/>
                      <a:pt x="48" y="153"/>
                    </a:cubicBezTo>
                    <a:cubicBezTo>
                      <a:pt x="48" y="152"/>
                      <a:pt x="49" y="150"/>
                      <a:pt x="50" y="149"/>
                    </a:cubicBezTo>
                    <a:cubicBezTo>
                      <a:pt x="50" y="149"/>
                      <a:pt x="84" y="115"/>
                      <a:pt x="96" y="103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5" y="15"/>
                      <a:pt x="94" y="16"/>
                      <a:pt x="93" y="16"/>
                    </a:cubicBezTo>
                    <a:cubicBezTo>
                      <a:pt x="88" y="21"/>
                      <a:pt x="78" y="35"/>
                      <a:pt x="78" y="82"/>
                    </a:cubicBezTo>
                    <a:cubicBezTo>
                      <a:pt x="78" y="83"/>
                      <a:pt x="78" y="85"/>
                      <a:pt x="76" y="86"/>
                    </a:cubicBezTo>
                    <a:cubicBezTo>
                      <a:pt x="41" y="122"/>
                      <a:pt x="41" y="122"/>
                      <a:pt x="41" y="122"/>
                    </a:cubicBezTo>
                    <a:cubicBezTo>
                      <a:pt x="39" y="123"/>
                      <a:pt x="36" y="124"/>
                      <a:pt x="34" y="123"/>
                    </a:cubicBezTo>
                    <a:cubicBezTo>
                      <a:pt x="31" y="121"/>
                      <a:pt x="30" y="119"/>
                      <a:pt x="31" y="116"/>
                    </a:cubicBezTo>
                    <a:cubicBezTo>
                      <a:pt x="39" y="80"/>
                      <a:pt x="39" y="80"/>
                      <a:pt x="39" y="80"/>
                    </a:cubicBezTo>
                    <a:cubicBezTo>
                      <a:pt x="40" y="74"/>
                      <a:pt x="39" y="70"/>
                      <a:pt x="37" y="69"/>
                    </a:cubicBezTo>
                    <a:cubicBezTo>
                      <a:pt x="34" y="69"/>
                      <a:pt x="32" y="70"/>
                      <a:pt x="30" y="73"/>
                    </a:cubicBezTo>
                    <a:cubicBezTo>
                      <a:pt x="24" y="83"/>
                      <a:pt x="15" y="108"/>
                      <a:pt x="12" y="118"/>
                    </a:cubicBezTo>
                    <a:cubicBezTo>
                      <a:pt x="12" y="172"/>
                      <a:pt x="12" y="172"/>
                      <a:pt x="12" y="172"/>
                    </a:cubicBezTo>
                    <a:cubicBezTo>
                      <a:pt x="12" y="175"/>
                      <a:pt x="10" y="178"/>
                      <a:pt x="6" y="178"/>
                    </a:cubicBezTo>
                    <a:cubicBezTo>
                      <a:pt x="3" y="178"/>
                      <a:pt x="0" y="175"/>
                      <a:pt x="0" y="172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17"/>
                      <a:pt x="0" y="116"/>
                      <a:pt x="0" y="116"/>
                    </a:cubicBezTo>
                    <a:cubicBezTo>
                      <a:pt x="1" y="114"/>
                      <a:pt x="11" y="80"/>
                      <a:pt x="20" y="67"/>
                    </a:cubicBezTo>
                    <a:cubicBezTo>
                      <a:pt x="26" y="57"/>
                      <a:pt x="35" y="56"/>
                      <a:pt x="41" y="58"/>
                    </a:cubicBezTo>
                    <a:cubicBezTo>
                      <a:pt x="48" y="61"/>
                      <a:pt x="54" y="70"/>
                      <a:pt x="51" y="83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67" y="40"/>
                      <a:pt x="73" y="16"/>
                      <a:pt x="87" y="6"/>
                    </a:cubicBezTo>
                    <a:cubicBezTo>
                      <a:pt x="95" y="0"/>
                      <a:pt x="103" y="3"/>
                      <a:pt x="104" y="3"/>
                    </a:cubicBezTo>
                    <a:cubicBezTo>
                      <a:pt x="107" y="4"/>
                      <a:pt x="108" y="6"/>
                      <a:pt x="108" y="9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7"/>
                      <a:pt x="108" y="109"/>
                      <a:pt x="106" y="110"/>
                    </a:cubicBezTo>
                    <a:cubicBezTo>
                      <a:pt x="98" y="118"/>
                      <a:pt x="68" y="148"/>
                      <a:pt x="60" y="156"/>
                    </a:cubicBezTo>
                    <a:cubicBezTo>
                      <a:pt x="60" y="172"/>
                      <a:pt x="60" y="172"/>
                      <a:pt x="60" y="172"/>
                    </a:cubicBezTo>
                    <a:cubicBezTo>
                      <a:pt x="60" y="175"/>
                      <a:pt x="58" y="178"/>
                      <a:pt x="54" y="1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" name="Freeform 212">
                <a:extLst>
                  <a:ext uri="{FF2B5EF4-FFF2-40B4-BE49-F238E27FC236}">
                    <a16:creationId xmlns:a16="http://schemas.microsoft.com/office/drawing/2014/main" id="{B70DD45A-41AC-6064-2F21-FDC78BC43B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1" y="3502"/>
                <a:ext cx="124" cy="69"/>
              </a:xfrm>
              <a:custGeom>
                <a:avLst/>
                <a:gdLst>
                  <a:gd name="T0" fmla="*/ 78 w 84"/>
                  <a:gd name="T1" fmla="*/ 48 h 48"/>
                  <a:gd name="T2" fmla="*/ 6 w 84"/>
                  <a:gd name="T3" fmla="*/ 48 h 48"/>
                  <a:gd name="T4" fmla="*/ 0 w 84"/>
                  <a:gd name="T5" fmla="*/ 42 h 48"/>
                  <a:gd name="T6" fmla="*/ 0 w 84"/>
                  <a:gd name="T7" fmla="*/ 6 h 48"/>
                  <a:gd name="T8" fmla="*/ 6 w 84"/>
                  <a:gd name="T9" fmla="*/ 0 h 48"/>
                  <a:gd name="T10" fmla="*/ 78 w 84"/>
                  <a:gd name="T11" fmla="*/ 0 h 48"/>
                  <a:gd name="T12" fmla="*/ 84 w 84"/>
                  <a:gd name="T13" fmla="*/ 6 h 48"/>
                  <a:gd name="T14" fmla="*/ 84 w 84"/>
                  <a:gd name="T15" fmla="*/ 42 h 48"/>
                  <a:gd name="T16" fmla="*/ 78 w 84"/>
                  <a:gd name="T17" fmla="*/ 48 h 48"/>
                  <a:gd name="T18" fmla="*/ 12 w 84"/>
                  <a:gd name="T19" fmla="*/ 36 h 48"/>
                  <a:gd name="T20" fmla="*/ 72 w 84"/>
                  <a:gd name="T21" fmla="*/ 36 h 48"/>
                  <a:gd name="T22" fmla="*/ 72 w 84"/>
                  <a:gd name="T23" fmla="*/ 12 h 48"/>
                  <a:gd name="T24" fmla="*/ 12 w 84"/>
                  <a:gd name="T25" fmla="*/ 12 h 48"/>
                  <a:gd name="T26" fmla="*/ 12 w 84"/>
                  <a:gd name="T27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48">
                    <a:moveTo>
                      <a:pt x="78" y="48"/>
                    </a:moveTo>
                    <a:cubicBezTo>
                      <a:pt x="6" y="48"/>
                      <a:pt x="6" y="48"/>
                      <a:pt x="6" y="48"/>
                    </a:cubicBezTo>
                    <a:cubicBezTo>
                      <a:pt x="3" y="48"/>
                      <a:pt x="0" y="45"/>
                      <a:pt x="0" y="4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82" y="0"/>
                      <a:pt x="84" y="2"/>
                      <a:pt x="84" y="6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4" y="45"/>
                      <a:pt x="82" y="48"/>
                      <a:pt x="78" y="48"/>
                    </a:cubicBezTo>
                    <a:close/>
                    <a:moveTo>
                      <a:pt x="12" y="36"/>
                    </a:move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5" name="Freeform 213">
                <a:extLst>
                  <a:ext uri="{FF2B5EF4-FFF2-40B4-BE49-F238E27FC236}">
                    <a16:creationId xmlns:a16="http://schemas.microsoft.com/office/drawing/2014/main" id="{BDCBF3CD-2106-8FED-D95C-7289EBFD6F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" y="3262"/>
                <a:ext cx="160" cy="257"/>
              </a:xfrm>
              <a:custGeom>
                <a:avLst/>
                <a:gdLst>
                  <a:gd name="T0" fmla="*/ 102 w 108"/>
                  <a:gd name="T1" fmla="*/ 178 h 178"/>
                  <a:gd name="T2" fmla="*/ 96 w 108"/>
                  <a:gd name="T3" fmla="*/ 172 h 178"/>
                  <a:gd name="T4" fmla="*/ 96 w 108"/>
                  <a:gd name="T5" fmla="*/ 118 h 178"/>
                  <a:gd name="T6" fmla="*/ 79 w 108"/>
                  <a:gd name="T7" fmla="*/ 73 h 178"/>
                  <a:gd name="T8" fmla="*/ 72 w 108"/>
                  <a:gd name="T9" fmla="*/ 69 h 178"/>
                  <a:gd name="T10" fmla="*/ 69 w 108"/>
                  <a:gd name="T11" fmla="*/ 80 h 178"/>
                  <a:gd name="T12" fmla="*/ 78 w 108"/>
                  <a:gd name="T13" fmla="*/ 116 h 178"/>
                  <a:gd name="T14" fmla="*/ 75 w 108"/>
                  <a:gd name="T15" fmla="*/ 123 h 178"/>
                  <a:gd name="T16" fmla="*/ 68 w 108"/>
                  <a:gd name="T17" fmla="*/ 122 h 178"/>
                  <a:gd name="T18" fmla="*/ 32 w 108"/>
                  <a:gd name="T19" fmla="*/ 86 h 178"/>
                  <a:gd name="T20" fmla="*/ 30 w 108"/>
                  <a:gd name="T21" fmla="*/ 82 h 178"/>
                  <a:gd name="T22" fmla="*/ 15 w 108"/>
                  <a:gd name="T23" fmla="*/ 16 h 178"/>
                  <a:gd name="T24" fmla="*/ 12 w 108"/>
                  <a:gd name="T25" fmla="*/ 15 h 178"/>
                  <a:gd name="T26" fmla="*/ 12 w 108"/>
                  <a:gd name="T27" fmla="*/ 103 h 178"/>
                  <a:gd name="T28" fmla="*/ 59 w 108"/>
                  <a:gd name="T29" fmla="*/ 149 h 178"/>
                  <a:gd name="T30" fmla="*/ 60 w 108"/>
                  <a:gd name="T31" fmla="*/ 153 h 178"/>
                  <a:gd name="T32" fmla="*/ 60 w 108"/>
                  <a:gd name="T33" fmla="*/ 172 h 178"/>
                  <a:gd name="T34" fmla="*/ 54 w 108"/>
                  <a:gd name="T35" fmla="*/ 178 h 178"/>
                  <a:gd name="T36" fmla="*/ 48 w 108"/>
                  <a:gd name="T37" fmla="*/ 172 h 178"/>
                  <a:gd name="T38" fmla="*/ 48 w 108"/>
                  <a:gd name="T39" fmla="*/ 156 h 178"/>
                  <a:gd name="T40" fmla="*/ 2 w 108"/>
                  <a:gd name="T41" fmla="*/ 110 h 178"/>
                  <a:gd name="T42" fmla="*/ 0 w 108"/>
                  <a:gd name="T43" fmla="*/ 106 h 178"/>
                  <a:gd name="T44" fmla="*/ 0 w 108"/>
                  <a:gd name="T45" fmla="*/ 9 h 178"/>
                  <a:gd name="T46" fmla="*/ 4 w 108"/>
                  <a:gd name="T47" fmla="*/ 3 h 178"/>
                  <a:gd name="T48" fmla="*/ 22 w 108"/>
                  <a:gd name="T49" fmla="*/ 6 h 178"/>
                  <a:gd name="T50" fmla="*/ 42 w 108"/>
                  <a:gd name="T51" fmla="*/ 79 h 178"/>
                  <a:gd name="T52" fmla="*/ 61 w 108"/>
                  <a:gd name="T53" fmla="*/ 98 h 178"/>
                  <a:gd name="T54" fmla="*/ 58 w 108"/>
                  <a:gd name="T55" fmla="*/ 83 h 178"/>
                  <a:gd name="T56" fmla="*/ 67 w 108"/>
                  <a:gd name="T57" fmla="*/ 58 h 178"/>
                  <a:gd name="T58" fmla="*/ 89 w 108"/>
                  <a:gd name="T59" fmla="*/ 67 h 178"/>
                  <a:gd name="T60" fmla="*/ 108 w 108"/>
                  <a:gd name="T61" fmla="*/ 116 h 178"/>
                  <a:gd name="T62" fmla="*/ 108 w 108"/>
                  <a:gd name="T63" fmla="*/ 118 h 178"/>
                  <a:gd name="T64" fmla="*/ 108 w 108"/>
                  <a:gd name="T65" fmla="*/ 172 h 178"/>
                  <a:gd name="T66" fmla="*/ 102 w 108"/>
                  <a:gd name="T6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8" h="178">
                    <a:moveTo>
                      <a:pt x="102" y="178"/>
                    </a:moveTo>
                    <a:cubicBezTo>
                      <a:pt x="99" y="178"/>
                      <a:pt x="96" y="175"/>
                      <a:pt x="96" y="172"/>
                    </a:cubicBezTo>
                    <a:cubicBezTo>
                      <a:pt x="96" y="118"/>
                      <a:pt x="96" y="118"/>
                      <a:pt x="96" y="118"/>
                    </a:cubicBezTo>
                    <a:cubicBezTo>
                      <a:pt x="93" y="108"/>
                      <a:pt x="85" y="82"/>
                      <a:pt x="79" y="73"/>
                    </a:cubicBezTo>
                    <a:cubicBezTo>
                      <a:pt x="77" y="70"/>
                      <a:pt x="74" y="69"/>
                      <a:pt x="72" y="69"/>
                    </a:cubicBezTo>
                    <a:cubicBezTo>
                      <a:pt x="70" y="70"/>
                      <a:pt x="68" y="74"/>
                      <a:pt x="69" y="80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9"/>
                      <a:pt x="77" y="121"/>
                      <a:pt x="75" y="123"/>
                    </a:cubicBezTo>
                    <a:cubicBezTo>
                      <a:pt x="72" y="124"/>
                      <a:pt x="70" y="123"/>
                      <a:pt x="68" y="122"/>
                    </a:cubicBezTo>
                    <a:cubicBezTo>
                      <a:pt x="32" y="86"/>
                      <a:pt x="32" y="86"/>
                      <a:pt x="32" y="86"/>
                    </a:cubicBezTo>
                    <a:cubicBezTo>
                      <a:pt x="31" y="85"/>
                      <a:pt x="30" y="83"/>
                      <a:pt x="30" y="82"/>
                    </a:cubicBezTo>
                    <a:cubicBezTo>
                      <a:pt x="30" y="35"/>
                      <a:pt x="21" y="21"/>
                      <a:pt x="15" y="16"/>
                    </a:cubicBezTo>
                    <a:cubicBezTo>
                      <a:pt x="14" y="16"/>
                      <a:pt x="13" y="15"/>
                      <a:pt x="12" y="15"/>
                    </a:cubicBezTo>
                    <a:cubicBezTo>
                      <a:pt x="12" y="103"/>
                      <a:pt x="12" y="103"/>
                      <a:pt x="12" y="103"/>
                    </a:cubicBezTo>
                    <a:cubicBezTo>
                      <a:pt x="26" y="115"/>
                      <a:pt x="57" y="148"/>
                      <a:pt x="59" y="149"/>
                    </a:cubicBezTo>
                    <a:cubicBezTo>
                      <a:pt x="60" y="150"/>
                      <a:pt x="60" y="152"/>
                      <a:pt x="60" y="153"/>
                    </a:cubicBezTo>
                    <a:cubicBezTo>
                      <a:pt x="60" y="172"/>
                      <a:pt x="60" y="172"/>
                      <a:pt x="60" y="172"/>
                    </a:cubicBezTo>
                    <a:cubicBezTo>
                      <a:pt x="60" y="175"/>
                      <a:pt x="58" y="178"/>
                      <a:pt x="54" y="178"/>
                    </a:cubicBezTo>
                    <a:cubicBezTo>
                      <a:pt x="51" y="178"/>
                      <a:pt x="48" y="175"/>
                      <a:pt x="48" y="172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41" y="148"/>
                      <a:pt x="13" y="119"/>
                      <a:pt x="2" y="110"/>
                    </a:cubicBezTo>
                    <a:cubicBezTo>
                      <a:pt x="1" y="109"/>
                      <a:pt x="0" y="107"/>
                      <a:pt x="0" y="10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2" y="4"/>
                      <a:pt x="4" y="3"/>
                    </a:cubicBezTo>
                    <a:cubicBezTo>
                      <a:pt x="5" y="3"/>
                      <a:pt x="13" y="0"/>
                      <a:pt x="22" y="6"/>
                    </a:cubicBezTo>
                    <a:cubicBezTo>
                      <a:pt x="35" y="16"/>
                      <a:pt x="42" y="40"/>
                      <a:pt x="42" y="79"/>
                    </a:cubicBezTo>
                    <a:cubicBezTo>
                      <a:pt x="61" y="98"/>
                      <a:pt x="61" y="98"/>
                      <a:pt x="61" y="98"/>
                    </a:cubicBezTo>
                    <a:cubicBezTo>
                      <a:pt x="58" y="83"/>
                      <a:pt x="58" y="83"/>
                      <a:pt x="58" y="83"/>
                    </a:cubicBezTo>
                    <a:cubicBezTo>
                      <a:pt x="55" y="70"/>
                      <a:pt x="60" y="61"/>
                      <a:pt x="67" y="58"/>
                    </a:cubicBezTo>
                    <a:cubicBezTo>
                      <a:pt x="74" y="56"/>
                      <a:pt x="83" y="57"/>
                      <a:pt x="89" y="67"/>
                    </a:cubicBezTo>
                    <a:cubicBezTo>
                      <a:pt x="97" y="80"/>
                      <a:pt x="108" y="114"/>
                      <a:pt x="108" y="116"/>
                    </a:cubicBezTo>
                    <a:cubicBezTo>
                      <a:pt x="108" y="116"/>
                      <a:pt x="108" y="117"/>
                      <a:pt x="108" y="118"/>
                    </a:cubicBezTo>
                    <a:cubicBezTo>
                      <a:pt x="108" y="172"/>
                      <a:pt x="108" y="172"/>
                      <a:pt x="108" y="172"/>
                    </a:cubicBezTo>
                    <a:cubicBezTo>
                      <a:pt x="108" y="175"/>
                      <a:pt x="106" y="178"/>
                      <a:pt x="102" y="1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" name="Freeform 214">
                <a:extLst>
                  <a:ext uri="{FF2B5EF4-FFF2-40B4-BE49-F238E27FC236}">
                    <a16:creationId xmlns:a16="http://schemas.microsoft.com/office/drawing/2014/main" id="{11AE2E30-8D2C-B13E-4336-57D34BB9AE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" y="3153"/>
                <a:ext cx="81" cy="219"/>
              </a:xfrm>
              <a:custGeom>
                <a:avLst/>
                <a:gdLst>
                  <a:gd name="T0" fmla="*/ 48 w 55"/>
                  <a:gd name="T1" fmla="*/ 151 h 151"/>
                  <a:gd name="T2" fmla="*/ 43 w 55"/>
                  <a:gd name="T3" fmla="*/ 147 h 151"/>
                  <a:gd name="T4" fmla="*/ 12 w 55"/>
                  <a:gd name="T5" fmla="*/ 57 h 151"/>
                  <a:gd name="T6" fmla="*/ 12 w 55"/>
                  <a:gd name="T7" fmla="*/ 56 h 151"/>
                  <a:gd name="T8" fmla="*/ 0 w 55"/>
                  <a:gd name="T9" fmla="*/ 8 h 151"/>
                  <a:gd name="T10" fmla="*/ 5 w 55"/>
                  <a:gd name="T11" fmla="*/ 1 h 151"/>
                  <a:gd name="T12" fmla="*/ 12 w 55"/>
                  <a:gd name="T13" fmla="*/ 5 h 151"/>
                  <a:gd name="T14" fmla="*/ 24 w 55"/>
                  <a:gd name="T15" fmla="*/ 53 h 151"/>
                  <a:gd name="T16" fmla="*/ 54 w 55"/>
                  <a:gd name="T17" fmla="*/ 143 h 151"/>
                  <a:gd name="T18" fmla="*/ 50 w 55"/>
                  <a:gd name="T19" fmla="*/ 150 h 151"/>
                  <a:gd name="T20" fmla="*/ 48 w 55"/>
                  <a:gd name="T21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151">
                    <a:moveTo>
                      <a:pt x="48" y="151"/>
                    </a:moveTo>
                    <a:cubicBezTo>
                      <a:pt x="46" y="151"/>
                      <a:pt x="43" y="149"/>
                      <a:pt x="43" y="14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5"/>
                      <a:pt x="2" y="2"/>
                      <a:pt x="5" y="1"/>
                    </a:cubicBezTo>
                    <a:cubicBezTo>
                      <a:pt x="8" y="0"/>
                      <a:pt x="11" y="2"/>
                      <a:pt x="12" y="5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5" y="146"/>
                      <a:pt x="53" y="149"/>
                      <a:pt x="50" y="150"/>
                    </a:cubicBezTo>
                    <a:cubicBezTo>
                      <a:pt x="50" y="151"/>
                      <a:pt x="49" y="151"/>
                      <a:pt x="48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" name="Freeform 215">
                <a:extLst>
                  <a:ext uri="{FF2B5EF4-FFF2-40B4-BE49-F238E27FC236}">
                    <a16:creationId xmlns:a16="http://schemas.microsoft.com/office/drawing/2014/main" id="{B1DE9E14-1924-11D6-9353-D8C9976C78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" y="3153"/>
                <a:ext cx="82" cy="219"/>
              </a:xfrm>
              <a:custGeom>
                <a:avLst/>
                <a:gdLst>
                  <a:gd name="T0" fmla="*/ 7 w 55"/>
                  <a:gd name="T1" fmla="*/ 151 h 151"/>
                  <a:gd name="T2" fmla="*/ 5 w 55"/>
                  <a:gd name="T3" fmla="*/ 150 h 151"/>
                  <a:gd name="T4" fmla="*/ 1 w 55"/>
                  <a:gd name="T5" fmla="*/ 143 h 151"/>
                  <a:gd name="T6" fmla="*/ 30 w 55"/>
                  <a:gd name="T7" fmla="*/ 53 h 151"/>
                  <a:gd name="T8" fmla="*/ 42 w 55"/>
                  <a:gd name="T9" fmla="*/ 5 h 151"/>
                  <a:gd name="T10" fmla="*/ 50 w 55"/>
                  <a:gd name="T11" fmla="*/ 1 h 151"/>
                  <a:gd name="T12" fmla="*/ 54 w 55"/>
                  <a:gd name="T13" fmla="*/ 8 h 151"/>
                  <a:gd name="T14" fmla="*/ 42 w 55"/>
                  <a:gd name="T15" fmla="*/ 56 h 151"/>
                  <a:gd name="T16" fmla="*/ 42 w 55"/>
                  <a:gd name="T17" fmla="*/ 57 h 151"/>
                  <a:gd name="T18" fmla="*/ 12 w 55"/>
                  <a:gd name="T19" fmla="*/ 147 h 151"/>
                  <a:gd name="T20" fmla="*/ 7 w 55"/>
                  <a:gd name="T21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151">
                    <a:moveTo>
                      <a:pt x="7" y="151"/>
                    </a:moveTo>
                    <a:cubicBezTo>
                      <a:pt x="6" y="151"/>
                      <a:pt x="5" y="151"/>
                      <a:pt x="5" y="150"/>
                    </a:cubicBezTo>
                    <a:cubicBezTo>
                      <a:pt x="2" y="149"/>
                      <a:pt x="0" y="146"/>
                      <a:pt x="1" y="14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3" y="2"/>
                      <a:pt x="46" y="0"/>
                      <a:pt x="50" y="1"/>
                    </a:cubicBezTo>
                    <a:cubicBezTo>
                      <a:pt x="53" y="2"/>
                      <a:pt x="55" y="5"/>
                      <a:pt x="54" y="8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6"/>
                      <a:pt x="42" y="56"/>
                      <a:pt x="42" y="57"/>
                    </a:cubicBezTo>
                    <a:cubicBezTo>
                      <a:pt x="12" y="147"/>
                      <a:pt x="12" y="147"/>
                      <a:pt x="12" y="147"/>
                    </a:cubicBezTo>
                    <a:cubicBezTo>
                      <a:pt x="12" y="149"/>
                      <a:pt x="9" y="151"/>
                      <a:pt x="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D5F65EB-FA13-70D5-DEA1-CB0C0069A655}"/>
                </a:ext>
              </a:extLst>
            </p:cNvPr>
            <p:cNvSpPr/>
            <p:nvPr/>
          </p:nvSpPr>
          <p:spPr>
            <a:xfrm>
              <a:off x="3555917" y="1877408"/>
              <a:ext cx="75389" cy="1507808"/>
            </a:xfrm>
            <a:prstGeom prst="rect">
              <a:avLst/>
            </a:prstGeom>
            <a:solidFill>
              <a:schemeClr val="accent6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04929" rtl="0">
                <a:defRPr/>
              </a:pPr>
              <a:endParaRPr lang="en-US" sz="2968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9B091C2-4D38-782E-E538-F939477D0B2F}"/>
                </a:ext>
              </a:extLst>
            </p:cNvPr>
            <p:cNvSpPr txBox="1"/>
            <p:nvPr/>
          </p:nvSpPr>
          <p:spPr>
            <a:xfrm>
              <a:off x="3909148" y="2084415"/>
              <a:ext cx="4161702" cy="937901"/>
            </a:xfrm>
            <a:prstGeom prst="rect">
              <a:avLst/>
            </a:prstGeom>
            <a:noFill/>
          </p:spPr>
          <p:txBody>
            <a:bodyPr wrap="square" lIns="0" tIns="0" rIns="0" bIns="75390" rtlCol="0">
              <a:spAutoFit/>
            </a:bodyPr>
            <a:lstStyle/>
            <a:p>
              <a:pPr algn="l" defTabSz="1507846" rtl="0">
                <a:defRPr/>
              </a:pPr>
              <a:r>
                <a:rPr lang="en-US" sz="2800" b="1" kern="1200" dirty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rPr>
                <a:t>GLOBAL MOVEMENT OPPORTUNITIES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328A9B4C-3796-A892-3767-6F207543E168}"/>
              </a:ext>
            </a:extLst>
          </p:cNvPr>
          <p:cNvGrpSpPr/>
          <p:nvPr/>
        </p:nvGrpSpPr>
        <p:grpSpPr>
          <a:xfrm>
            <a:off x="11035082" y="3531888"/>
            <a:ext cx="6027368" cy="1507808"/>
            <a:chOff x="2043482" y="3677508"/>
            <a:chExt cx="6027368" cy="1507808"/>
          </a:xfrm>
        </p:grpSpPr>
        <p:grpSp>
          <p:nvGrpSpPr>
            <p:cNvPr id="18" name="Group 4">
              <a:extLst>
                <a:ext uri="{FF2B5EF4-FFF2-40B4-BE49-F238E27FC236}">
                  <a16:creationId xmlns:a16="http://schemas.microsoft.com/office/drawing/2014/main" id="{A81D8C96-11D4-68F8-48C4-5127CF1346B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043482" y="3902075"/>
              <a:ext cx="1155808" cy="1090288"/>
              <a:chOff x="516" y="670"/>
              <a:chExt cx="441" cy="416"/>
            </a:xfrm>
            <a:solidFill>
              <a:schemeClr val="accent2"/>
            </a:solidFill>
          </p:grpSpPr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37ED762C-F30E-8655-F91C-89D1131F3E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" y="835"/>
                <a:ext cx="85" cy="76"/>
              </a:xfrm>
              <a:custGeom>
                <a:avLst/>
                <a:gdLst>
                  <a:gd name="T0" fmla="*/ 51 w 55"/>
                  <a:gd name="T1" fmla="*/ 51 h 51"/>
                  <a:gd name="T2" fmla="*/ 4 w 55"/>
                  <a:gd name="T3" fmla="*/ 34 h 51"/>
                  <a:gd name="T4" fmla="*/ 0 w 55"/>
                  <a:gd name="T5" fmla="*/ 28 h 51"/>
                  <a:gd name="T6" fmla="*/ 0 w 55"/>
                  <a:gd name="T7" fmla="*/ 0 h 51"/>
                  <a:gd name="T8" fmla="*/ 12 w 55"/>
                  <a:gd name="T9" fmla="*/ 0 h 51"/>
                  <a:gd name="T10" fmla="*/ 12 w 55"/>
                  <a:gd name="T11" fmla="*/ 24 h 51"/>
                  <a:gd name="T12" fmla="*/ 55 w 55"/>
                  <a:gd name="T13" fmla="*/ 39 h 51"/>
                  <a:gd name="T14" fmla="*/ 51 w 55"/>
                  <a:gd name="T1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51">
                    <a:moveTo>
                      <a:pt x="51" y="51"/>
                    </a:moveTo>
                    <a:cubicBezTo>
                      <a:pt x="4" y="34"/>
                      <a:pt x="4" y="34"/>
                      <a:pt x="4" y="34"/>
                    </a:cubicBezTo>
                    <a:cubicBezTo>
                      <a:pt x="2" y="33"/>
                      <a:pt x="0" y="31"/>
                      <a:pt x="0" y="2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55" y="39"/>
                      <a:pt x="55" y="39"/>
                      <a:pt x="55" y="39"/>
                    </a:cubicBezTo>
                    <a:lnTo>
                      <a:pt x="51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F3AA2DE6-ACCA-5BF9-EED5-D889B00F70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" y="838"/>
                <a:ext cx="202" cy="140"/>
              </a:xfrm>
              <a:custGeom>
                <a:avLst/>
                <a:gdLst>
                  <a:gd name="T0" fmla="*/ 132 w 132"/>
                  <a:gd name="T1" fmla="*/ 94 h 94"/>
                  <a:gd name="T2" fmla="*/ 6 w 132"/>
                  <a:gd name="T3" fmla="*/ 94 h 94"/>
                  <a:gd name="T4" fmla="*/ 0 w 132"/>
                  <a:gd name="T5" fmla="*/ 88 h 94"/>
                  <a:gd name="T6" fmla="*/ 0 w 132"/>
                  <a:gd name="T7" fmla="*/ 70 h 94"/>
                  <a:gd name="T8" fmla="*/ 23 w 132"/>
                  <a:gd name="T9" fmla="*/ 37 h 94"/>
                  <a:gd name="T10" fmla="*/ 66 w 132"/>
                  <a:gd name="T11" fmla="*/ 22 h 94"/>
                  <a:gd name="T12" fmla="*/ 66 w 132"/>
                  <a:gd name="T13" fmla="*/ 0 h 94"/>
                  <a:gd name="T14" fmla="*/ 78 w 132"/>
                  <a:gd name="T15" fmla="*/ 0 h 94"/>
                  <a:gd name="T16" fmla="*/ 78 w 132"/>
                  <a:gd name="T17" fmla="*/ 26 h 94"/>
                  <a:gd name="T18" fmla="*/ 74 w 132"/>
                  <a:gd name="T19" fmla="*/ 32 h 94"/>
                  <a:gd name="T20" fmla="*/ 27 w 132"/>
                  <a:gd name="T21" fmla="*/ 49 h 94"/>
                  <a:gd name="T22" fmla="*/ 12 w 132"/>
                  <a:gd name="T23" fmla="*/ 70 h 94"/>
                  <a:gd name="T24" fmla="*/ 12 w 132"/>
                  <a:gd name="T25" fmla="*/ 82 h 94"/>
                  <a:gd name="T26" fmla="*/ 132 w 132"/>
                  <a:gd name="T27" fmla="*/ 82 h 94"/>
                  <a:gd name="T28" fmla="*/ 132 w 132"/>
                  <a:gd name="T2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2" h="94">
                    <a:moveTo>
                      <a:pt x="132" y="94"/>
                    </a:moveTo>
                    <a:cubicBezTo>
                      <a:pt x="6" y="94"/>
                      <a:pt x="6" y="94"/>
                      <a:pt x="6" y="94"/>
                    </a:cubicBezTo>
                    <a:cubicBezTo>
                      <a:pt x="3" y="94"/>
                      <a:pt x="0" y="91"/>
                      <a:pt x="0" y="88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55"/>
                      <a:pt x="9" y="42"/>
                      <a:pt x="23" y="37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8" y="29"/>
                      <a:pt x="76" y="31"/>
                      <a:pt x="74" y="32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18" y="52"/>
                      <a:pt x="12" y="60"/>
                      <a:pt x="12" y="70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32" y="82"/>
                      <a:pt x="132" y="82"/>
                      <a:pt x="132" y="82"/>
                    </a:cubicBezTo>
                    <a:lnTo>
                      <a:pt x="132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id="{177EA9C8-8990-8503-94D2-EFCAAD64EC4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" y="670"/>
                <a:ext cx="165" cy="187"/>
              </a:xfrm>
              <a:custGeom>
                <a:avLst/>
                <a:gdLst>
                  <a:gd name="T0" fmla="*/ 54 w 107"/>
                  <a:gd name="T1" fmla="*/ 125 h 125"/>
                  <a:gd name="T2" fmla="*/ 0 w 107"/>
                  <a:gd name="T3" fmla="*/ 62 h 125"/>
                  <a:gd name="T4" fmla="*/ 54 w 107"/>
                  <a:gd name="T5" fmla="*/ 0 h 125"/>
                  <a:gd name="T6" fmla="*/ 107 w 107"/>
                  <a:gd name="T7" fmla="*/ 62 h 125"/>
                  <a:gd name="T8" fmla="*/ 54 w 107"/>
                  <a:gd name="T9" fmla="*/ 125 h 125"/>
                  <a:gd name="T10" fmla="*/ 54 w 107"/>
                  <a:gd name="T11" fmla="*/ 12 h 125"/>
                  <a:gd name="T12" fmla="*/ 12 w 107"/>
                  <a:gd name="T13" fmla="*/ 62 h 125"/>
                  <a:gd name="T14" fmla="*/ 54 w 107"/>
                  <a:gd name="T15" fmla="*/ 113 h 125"/>
                  <a:gd name="T16" fmla="*/ 95 w 107"/>
                  <a:gd name="T17" fmla="*/ 62 h 125"/>
                  <a:gd name="T18" fmla="*/ 54 w 107"/>
                  <a:gd name="T19" fmla="*/ 1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125">
                    <a:moveTo>
                      <a:pt x="54" y="125"/>
                    </a:moveTo>
                    <a:cubicBezTo>
                      <a:pt x="24" y="125"/>
                      <a:pt x="0" y="97"/>
                      <a:pt x="0" y="62"/>
                    </a:cubicBezTo>
                    <a:cubicBezTo>
                      <a:pt x="0" y="28"/>
                      <a:pt x="24" y="0"/>
                      <a:pt x="54" y="0"/>
                    </a:cubicBezTo>
                    <a:cubicBezTo>
                      <a:pt x="83" y="0"/>
                      <a:pt x="107" y="28"/>
                      <a:pt x="107" y="62"/>
                    </a:cubicBezTo>
                    <a:cubicBezTo>
                      <a:pt x="107" y="97"/>
                      <a:pt x="83" y="125"/>
                      <a:pt x="54" y="125"/>
                    </a:cubicBezTo>
                    <a:close/>
                    <a:moveTo>
                      <a:pt x="54" y="12"/>
                    </a:moveTo>
                    <a:cubicBezTo>
                      <a:pt x="31" y="12"/>
                      <a:pt x="12" y="34"/>
                      <a:pt x="12" y="62"/>
                    </a:cubicBezTo>
                    <a:cubicBezTo>
                      <a:pt x="12" y="90"/>
                      <a:pt x="31" y="113"/>
                      <a:pt x="54" y="113"/>
                    </a:cubicBezTo>
                    <a:cubicBezTo>
                      <a:pt x="77" y="113"/>
                      <a:pt x="95" y="90"/>
                      <a:pt x="95" y="62"/>
                    </a:cubicBezTo>
                    <a:cubicBezTo>
                      <a:pt x="95" y="34"/>
                      <a:pt x="77" y="12"/>
                      <a:pt x="54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id="{B99D2BC0-B6D1-71D9-CAE8-1F3B30E0C1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720"/>
                <a:ext cx="150" cy="46"/>
              </a:xfrm>
              <a:custGeom>
                <a:avLst/>
                <a:gdLst>
                  <a:gd name="T0" fmla="*/ 84 w 98"/>
                  <a:gd name="T1" fmla="*/ 31 h 31"/>
                  <a:gd name="T2" fmla="*/ 57 w 98"/>
                  <a:gd name="T3" fmla="*/ 17 h 31"/>
                  <a:gd name="T4" fmla="*/ 21 w 98"/>
                  <a:gd name="T5" fmla="*/ 31 h 31"/>
                  <a:gd name="T6" fmla="*/ 0 w 98"/>
                  <a:gd name="T7" fmla="*/ 26 h 31"/>
                  <a:gd name="T8" fmla="*/ 6 w 98"/>
                  <a:gd name="T9" fmla="*/ 15 h 31"/>
                  <a:gd name="T10" fmla="*/ 21 w 98"/>
                  <a:gd name="T11" fmla="*/ 19 h 31"/>
                  <a:gd name="T12" fmla="*/ 52 w 98"/>
                  <a:gd name="T13" fmla="*/ 4 h 31"/>
                  <a:gd name="T14" fmla="*/ 57 w 98"/>
                  <a:gd name="T15" fmla="*/ 0 h 31"/>
                  <a:gd name="T16" fmla="*/ 62 w 98"/>
                  <a:gd name="T17" fmla="*/ 3 h 31"/>
                  <a:gd name="T18" fmla="*/ 91 w 98"/>
                  <a:gd name="T19" fmla="*/ 19 h 31"/>
                  <a:gd name="T20" fmla="*/ 95 w 98"/>
                  <a:gd name="T21" fmla="*/ 18 h 31"/>
                  <a:gd name="T22" fmla="*/ 96 w 98"/>
                  <a:gd name="T23" fmla="*/ 18 h 31"/>
                  <a:gd name="T24" fmla="*/ 98 w 98"/>
                  <a:gd name="T25" fmla="*/ 30 h 31"/>
                  <a:gd name="T26" fmla="*/ 95 w 98"/>
                  <a:gd name="T27" fmla="*/ 30 h 31"/>
                  <a:gd name="T28" fmla="*/ 93 w 98"/>
                  <a:gd name="T29" fmla="*/ 31 h 31"/>
                  <a:gd name="T30" fmla="*/ 84 w 98"/>
                  <a:gd name="T3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8" h="31">
                    <a:moveTo>
                      <a:pt x="84" y="31"/>
                    </a:moveTo>
                    <a:cubicBezTo>
                      <a:pt x="73" y="31"/>
                      <a:pt x="64" y="27"/>
                      <a:pt x="57" y="17"/>
                    </a:cubicBezTo>
                    <a:cubicBezTo>
                      <a:pt x="48" y="25"/>
                      <a:pt x="34" y="31"/>
                      <a:pt x="21" y="31"/>
                    </a:cubicBezTo>
                    <a:cubicBezTo>
                      <a:pt x="14" y="31"/>
                      <a:pt x="7" y="29"/>
                      <a:pt x="0" y="2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1" y="17"/>
                      <a:pt x="15" y="19"/>
                      <a:pt x="21" y="19"/>
                    </a:cubicBezTo>
                    <a:cubicBezTo>
                      <a:pt x="33" y="19"/>
                      <a:pt x="48" y="11"/>
                      <a:pt x="52" y="4"/>
                    </a:cubicBezTo>
                    <a:cubicBezTo>
                      <a:pt x="53" y="2"/>
                      <a:pt x="55" y="0"/>
                      <a:pt x="57" y="0"/>
                    </a:cubicBezTo>
                    <a:cubicBezTo>
                      <a:pt x="59" y="0"/>
                      <a:pt x="61" y="1"/>
                      <a:pt x="62" y="3"/>
                    </a:cubicBezTo>
                    <a:cubicBezTo>
                      <a:pt x="70" y="17"/>
                      <a:pt x="78" y="21"/>
                      <a:pt x="91" y="19"/>
                    </a:cubicBezTo>
                    <a:cubicBezTo>
                      <a:pt x="92" y="19"/>
                      <a:pt x="94" y="18"/>
                      <a:pt x="95" y="18"/>
                    </a:cubicBezTo>
                    <a:cubicBezTo>
                      <a:pt x="95" y="18"/>
                      <a:pt x="96" y="18"/>
                      <a:pt x="96" y="18"/>
                    </a:cubicBezTo>
                    <a:cubicBezTo>
                      <a:pt x="98" y="30"/>
                      <a:pt x="98" y="30"/>
                      <a:pt x="98" y="30"/>
                    </a:cubicBezTo>
                    <a:cubicBezTo>
                      <a:pt x="97" y="30"/>
                      <a:pt x="96" y="30"/>
                      <a:pt x="95" y="30"/>
                    </a:cubicBezTo>
                    <a:cubicBezTo>
                      <a:pt x="95" y="30"/>
                      <a:pt x="94" y="30"/>
                      <a:pt x="93" y="31"/>
                    </a:cubicBezTo>
                    <a:cubicBezTo>
                      <a:pt x="90" y="31"/>
                      <a:pt x="87" y="31"/>
                      <a:pt x="8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3" name="Freeform 9">
                <a:extLst>
                  <a:ext uri="{FF2B5EF4-FFF2-40B4-BE49-F238E27FC236}">
                    <a16:creationId xmlns:a16="http://schemas.microsoft.com/office/drawing/2014/main" id="{417FEFD0-450D-DB6F-29B6-2140E791D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" y="826"/>
                <a:ext cx="18" cy="42"/>
              </a:xfrm>
              <a:custGeom>
                <a:avLst/>
                <a:gdLst>
                  <a:gd name="T0" fmla="*/ 6 w 12"/>
                  <a:gd name="T1" fmla="*/ 28 h 28"/>
                  <a:gd name="T2" fmla="*/ 0 w 12"/>
                  <a:gd name="T3" fmla="*/ 22 h 28"/>
                  <a:gd name="T4" fmla="*/ 0 w 12"/>
                  <a:gd name="T5" fmla="*/ 6 h 28"/>
                  <a:gd name="T6" fmla="*/ 6 w 12"/>
                  <a:gd name="T7" fmla="*/ 0 h 28"/>
                  <a:gd name="T8" fmla="*/ 12 w 12"/>
                  <a:gd name="T9" fmla="*/ 6 h 28"/>
                  <a:gd name="T10" fmla="*/ 12 w 12"/>
                  <a:gd name="T11" fmla="*/ 22 h 28"/>
                  <a:gd name="T12" fmla="*/ 6 w 12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8">
                    <a:moveTo>
                      <a:pt x="6" y="28"/>
                    </a:moveTo>
                    <a:cubicBezTo>
                      <a:pt x="3" y="28"/>
                      <a:pt x="0" y="25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5"/>
                      <a:pt x="9" y="28"/>
                      <a:pt x="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4" name="Freeform 10">
                <a:extLst>
                  <a:ext uri="{FF2B5EF4-FFF2-40B4-BE49-F238E27FC236}">
                    <a16:creationId xmlns:a16="http://schemas.microsoft.com/office/drawing/2014/main" id="{6F1697F3-65DC-3527-BD9C-05E89940E4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" y="670"/>
                <a:ext cx="90" cy="187"/>
              </a:xfrm>
              <a:custGeom>
                <a:avLst/>
                <a:gdLst>
                  <a:gd name="T0" fmla="*/ 6 w 59"/>
                  <a:gd name="T1" fmla="*/ 125 h 125"/>
                  <a:gd name="T2" fmla="*/ 0 w 59"/>
                  <a:gd name="T3" fmla="*/ 119 h 125"/>
                  <a:gd name="T4" fmla="*/ 6 w 59"/>
                  <a:gd name="T5" fmla="*/ 113 h 125"/>
                  <a:gd name="T6" fmla="*/ 47 w 59"/>
                  <a:gd name="T7" fmla="*/ 62 h 125"/>
                  <a:gd name="T8" fmla="*/ 6 w 59"/>
                  <a:gd name="T9" fmla="*/ 12 h 125"/>
                  <a:gd name="T10" fmla="*/ 0 w 59"/>
                  <a:gd name="T11" fmla="*/ 6 h 125"/>
                  <a:gd name="T12" fmla="*/ 6 w 59"/>
                  <a:gd name="T13" fmla="*/ 0 h 125"/>
                  <a:gd name="T14" fmla="*/ 59 w 59"/>
                  <a:gd name="T15" fmla="*/ 62 h 125"/>
                  <a:gd name="T16" fmla="*/ 6 w 59"/>
                  <a:gd name="T1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5">
                    <a:moveTo>
                      <a:pt x="6" y="125"/>
                    </a:moveTo>
                    <a:cubicBezTo>
                      <a:pt x="3" y="125"/>
                      <a:pt x="0" y="123"/>
                      <a:pt x="0" y="119"/>
                    </a:cubicBezTo>
                    <a:cubicBezTo>
                      <a:pt x="0" y="116"/>
                      <a:pt x="3" y="113"/>
                      <a:pt x="6" y="113"/>
                    </a:cubicBezTo>
                    <a:cubicBezTo>
                      <a:pt x="29" y="113"/>
                      <a:pt x="47" y="90"/>
                      <a:pt x="47" y="62"/>
                    </a:cubicBezTo>
                    <a:cubicBezTo>
                      <a:pt x="47" y="34"/>
                      <a:pt x="29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35" y="0"/>
                      <a:pt x="59" y="28"/>
                      <a:pt x="59" y="62"/>
                    </a:cubicBezTo>
                    <a:cubicBezTo>
                      <a:pt x="59" y="97"/>
                      <a:pt x="35" y="125"/>
                      <a:pt x="6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4B1D8507-627D-37F1-7796-8BB2AA9F7D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" y="720"/>
                <a:ext cx="81" cy="46"/>
              </a:xfrm>
              <a:custGeom>
                <a:avLst/>
                <a:gdLst>
                  <a:gd name="T0" fmla="*/ 34 w 53"/>
                  <a:gd name="T1" fmla="*/ 31 h 31"/>
                  <a:gd name="T2" fmla="*/ 2 w 53"/>
                  <a:gd name="T3" fmla="*/ 9 h 31"/>
                  <a:gd name="T4" fmla="*/ 4 w 53"/>
                  <a:gd name="T5" fmla="*/ 1 h 31"/>
                  <a:gd name="T6" fmla="*/ 12 w 53"/>
                  <a:gd name="T7" fmla="*/ 3 h 31"/>
                  <a:gd name="T8" fmla="*/ 41 w 53"/>
                  <a:gd name="T9" fmla="*/ 19 h 31"/>
                  <a:gd name="T10" fmla="*/ 45 w 53"/>
                  <a:gd name="T11" fmla="*/ 18 h 31"/>
                  <a:gd name="T12" fmla="*/ 46 w 53"/>
                  <a:gd name="T13" fmla="*/ 18 h 31"/>
                  <a:gd name="T14" fmla="*/ 53 w 53"/>
                  <a:gd name="T15" fmla="*/ 23 h 31"/>
                  <a:gd name="T16" fmla="*/ 48 w 53"/>
                  <a:gd name="T17" fmla="*/ 30 h 31"/>
                  <a:gd name="T18" fmla="*/ 45 w 53"/>
                  <a:gd name="T19" fmla="*/ 30 h 31"/>
                  <a:gd name="T20" fmla="*/ 43 w 53"/>
                  <a:gd name="T21" fmla="*/ 31 h 31"/>
                  <a:gd name="T22" fmla="*/ 34 w 53"/>
                  <a:gd name="T2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" h="31">
                    <a:moveTo>
                      <a:pt x="34" y="31"/>
                    </a:moveTo>
                    <a:cubicBezTo>
                      <a:pt x="21" y="31"/>
                      <a:pt x="10" y="24"/>
                      <a:pt x="2" y="9"/>
                    </a:cubicBezTo>
                    <a:cubicBezTo>
                      <a:pt x="0" y="6"/>
                      <a:pt x="1" y="3"/>
                      <a:pt x="4" y="1"/>
                    </a:cubicBezTo>
                    <a:cubicBezTo>
                      <a:pt x="7" y="0"/>
                      <a:pt x="11" y="1"/>
                      <a:pt x="12" y="3"/>
                    </a:cubicBezTo>
                    <a:cubicBezTo>
                      <a:pt x="20" y="17"/>
                      <a:pt x="28" y="21"/>
                      <a:pt x="41" y="19"/>
                    </a:cubicBezTo>
                    <a:cubicBezTo>
                      <a:pt x="42" y="19"/>
                      <a:pt x="44" y="18"/>
                      <a:pt x="45" y="18"/>
                    </a:cubicBezTo>
                    <a:cubicBezTo>
                      <a:pt x="45" y="18"/>
                      <a:pt x="46" y="18"/>
                      <a:pt x="46" y="18"/>
                    </a:cubicBezTo>
                    <a:cubicBezTo>
                      <a:pt x="49" y="18"/>
                      <a:pt x="52" y="20"/>
                      <a:pt x="53" y="23"/>
                    </a:cubicBezTo>
                    <a:cubicBezTo>
                      <a:pt x="53" y="27"/>
                      <a:pt x="51" y="30"/>
                      <a:pt x="48" y="30"/>
                    </a:cubicBezTo>
                    <a:cubicBezTo>
                      <a:pt x="47" y="30"/>
                      <a:pt x="46" y="30"/>
                      <a:pt x="45" y="30"/>
                    </a:cubicBezTo>
                    <a:cubicBezTo>
                      <a:pt x="45" y="30"/>
                      <a:pt x="44" y="30"/>
                      <a:pt x="43" y="31"/>
                    </a:cubicBezTo>
                    <a:cubicBezTo>
                      <a:pt x="40" y="31"/>
                      <a:pt x="37" y="31"/>
                      <a:pt x="3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6" name="Freeform 12">
                <a:extLst>
                  <a:ext uri="{FF2B5EF4-FFF2-40B4-BE49-F238E27FC236}">
                    <a16:creationId xmlns:a16="http://schemas.microsoft.com/office/drawing/2014/main" id="{93F434ED-3571-A73B-893E-5950F7498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" y="950"/>
                <a:ext cx="114" cy="73"/>
              </a:xfrm>
              <a:custGeom>
                <a:avLst/>
                <a:gdLst>
                  <a:gd name="T0" fmla="*/ 31 w 74"/>
                  <a:gd name="T1" fmla="*/ 49 h 49"/>
                  <a:gd name="T2" fmla="*/ 31 w 74"/>
                  <a:gd name="T3" fmla="*/ 49 h 49"/>
                  <a:gd name="T4" fmla="*/ 26 w 74"/>
                  <a:gd name="T5" fmla="*/ 47 h 49"/>
                  <a:gd name="T6" fmla="*/ 3 w 74"/>
                  <a:gd name="T7" fmla="*/ 23 h 49"/>
                  <a:gd name="T8" fmla="*/ 3 w 74"/>
                  <a:gd name="T9" fmla="*/ 14 h 49"/>
                  <a:gd name="T10" fmla="*/ 11 w 74"/>
                  <a:gd name="T11" fmla="*/ 14 h 49"/>
                  <a:gd name="T12" fmla="*/ 31 w 74"/>
                  <a:gd name="T13" fmla="*/ 34 h 49"/>
                  <a:gd name="T14" fmla="*/ 63 w 74"/>
                  <a:gd name="T15" fmla="*/ 2 h 49"/>
                  <a:gd name="T16" fmla="*/ 71 w 74"/>
                  <a:gd name="T17" fmla="*/ 3 h 49"/>
                  <a:gd name="T18" fmla="*/ 71 w 74"/>
                  <a:gd name="T19" fmla="*/ 11 h 49"/>
                  <a:gd name="T20" fmla="*/ 35 w 74"/>
                  <a:gd name="T21" fmla="*/ 47 h 49"/>
                  <a:gd name="T22" fmla="*/ 31 w 74"/>
                  <a:gd name="T2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" h="49">
                    <a:moveTo>
                      <a:pt x="31" y="49"/>
                    </a:moveTo>
                    <a:cubicBezTo>
                      <a:pt x="31" y="49"/>
                      <a:pt x="31" y="49"/>
                      <a:pt x="31" y="49"/>
                    </a:cubicBezTo>
                    <a:cubicBezTo>
                      <a:pt x="29" y="49"/>
                      <a:pt x="28" y="48"/>
                      <a:pt x="26" y="47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0" y="21"/>
                      <a:pt x="0" y="17"/>
                      <a:pt x="3" y="14"/>
                    </a:cubicBezTo>
                    <a:cubicBezTo>
                      <a:pt x="5" y="12"/>
                      <a:pt x="9" y="12"/>
                      <a:pt x="11" y="1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5" y="0"/>
                      <a:pt x="69" y="0"/>
                      <a:pt x="71" y="3"/>
                    </a:cubicBezTo>
                    <a:cubicBezTo>
                      <a:pt x="74" y="5"/>
                      <a:pt x="74" y="9"/>
                      <a:pt x="71" y="11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4" y="48"/>
                      <a:pt x="32" y="49"/>
                      <a:pt x="31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Freeform 13">
                <a:extLst>
                  <a:ext uri="{FF2B5EF4-FFF2-40B4-BE49-F238E27FC236}">
                    <a16:creationId xmlns:a16="http://schemas.microsoft.com/office/drawing/2014/main" id="{3CD2D85C-A6D9-4A00-70CE-E6079EE5B5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5" y="889"/>
                <a:ext cx="202" cy="197"/>
              </a:xfrm>
              <a:custGeom>
                <a:avLst/>
                <a:gdLst>
                  <a:gd name="T0" fmla="*/ 66 w 132"/>
                  <a:gd name="T1" fmla="*/ 132 h 132"/>
                  <a:gd name="T2" fmla="*/ 0 w 132"/>
                  <a:gd name="T3" fmla="*/ 66 h 132"/>
                  <a:gd name="T4" fmla="*/ 66 w 132"/>
                  <a:gd name="T5" fmla="*/ 0 h 132"/>
                  <a:gd name="T6" fmla="*/ 132 w 132"/>
                  <a:gd name="T7" fmla="*/ 66 h 132"/>
                  <a:gd name="T8" fmla="*/ 66 w 132"/>
                  <a:gd name="T9" fmla="*/ 132 h 132"/>
                  <a:gd name="T10" fmla="*/ 66 w 132"/>
                  <a:gd name="T11" fmla="*/ 12 h 132"/>
                  <a:gd name="T12" fmla="*/ 12 w 132"/>
                  <a:gd name="T13" fmla="*/ 66 h 132"/>
                  <a:gd name="T14" fmla="*/ 66 w 132"/>
                  <a:gd name="T15" fmla="*/ 120 h 132"/>
                  <a:gd name="T16" fmla="*/ 120 w 132"/>
                  <a:gd name="T17" fmla="*/ 66 h 132"/>
                  <a:gd name="T18" fmla="*/ 66 w 132"/>
                  <a:gd name="T19" fmla="*/ 1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132">
                    <a:moveTo>
                      <a:pt x="66" y="132"/>
                    </a:moveTo>
                    <a:cubicBezTo>
                      <a:pt x="30" y="132"/>
                      <a:pt x="0" y="102"/>
                      <a:pt x="0" y="66"/>
                    </a:cubicBezTo>
                    <a:cubicBezTo>
                      <a:pt x="0" y="29"/>
                      <a:pt x="30" y="0"/>
                      <a:pt x="66" y="0"/>
                    </a:cubicBezTo>
                    <a:cubicBezTo>
                      <a:pt x="102" y="0"/>
                      <a:pt x="132" y="29"/>
                      <a:pt x="132" y="66"/>
                    </a:cubicBezTo>
                    <a:cubicBezTo>
                      <a:pt x="132" y="102"/>
                      <a:pt x="102" y="132"/>
                      <a:pt x="66" y="132"/>
                    </a:cubicBezTo>
                    <a:close/>
                    <a:moveTo>
                      <a:pt x="66" y="12"/>
                    </a:moveTo>
                    <a:cubicBezTo>
                      <a:pt x="36" y="12"/>
                      <a:pt x="12" y="36"/>
                      <a:pt x="12" y="66"/>
                    </a:cubicBezTo>
                    <a:cubicBezTo>
                      <a:pt x="12" y="96"/>
                      <a:pt x="36" y="120"/>
                      <a:pt x="66" y="120"/>
                    </a:cubicBezTo>
                    <a:cubicBezTo>
                      <a:pt x="96" y="120"/>
                      <a:pt x="120" y="96"/>
                      <a:pt x="120" y="66"/>
                    </a:cubicBezTo>
                    <a:cubicBezTo>
                      <a:pt x="120" y="36"/>
                      <a:pt x="96" y="12"/>
                      <a:pt x="6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D3E59EB-826B-95C2-9633-4CBC48BEF592}"/>
                </a:ext>
              </a:extLst>
            </p:cNvPr>
            <p:cNvSpPr/>
            <p:nvPr/>
          </p:nvSpPr>
          <p:spPr>
            <a:xfrm>
              <a:off x="3555726" y="3677508"/>
              <a:ext cx="75389" cy="1507808"/>
            </a:xfrm>
            <a:prstGeom prst="rect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04929" rtl="0">
                <a:defRPr/>
              </a:pPr>
              <a:endParaRPr lang="en-US" sz="2968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00E3A9A-681C-162D-E4E2-A12198AD685C}"/>
                </a:ext>
              </a:extLst>
            </p:cNvPr>
            <p:cNvSpPr txBox="1"/>
            <p:nvPr/>
          </p:nvSpPr>
          <p:spPr>
            <a:xfrm>
              <a:off x="3909148" y="4097955"/>
              <a:ext cx="4161702" cy="507013"/>
            </a:xfrm>
            <a:prstGeom prst="rect">
              <a:avLst/>
            </a:prstGeom>
            <a:noFill/>
          </p:spPr>
          <p:txBody>
            <a:bodyPr wrap="square" lIns="0" tIns="0" rIns="0" bIns="75390" rtlCol="0">
              <a:spAutoFit/>
            </a:bodyPr>
            <a:lstStyle/>
            <a:p>
              <a:pPr algn="l" defTabSz="1507846" rtl="0">
                <a:defRPr/>
              </a:pPr>
              <a:r>
                <a:rPr lang="en-US" sz="2800" b="1" kern="1200" dirty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rPr>
                <a:t>ESOP PROGRAM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E1BA5F84-8F58-4F03-3EC9-92A6D276EAAE}"/>
              </a:ext>
            </a:extLst>
          </p:cNvPr>
          <p:cNvGrpSpPr/>
          <p:nvPr/>
        </p:nvGrpSpPr>
        <p:grpSpPr>
          <a:xfrm>
            <a:off x="11040557" y="7483530"/>
            <a:ext cx="6021893" cy="1507808"/>
            <a:chOff x="2048957" y="7510182"/>
            <a:chExt cx="6021893" cy="1507808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EE47FEF-FDBD-3D3C-85FF-1FDB41183129}"/>
                </a:ext>
              </a:extLst>
            </p:cNvPr>
            <p:cNvSpPr/>
            <p:nvPr/>
          </p:nvSpPr>
          <p:spPr>
            <a:xfrm>
              <a:off x="3544755" y="7510182"/>
              <a:ext cx="75389" cy="1507808"/>
            </a:xfrm>
            <a:prstGeom prst="rect">
              <a:avLst/>
            </a:prstGeom>
            <a:solidFill>
              <a:srgbClr val="FFD916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04929" rtl="0">
                <a:defRPr/>
              </a:pPr>
              <a:endParaRPr lang="en-US" sz="2968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8" name="Group 190">
              <a:extLst>
                <a:ext uri="{FF2B5EF4-FFF2-40B4-BE49-F238E27FC236}">
                  <a16:creationId xmlns:a16="http://schemas.microsoft.com/office/drawing/2014/main" id="{445F276B-EE60-A19B-8FB7-6401B376C10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048957" y="7915960"/>
              <a:ext cx="1221293" cy="710515"/>
              <a:chOff x="6539" y="3087"/>
              <a:chExt cx="428" cy="249"/>
            </a:xfrm>
            <a:solidFill>
              <a:srgbClr val="FFD916"/>
            </a:solidFill>
          </p:grpSpPr>
          <p:sp>
            <p:nvSpPr>
              <p:cNvPr id="49" name="Freeform 191">
                <a:extLst>
                  <a:ext uri="{FF2B5EF4-FFF2-40B4-BE49-F238E27FC236}">
                    <a16:creationId xmlns:a16="http://schemas.microsoft.com/office/drawing/2014/main" id="{068891F3-E784-DA5D-F80B-A097F0473A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39" y="3087"/>
                <a:ext cx="428" cy="249"/>
              </a:xfrm>
              <a:custGeom>
                <a:avLst/>
                <a:gdLst>
                  <a:gd name="T0" fmla="*/ 144 w 289"/>
                  <a:gd name="T1" fmla="*/ 168 h 168"/>
                  <a:gd name="T2" fmla="*/ 2 w 289"/>
                  <a:gd name="T3" fmla="*/ 88 h 168"/>
                  <a:gd name="T4" fmla="*/ 2 w 289"/>
                  <a:gd name="T5" fmla="*/ 80 h 168"/>
                  <a:gd name="T6" fmla="*/ 144 w 289"/>
                  <a:gd name="T7" fmla="*/ 0 h 168"/>
                  <a:gd name="T8" fmla="*/ 287 w 289"/>
                  <a:gd name="T9" fmla="*/ 80 h 168"/>
                  <a:gd name="T10" fmla="*/ 287 w 289"/>
                  <a:gd name="T11" fmla="*/ 88 h 168"/>
                  <a:gd name="T12" fmla="*/ 144 w 289"/>
                  <a:gd name="T13" fmla="*/ 168 h 168"/>
                  <a:gd name="T14" fmla="*/ 14 w 289"/>
                  <a:gd name="T15" fmla="*/ 84 h 168"/>
                  <a:gd name="T16" fmla="*/ 144 w 289"/>
                  <a:gd name="T17" fmla="*/ 156 h 168"/>
                  <a:gd name="T18" fmla="*/ 275 w 289"/>
                  <a:gd name="T19" fmla="*/ 84 h 168"/>
                  <a:gd name="T20" fmla="*/ 144 w 289"/>
                  <a:gd name="T21" fmla="*/ 12 h 168"/>
                  <a:gd name="T22" fmla="*/ 14 w 289"/>
                  <a:gd name="T23" fmla="*/ 8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9" h="168">
                    <a:moveTo>
                      <a:pt x="144" y="168"/>
                    </a:moveTo>
                    <a:cubicBezTo>
                      <a:pt x="66" y="168"/>
                      <a:pt x="4" y="91"/>
                      <a:pt x="2" y="88"/>
                    </a:cubicBezTo>
                    <a:cubicBezTo>
                      <a:pt x="0" y="86"/>
                      <a:pt x="0" y="82"/>
                      <a:pt x="2" y="80"/>
                    </a:cubicBezTo>
                    <a:cubicBezTo>
                      <a:pt x="4" y="77"/>
                      <a:pt x="66" y="0"/>
                      <a:pt x="144" y="0"/>
                    </a:cubicBezTo>
                    <a:cubicBezTo>
                      <a:pt x="223" y="0"/>
                      <a:pt x="285" y="77"/>
                      <a:pt x="287" y="80"/>
                    </a:cubicBezTo>
                    <a:cubicBezTo>
                      <a:pt x="289" y="82"/>
                      <a:pt x="289" y="86"/>
                      <a:pt x="287" y="88"/>
                    </a:cubicBezTo>
                    <a:cubicBezTo>
                      <a:pt x="285" y="91"/>
                      <a:pt x="223" y="168"/>
                      <a:pt x="144" y="168"/>
                    </a:cubicBezTo>
                    <a:close/>
                    <a:moveTo>
                      <a:pt x="14" y="84"/>
                    </a:moveTo>
                    <a:cubicBezTo>
                      <a:pt x="28" y="99"/>
                      <a:pt x="81" y="156"/>
                      <a:pt x="144" y="156"/>
                    </a:cubicBezTo>
                    <a:cubicBezTo>
                      <a:pt x="207" y="156"/>
                      <a:pt x="261" y="99"/>
                      <a:pt x="275" y="84"/>
                    </a:cubicBezTo>
                    <a:cubicBezTo>
                      <a:pt x="261" y="69"/>
                      <a:pt x="207" y="12"/>
                      <a:pt x="144" y="12"/>
                    </a:cubicBezTo>
                    <a:cubicBezTo>
                      <a:pt x="81" y="12"/>
                      <a:pt x="28" y="69"/>
                      <a:pt x="1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AU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0" name="Freeform 192">
                <a:extLst>
                  <a:ext uri="{FF2B5EF4-FFF2-40B4-BE49-F238E27FC236}">
                    <a16:creationId xmlns:a16="http://schemas.microsoft.com/office/drawing/2014/main" id="{DC71EAAF-14BA-1F50-E5D1-84BB49BDA1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72" y="3132"/>
                <a:ext cx="160" cy="159"/>
              </a:xfrm>
              <a:custGeom>
                <a:avLst/>
                <a:gdLst>
                  <a:gd name="T0" fmla="*/ 54 w 108"/>
                  <a:gd name="T1" fmla="*/ 108 h 108"/>
                  <a:gd name="T2" fmla="*/ 0 w 108"/>
                  <a:gd name="T3" fmla="*/ 54 h 108"/>
                  <a:gd name="T4" fmla="*/ 54 w 108"/>
                  <a:gd name="T5" fmla="*/ 0 h 108"/>
                  <a:gd name="T6" fmla="*/ 108 w 108"/>
                  <a:gd name="T7" fmla="*/ 54 h 108"/>
                  <a:gd name="T8" fmla="*/ 54 w 108"/>
                  <a:gd name="T9" fmla="*/ 108 h 108"/>
                  <a:gd name="T10" fmla="*/ 54 w 108"/>
                  <a:gd name="T11" fmla="*/ 12 h 108"/>
                  <a:gd name="T12" fmla="*/ 12 w 108"/>
                  <a:gd name="T13" fmla="*/ 54 h 108"/>
                  <a:gd name="T14" fmla="*/ 54 w 108"/>
                  <a:gd name="T15" fmla="*/ 96 h 108"/>
                  <a:gd name="T16" fmla="*/ 96 w 108"/>
                  <a:gd name="T17" fmla="*/ 54 h 108"/>
                  <a:gd name="T18" fmla="*/ 54 w 108"/>
                  <a:gd name="T19" fmla="*/ 1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08">
                    <a:moveTo>
                      <a:pt x="54" y="108"/>
                    </a:moveTo>
                    <a:cubicBezTo>
                      <a:pt x="25" y="108"/>
                      <a:pt x="0" y="84"/>
                      <a:pt x="0" y="54"/>
                    </a:cubicBezTo>
                    <a:cubicBezTo>
                      <a:pt x="0" y="24"/>
                      <a:pt x="25" y="0"/>
                      <a:pt x="54" y="0"/>
                    </a:cubicBezTo>
                    <a:cubicBezTo>
                      <a:pt x="84" y="0"/>
                      <a:pt x="108" y="24"/>
                      <a:pt x="108" y="54"/>
                    </a:cubicBezTo>
                    <a:cubicBezTo>
                      <a:pt x="108" y="84"/>
                      <a:pt x="84" y="108"/>
                      <a:pt x="54" y="108"/>
                    </a:cubicBezTo>
                    <a:close/>
                    <a:moveTo>
                      <a:pt x="54" y="12"/>
                    </a:moveTo>
                    <a:cubicBezTo>
                      <a:pt x="31" y="12"/>
                      <a:pt x="12" y="31"/>
                      <a:pt x="12" y="54"/>
                    </a:cubicBezTo>
                    <a:cubicBezTo>
                      <a:pt x="12" y="77"/>
                      <a:pt x="31" y="96"/>
                      <a:pt x="54" y="96"/>
                    </a:cubicBezTo>
                    <a:cubicBezTo>
                      <a:pt x="78" y="96"/>
                      <a:pt x="96" y="77"/>
                      <a:pt x="96" y="54"/>
                    </a:cubicBezTo>
                    <a:cubicBezTo>
                      <a:pt x="96" y="31"/>
                      <a:pt x="78" y="12"/>
                      <a:pt x="54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AU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1" name="Freeform 193">
                <a:extLst>
                  <a:ext uri="{FF2B5EF4-FFF2-40B4-BE49-F238E27FC236}">
                    <a16:creationId xmlns:a16="http://schemas.microsoft.com/office/drawing/2014/main" id="{27267120-1212-5B9D-7C72-67AA79A34E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8" y="3167"/>
                <a:ext cx="89" cy="89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6 w 60"/>
                  <a:gd name="T5" fmla="*/ 24 h 60"/>
                  <a:gd name="T6" fmla="*/ 12 w 60"/>
                  <a:gd name="T7" fmla="*/ 30 h 60"/>
                  <a:gd name="T8" fmla="*/ 30 w 60"/>
                  <a:gd name="T9" fmla="*/ 48 h 60"/>
                  <a:gd name="T10" fmla="*/ 48 w 60"/>
                  <a:gd name="T11" fmla="*/ 30 h 60"/>
                  <a:gd name="T12" fmla="*/ 30 w 60"/>
                  <a:gd name="T13" fmla="*/ 12 h 60"/>
                  <a:gd name="T14" fmla="*/ 24 w 60"/>
                  <a:gd name="T15" fmla="*/ 6 h 60"/>
                  <a:gd name="T16" fmla="*/ 30 w 60"/>
                  <a:gd name="T17" fmla="*/ 0 h 60"/>
                  <a:gd name="T18" fmla="*/ 60 w 60"/>
                  <a:gd name="T19" fmla="*/ 30 h 60"/>
                  <a:gd name="T20" fmla="*/ 30 w 60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cubicBezTo>
                      <a:pt x="14" y="60"/>
                      <a:pt x="0" y="47"/>
                      <a:pt x="0" y="30"/>
                    </a:cubicBezTo>
                    <a:cubicBezTo>
                      <a:pt x="0" y="27"/>
                      <a:pt x="3" y="24"/>
                      <a:pt x="6" y="24"/>
                    </a:cubicBezTo>
                    <a:cubicBezTo>
                      <a:pt x="10" y="24"/>
                      <a:pt x="12" y="27"/>
                      <a:pt x="12" y="30"/>
                    </a:cubicBezTo>
                    <a:cubicBezTo>
                      <a:pt x="12" y="40"/>
                      <a:pt x="21" y="48"/>
                      <a:pt x="30" y="48"/>
                    </a:cubicBezTo>
                    <a:cubicBezTo>
                      <a:pt x="40" y="48"/>
                      <a:pt x="48" y="40"/>
                      <a:pt x="48" y="30"/>
                    </a:cubicBezTo>
                    <a:cubicBezTo>
                      <a:pt x="48" y="20"/>
                      <a:pt x="40" y="12"/>
                      <a:pt x="30" y="12"/>
                    </a:cubicBezTo>
                    <a:cubicBezTo>
                      <a:pt x="27" y="12"/>
                      <a:pt x="24" y="9"/>
                      <a:pt x="24" y="6"/>
                    </a:cubicBezTo>
                    <a:cubicBezTo>
                      <a:pt x="24" y="3"/>
                      <a:pt x="27" y="0"/>
                      <a:pt x="30" y="0"/>
                    </a:cubicBezTo>
                    <a:cubicBezTo>
                      <a:pt x="47" y="0"/>
                      <a:pt x="60" y="13"/>
                      <a:pt x="60" y="30"/>
                    </a:cubicBezTo>
                    <a:cubicBezTo>
                      <a:pt x="60" y="47"/>
                      <a:pt x="47" y="60"/>
                      <a:pt x="3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AU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904233D-FEA4-BE8E-5D94-36A122097CEF}"/>
                </a:ext>
              </a:extLst>
            </p:cNvPr>
            <p:cNvSpPr txBox="1"/>
            <p:nvPr/>
          </p:nvSpPr>
          <p:spPr>
            <a:xfrm>
              <a:off x="3909148" y="8044587"/>
              <a:ext cx="4161702" cy="507013"/>
            </a:xfrm>
            <a:prstGeom prst="rect">
              <a:avLst/>
            </a:prstGeom>
            <a:noFill/>
          </p:spPr>
          <p:txBody>
            <a:bodyPr wrap="square" lIns="0" tIns="0" rIns="0" bIns="75390" rtlCol="0">
              <a:spAutoFit/>
            </a:bodyPr>
            <a:lstStyle/>
            <a:p>
              <a:pPr algn="l" defTabSz="1507846" rtl="0">
                <a:defRPr/>
              </a:pPr>
              <a:r>
                <a:rPr lang="en-US" sz="2800" b="1" kern="1200" dirty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rPr>
                <a:t>HEALTHCARE &amp; INSURANCE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34ECA81C-22BD-6C6C-1680-B65EB3C487A4}"/>
              </a:ext>
            </a:extLst>
          </p:cNvPr>
          <p:cNvGrpSpPr/>
          <p:nvPr/>
        </p:nvGrpSpPr>
        <p:grpSpPr>
          <a:xfrm>
            <a:off x="11081231" y="5507709"/>
            <a:ext cx="5981219" cy="1507808"/>
            <a:chOff x="2089631" y="5480061"/>
            <a:chExt cx="5981219" cy="150780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5ED8FA8-1F48-D077-C82F-B1A7AE87E1EB}"/>
                </a:ext>
              </a:extLst>
            </p:cNvPr>
            <p:cNvSpPr/>
            <p:nvPr/>
          </p:nvSpPr>
          <p:spPr>
            <a:xfrm>
              <a:off x="3544755" y="5480061"/>
              <a:ext cx="75389" cy="1507808"/>
            </a:xfrm>
            <a:prstGeom prst="rect">
              <a:avLst/>
            </a:prstGeom>
            <a:solidFill>
              <a:schemeClr val="accent3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04929" rtl="0">
                <a:defRPr/>
              </a:pPr>
              <a:endParaRPr lang="en-US" sz="2968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967A599-DDFB-EF78-F840-68E74CD218F4}"/>
                </a:ext>
              </a:extLst>
            </p:cNvPr>
            <p:cNvSpPr txBox="1"/>
            <p:nvPr/>
          </p:nvSpPr>
          <p:spPr>
            <a:xfrm>
              <a:off x="3909148" y="5737961"/>
              <a:ext cx="4161702" cy="937901"/>
            </a:xfrm>
            <a:prstGeom prst="rect">
              <a:avLst/>
            </a:prstGeom>
            <a:noFill/>
          </p:spPr>
          <p:txBody>
            <a:bodyPr wrap="square" lIns="0" tIns="0" rIns="0" bIns="75390" rtlCol="0">
              <a:spAutoFit/>
            </a:bodyPr>
            <a:lstStyle/>
            <a:p>
              <a:pPr algn="l" defTabSz="1507846" rtl="0">
                <a:defRPr/>
              </a:pPr>
              <a:r>
                <a:rPr lang="en-US" sz="2800" b="1" kern="1200" dirty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rPr>
                <a:t>BEST INCENTIVE STRUCTURE</a:t>
              </a:r>
            </a:p>
          </p:txBody>
        </p:sp>
        <p:grpSp>
          <p:nvGrpSpPr>
            <p:cNvPr id="124" name="Group 128">
              <a:extLst>
                <a:ext uri="{FF2B5EF4-FFF2-40B4-BE49-F238E27FC236}">
                  <a16:creationId xmlns:a16="http://schemas.microsoft.com/office/drawing/2014/main" id="{BCC7F8C9-4E5E-9F67-1DF7-5933CA5D71D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089631" y="5684823"/>
              <a:ext cx="1028219" cy="960452"/>
              <a:chOff x="5686" y="1950"/>
              <a:chExt cx="440" cy="411"/>
            </a:xfrm>
            <a:solidFill>
              <a:schemeClr val="accent3"/>
            </a:solidFill>
          </p:grpSpPr>
          <p:sp>
            <p:nvSpPr>
              <p:cNvPr id="125" name="Freeform 129">
                <a:extLst>
                  <a:ext uri="{FF2B5EF4-FFF2-40B4-BE49-F238E27FC236}">
                    <a16:creationId xmlns:a16="http://schemas.microsoft.com/office/drawing/2014/main" id="{F95D8F9A-7803-708A-EAF4-C80444D7AB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86" y="2183"/>
                <a:ext cx="91" cy="163"/>
              </a:xfrm>
              <a:custGeom>
                <a:avLst/>
                <a:gdLst>
                  <a:gd name="T0" fmla="*/ 54 w 60"/>
                  <a:gd name="T1" fmla="*/ 109 h 109"/>
                  <a:gd name="T2" fmla="*/ 6 w 60"/>
                  <a:gd name="T3" fmla="*/ 109 h 109"/>
                  <a:gd name="T4" fmla="*/ 0 w 60"/>
                  <a:gd name="T5" fmla="*/ 103 h 109"/>
                  <a:gd name="T6" fmla="*/ 0 w 60"/>
                  <a:gd name="T7" fmla="*/ 6 h 109"/>
                  <a:gd name="T8" fmla="*/ 6 w 60"/>
                  <a:gd name="T9" fmla="*/ 0 h 109"/>
                  <a:gd name="T10" fmla="*/ 54 w 60"/>
                  <a:gd name="T11" fmla="*/ 0 h 109"/>
                  <a:gd name="T12" fmla="*/ 60 w 60"/>
                  <a:gd name="T13" fmla="*/ 6 h 109"/>
                  <a:gd name="T14" fmla="*/ 60 w 60"/>
                  <a:gd name="T15" fmla="*/ 103 h 109"/>
                  <a:gd name="T16" fmla="*/ 54 w 60"/>
                  <a:gd name="T17" fmla="*/ 109 h 109"/>
                  <a:gd name="T18" fmla="*/ 12 w 60"/>
                  <a:gd name="T19" fmla="*/ 97 h 109"/>
                  <a:gd name="T20" fmla="*/ 48 w 60"/>
                  <a:gd name="T21" fmla="*/ 97 h 109"/>
                  <a:gd name="T22" fmla="*/ 48 w 60"/>
                  <a:gd name="T23" fmla="*/ 12 h 109"/>
                  <a:gd name="T24" fmla="*/ 12 w 60"/>
                  <a:gd name="T25" fmla="*/ 12 h 109"/>
                  <a:gd name="T26" fmla="*/ 12 w 60"/>
                  <a:gd name="T27" fmla="*/ 9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109">
                    <a:moveTo>
                      <a:pt x="54" y="109"/>
                    </a:moveTo>
                    <a:cubicBezTo>
                      <a:pt x="6" y="109"/>
                      <a:pt x="6" y="109"/>
                      <a:pt x="6" y="109"/>
                    </a:cubicBezTo>
                    <a:cubicBezTo>
                      <a:pt x="3" y="109"/>
                      <a:pt x="0" y="106"/>
                      <a:pt x="0" y="10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7" y="0"/>
                      <a:pt x="60" y="3"/>
                      <a:pt x="60" y="6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0" y="106"/>
                      <a:pt x="57" y="109"/>
                      <a:pt x="54" y="109"/>
                    </a:cubicBezTo>
                    <a:close/>
                    <a:moveTo>
                      <a:pt x="12" y="97"/>
                    </a:moveTo>
                    <a:cubicBezTo>
                      <a:pt x="48" y="97"/>
                      <a:pt x="48" y="97"/>
                      <a:pt x="48" y="97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9" name="Freeform 130">
                <a:extLst>
                  <a:ext uri="{FF2B5EF4-FFF2-40B4-BE49-F238E27FC236}">
                    <a16:creationId xmlns:a16="http://schemas.microsoft.com/office/drawing/2014/main" id="{CB7DBE3C-5711-97AC-F7A4-09FE4DCF5C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7" y="2231"/>
                <a:ext cx="369" cy="130"/>
              </a:xfrm>
              <a:custGeom>
                <a:avLst/>
                <a:gdLst>
                  <a:gd name="T0" fmla="*/ 105 w 241"/>
                  <a:gd name="T1" fmla="*/ 87 h 87"/>
                  <a:gd name="T2" fmla="*/ 40 w 241"/>
                  <a:gd name="T3" fmla="*/ 70 h 87"/>
                  <a:gd name="T4" fmla="*/ 5 w 241"/>
                  <a:gd name="T5" fmla="*/ 58 h 87"/>
                  <a:gd name="T6" fmla="*/ 1 w 241"/>
                  <a:gd name="T7" fmla="*/ 50 h 87"/>
                  <a:gd name="T8" fmla="*/ 9 w 241"/>
                  <a:gd name="T9" fmla="*/ 46 h 87"/>
                  <a:gd name="T10" fmla="*/ 44 w 241"/>
                  <a:gd name="T11" fmla="*/ 58 h 87"/>
                  <a:gd name="T12" fmla="*/ 173 w 241"/>
                  <a:gd name="T13" fmla="*/ 47 h 87"/>
                  <a:gd name="T14" fmla="*/ 224 w 241"/>
                  <a:gd name="T15" fmla="*/ 21 h 87"/>
                  <a:gd name="T16" fmla="*/ 201 w 241"/>
                  <a:gd name="T17" fmla="*/ 16 h 87"/>
                  <a:gd name="T18" fmla="*/ 148 w 241"/>
                  <a:gd name="T19" fmla="*/ 34 h 87"/>
                  <a:gd name="T20" fmla="*/ 140 w 241"/>
                  <a:gd name="T21" fmla="*/ 30 h 87"/>
                  <a:gd name="T22" fmla="*/ 144 w 241"/>
                  <a:gd name="T23" fmla="*/ 22 h 87"/>
                  <a:gd name="T24" fmla="*/ 197 w 241"/>
                  <a:gd name="T25" fmla="*/ 4 h 87"/>
                  <a:gd name="T26" fmla="*/ 239 w 241"/>
                  <a:gd name="T27" fmla="*/ 18 h 87"/>
                  <a:gd name="T28" fmla="*/ 241 w 241"/>
                  <a:gd name="T29" fmla="*/ 23 h 87"/>
                  <a:gd name="T30" fmla="*/ 238 w 241"/>
                  <a:gd name="T31" fmla="*/ 28 h 87"/>
                  <a:gd name="T32" fmla="*/ 179 w 241"/>
                  <a:gd name="T33" fmla="*/ 58 h 87"/>
                  <a:gd name="T34" fmla="*/ 105 w 241"/>
                  <a:gd name="T3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1" h="87">
                    <a:moveTo>
                      <a:pt x="105" y="87"/>
                    </a:moveTo>
                    <a:cubicBezTo>
                      <a:pt x="89" y="87"/>
                      <a:pt x="72" y="81"/>
                      <a:pt x="40" y="70"/>
                    </a:cubicBezTo>
                    <a:cubicBezTo>
                      <a:pt x="30" y="66"/>
                      <a:pt x="19" y="62"/>
                      <a:pt x="5" y="58"/>
                    </a:cubicBezTo>
                    <a:cubicBezTo>
                      <a:pt x="2" y="57"/>
                      <a:pt x="0" y="53"/>
                      <a:pt x="1" y="50"/>
                    </a:cubicBezTo>
                    <a:cubicBezTo>
                      <a:pt x="2" y="47"/>
                      <a:pt x="6" y="45"/>
                      <a:pt x="9" y="46"/>
                    </a:cubicBezTo>
                    <a:cubicBezTo>
                      <a:pt x="22" y="51"/>
                      <a:pt x="34" y="55"/>
                      <a:pt x="44" y="58"/>
                    </a:cubicBezTo>
                    <a:cubicBezTo>
                      <a:pt x="110" y="81"/>
                      <a:pt x="110" y="81"/>
                      <a:pt x="173" y="47"/>
                    </a:cubicBezTo>
                    <a:cubicBezTo>
                      <a:pt x="187" y="40"/>
                      <a:pt x="204" y="31"/>
                      <a:pt x="224" y="21"/>
                    </a:cubicBezTo>
                    <a:cubicBezTo>
                      <a:pt x="215" y="14"/>
                      <a:pt x="209" y="14"/>
                      <a:pt x="201" y="16"/>
                    </a:cubicBezTo>
                    <a:cubicBezTo>
                      <a:pt x="148" y="34"/>
                      <a:pt x="148" y="34"/>
                      <a:pt x="148" y="34"/>
                    </a:cubicBezTo>
                    <a:cubicBezTo>
                      <a:pt x="145" y="35"/>
                      <a:pt x="141" y="33"/>
                      <a:pt x="140" y="30"/>
                    </a:cubicBezTo>
                    <a:cubicBezTo>
                      <a:pt x="139" y="27"/>
                      <a:pt x="141" y="23"/>
                      <a:pt x="144" y="22"/>
                    </a:cubicBezTo>
                    <a:cubicBezTo>
                      <a:pt x="197" y="4"/>
                      <a:pt x="197" y="4"/>
                      <a:pt x="197" y="4"/>
                    </a:cubicBezTo>
                    <a:cubicBezTo>
                      <a:pt x="213" y="0"/>
                      <a:pt x="225" y="4"/>
                      <a:pt x="239" y="18"/>
                    </a:cubicBezTo>
                    <a:cubicBezTo>
                      <a:pt x="241" y="19"/>
                      <a:pt x="241" y="21"/>
                      <a:pt x="241" y="23"/>
                    </a:cubicBezTo>
                    <a:cubicBezTo>
                      <a:pt x="241" y="25"/>
                      <a:pt x="239" y="27"/>
                      <a:pt x="238" y="28"/>
                    </a:cubicBezTo>
                    <a:cubicBezTo>
                      <a:pt x="213" y="40"/>
                      <a:pt x="194" y="50"/>
                      <a:pt x="179" y="58"/>
                    </a:cubicBezTo>
                    <a:cubicBezTo>
                      <a:pt x="142" y="78"/>
                      <a:pt x="125" y="87"/>
                      <a:pt x="105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0" name="Freeform 131">
                <a:extLst>
                  <a:ext uri="{FF2B5EF4-FFF2-40B4-BE49-F238E27FC236}">
                    <a16:creationId xmlns:a16="http://schemas.microsoft.com/office/drawing/2014/main" id="{6B4AFAD5-4053-40BE-140C-04EAE2E4FC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9" y="2201"/>
                <a:ext cx="233" cy="90"/>
              </a:xfrm>
              <a:custGeom>
                <a:avLst/>
                <a:gdLst>
                  <a:gd name="T0" fmla="*/ 132 w 152"/>
                  <a:gd name="T1" fmla="*/ 60 h 60"/>
                  <a:gd name="T2" fmla="*/ 66 w 152"/>
                  <a:gd name="T3" fmla="*/ 60 h 60"/>
                  <a:gd name="T4" fmla="*/ 60 w 152"/>
                  <a:gd name="T5" fmla="*/ 54 h 60"/>
                  <a:gd name="T6" fmla="*/ 66 w 152"/>
                  <a:gd name="T7" fmla="*/ 48 h 60"/>
                  <a:gd name="T8" fmla="*/ 132 w 152"/>
                  <a:gd name="T9" fmla="*/ 48 h 60"/>
                  <a:gd name="T10" fmla="*/ 140 w 152"/>
                  <a:gd name="T11" fmla="*/ 42 h 60"/>
                  <a:gd name="T12" fmla="*/ 132 w 152"/>
                  <a:gd name="T13" fmla="*/ 36 h 60"/>
                  <a:gd name="T14" fmla="*/ 96 w 152"/>
                  <a:gd name="T15" fmla="*/ 36 h 60"/>
                  <a:gd name="T16" fmla="*/ 92 w 152"/>
                  <a:gd name="T17" fmla="*/ 34 h 60"/>
                  <a:gd name="T18" fmla="*/ 42 w 152"/>
                  <a:gd name="T19" fmla="*/ 12 h 60"/>
                  <a:gd name="T20" fmla="*/ 6 w 152"/>
                  <a:gd name="T21" fmla="*/ 12 h 60"/>
                  <a:gd name="T22" fmla="*/ 0 w 152"/>
                  <a:gd name="T23" fmla="*/ 6 h 60"/>
                  <a:gd name="T24" fmla="*/ 6 w 152"/>
                  <a:gd name="T25" fmla="*/ 0 h 60"/>
                  <a:gd name="T26" fmla="*/ 42 w 152"/>
                  <a:gd name="T27" fmla="*/ 0 h 60"/>
                  <a:gd name="T28" fmla="*/ 98 w 152"/>
                  <a:gd name="T29" fmla="*/ 24 h 60"/>
                  <a:gd name="T30" fmla="*/ 132 w 152"/>
                  <a:gd name="T31" fmla="*/ 24 h 60"/>
                  <a:gd name="T32" fmla="*/ 152 w 152"/>
                  <a:gd name="T33" fmla="*/ 42 h 60"/>
                  <a:gd name="T34" fmla="*/ 132 w 152"/>
                  <a:gd name="T35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2" h="60">
                    <a:moveTo>
                      <a:pt x="132" y="60"/>
                    </a:moveTo>
                    <a:cubicBezTo>
                      <a:pt x="66" y="60"/>
                      <a:pt x="66" y="60"/>
                      <a:pt x="66" y="60"/>
                    </a:cubicBezTo>
                    <a:cubicBezTo>
                      <a:pt x="63" y="60"/>
                      <a:pt x="60" y="57"/>
                      <a:pt x="60" y="54"/>
                    </a:cubicBezTo>
                    <a:cubicBezTo>
                      <a:pt x="60" y="51"/>
                      <a:pt x="63" y="48"/>
                      <a:pt x="66" y="48"/>
                    </a:cubicBezTo>
                    <a:cubicBezTo>
                      <a:pt x="132" y="48"/>
                      <a:pt x="132" y="48"/>
                      <a:pt x="132" y="48"/>
                    </a:cubicBezTo>
                    <a:cubicBezTo>
                      <a:pt x="138" y="48"/>
                      <a:pt x="140" y="45"/>
                      <a:pt x="140" y="42"/>
                    </a:cubicBezTo>
                    <a:cubicBezTo>
                      <a:pt x="140" y="39"/>
                      <a:pt x="138" y="36"/>
                      <a:pt x="132" y="36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94" y="36"/>
                      <a:pt x="93" y="36"/>
                      <a:pt x="92" y="34"/>
                    </a:cubicBezTo>
                    <a:cubicBezTo>
                      <a:pt x="85" y="28"/>
                      <a:pt x="67" y="12"/>
                      <a:pt x="42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69" y="0"/>
                      <a:pt x="90" y="16"/>
                      <a:pt x="98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45" y="24"/>
                      <a:pt x="152" y="33"/>
                      <a:pt x="152" y="42"/>
                    </a:cubicBezTo>
                    <a:cubicBezTo>
                      <a:pt x="152" y="51"/>
                      <a:pt x="145" y="60"/>
                      <a:pt x="132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1" name="Freeform 132">
                <a:extLst>
                  <a:ext uri="{FF2B5EF4-FFF2-40B4-BE49-F238E27FC236}">
                    <a16:creationId xmlns:a16="http://schemas.microsoft.com/office/drawing/2014/main" id="{DCBA57DD-CDF8-9065-095D-787ECF82F4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3" y="1950"/>
                <a:ext cx="128" cy="125"/>
              </a:xfrm>
              <a:custGeom>
                <a:avLst/>
                <a:gdLst>
                  <a:gd name="T0" fmla="*/ 42 w 84"/>
                  <a:gd name="T1" fmla="*/ 84 h 84"/>
                  <a:gd name="T2" fmla="*/ 0 w 84"/>
                  <a:gd name="T3" fmla="*/ 42 h 84"/>
                  <a:gd name="T4" fmla="*/ 42 w 84"/>
                  <a:gd name="T5" fmla="*/ 0 h 84"/>
                  <a:gd name="T6" fmla="*/ 84 w 84"/>
                  <a:gd name="T7" fmla="*/ 42 h 84"/>
                  <a:gd name="T8" fmla="*/ 42 w 84"/>
                  <a:gd name="T9" fmla="*/ 84 h 84"/>
                  <a:gd name="T10" fmla="*/ 42 w 84"/>
                  <a:gd name="T11" fmla="*/ 12 h 84"/>
                  <a:gd name="T12" fmla="*/ 12 w 84"/>
                  <a:gd name="T13" fmla="*/ 42 h 84"/>
                  <a:gd name="T14" fmla="*/ 42 w 84"/>
                  <a:gd name="T15" fmla="*/ 72 h 84"/>
                  <a:gd name="T16" fmla="*/ 72 w 84"/>
                  <a:gd name="T17" fmla="*/ 42 h 84"/>
                  <a:gd name="T18" fmla="*/ 42 w 84"/>
                  <a:gd name="T19" fmla="*/ 1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84">
                    <a:moveTo>
                      <a:pt x="42" y="84"/>
                    </a:move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65" y="0"/>
                      <a:pt x="84" y="19"/>
                      <a:pt x="84" y="42"/>
                    </a:cubicBezTo>
                    <a:cubicBezTo>
                      <a:pt x="84" y="65"/>
                      <a:pt x="65" y="84"/>
                      <a:pt x="42" y="84"/>
                    </a:cubicBezTo>
                    <a:close/>
                    <a:moveTo>
                      <a:pt x="42" y="12"/>
                    </a:moveTo>
                    <a:cubicBezTo>
                      <a:pt x="25" y="12"/>
                      <a:pt x="12" y="26"/>
                      <a:pt x="12" y="42"/>
                    </a:cubicBezTo>
                    <a:cubicBezTo>
                      <a:pt x="12" y="59"/>
                      <a:pt x="25" y="72"/>
                      <a:pt x="42" y="72"/>
                    </a:cubicBezTo>
                    <a:cubicBezTo>
                      <a:pt x="59" y="72"/>
                      <a:pt x="72" y="59"/>
                      <a:pt x="72" y="42"/>
                    </a:cubicBezTo>
                    <a:cubicBezTo>
                      <a:pt x="72" y="26"/>
                      <a:pt x="59" y="12"/>
                      <a:pt x="4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2" name="Freeform 133">
                <a:extLst>
                  <a:ext uri="{FF2B5EF4-FFF2-40B4-BE49-F238E27FC236}">
                    <a16:creationId xmlns:a16="http://schemas.microsoft.com/office/drawing/2014/main" id="{B69FC6EA-CCB0-35D3-1D3B-AE67356AC0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51" y="2075"/>
                <a:ext cx="128" cy="126"/>
              </a:xfrm>
              <a:custGeom>
                <a:avLst/>
                <a:gdLst>
                  <a:gd name="T0" fmla="*/ 42 w 84"/>
                  <a:gd name="T1" fmla="*/ 84 h 84"/>
                  <a:gd name="T2" fmla="*/ 0 w 84"/>
                  <a:gd name="T3" fmla="*/ 42 h 84"/>
                  <a:gd name="T4" fmla="*/ 42 w 84"/>
                  <a:gd name="T5" fmla="*/ 0 h 84"/>
                  <a:gd name="T6" fmla="*/ 84 w 84"/>
                  <a:gd name="T7" fmla="*/ 42 h 84"/>
                  <a:gd name="T8" fmla="*/ 42 w 84"/>
                  <a:gd name="T9" fmla="*/ 84 h 84"/>
                  <a:gd name="T10" fmla="*/ 42 w 84"/>
                  <a:gd name="T11" fmla="*/ 12 h 84"/>
                  <a:gd name="T12" fmla="*/ 12 w 84"/>
                  <a:gd name="T13" fmla="*/ 42 h 84"/>
                  <a:gd name="T14" fmla="*/ 42 w 84"/>
                  <a:gd name="T15" fmla="*/ 72 h 84"/>
                  <a:gd name="T16" fmla="*/ 72 w 84"/>
                  <a:gd name="T17" fmla="*/ 42 h 84"/>
                  <a:gd name="T18" fmla="*/ 42 w 84"/>
                  <a:gd name="T19" fmla="*/ 1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84">
                    <a:moveTo>
                      <a:pt x="42" y="84"/>
                    </a:move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65" y="0"/>
                      <a:pt x="84" y="19"/>
                      <a:pt x="84" y="42"/>
                    </a:cubicBezTo>
                    <a:cubicBezTo>
                      <a:pt x="84" y="65"/>
                      <a:pt x="65" y="84"/>
                      <a:pt x="42" y="84"/>
                    </a:cubicBezTo>
                    <a:close/>
                    <a:moveTo>
                      <a:pt x="42" y="12"/>
                    </a:moveTo>
                    <a:cubicBezTo>
                      <a:pt x="25" y="12"/>
                      <a:pt x="12" y="26"/>
                      <a:pt x="12" y="42"/>
                    </a:cubicBezTo>
                    <a:cubicBezTo>
                      <a:pt x="12" y="59"/>
                      <a:pt x="25" y="72"/>
                      <a:pt x="42" y="72"/>
                    </a:cubicBezTo>
                    <a:cubicBezTo>
                      <a:pt x="59" y="72"/>
                      <a:pt x="72" y="59"/>
                      <a:pt x="72" y="42"/>
                    </a:cubicBezTo>
                    <a:cubicBezTo>
                      <a:pt x="72" y="26"/>
                      <a:pt x="59" y="12"/>
                      <a:pt x="4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3" name="Freeform 134">
                <a:extLst>
                  <a:ext uri="{FF2B5EF4-FFF2-40B4-BE49-F238E27FC236}">
                    <a16:creationId xmlns:a16="http://schemas.microsoft.com/office/drawing/2014/main" id="{E72BDB68-486A-6977-664E-A8F43DD21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6" y="2111"/>
                <a:ext cx="18" cy="54"/>
              </a:xfrm>
              <a:custGeom>
                <a:avLst/>
                <a:gdLst>
                  <a:gd name="T0" fmla="*/ 6 w 12"/>
                  <a:gd name="T1" fmla="*/ 36 h 36"/>
                  <a:gd name="T2" fmla="*/ 0 w 12"/>
                  <a:gd name="T3" fmla="*/ 30 h 36"/>
                  <a:gd name="T4" fmla="*/ 0 w 12"/>
                  <a:gd name="T5" fmla="*/ 6 h 36"/>
                  <a:gd name="T6" fmla="*/ 6 w 12"/>
                  <a:gd name="T7" fmla="*/ 0 h 36"/>
                  <a:gd name="T8" fmla="*/ 12 w 12"/>
                  <a:gd name="T9" fmla="*/ 6 h 36"/>
                  <a:gd name="T10" fmla="*/ 12 w 12"/>
                  <a:gd name="T11" fmla="*/ 30 h 36"/>
                  <a:gd name="T12" fmla="*/ 6 w 12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6">
                    <a:moveTo>
                      <a:pt x="6" y="36"/>
                    </a:moveTo>
                    <a:cubicBezTo>
                      <a:pt x="3" y="36"/>
                      <a:pt x="0" y="33"/>
                      <a:pt x="0" y="3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3"/>
                      <a:pt x="9" y="36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4" name="Freeform 135">
                <a:extLst>
                  <a:ext uri="{FF2B5EF4-FFF2-40B4-BE49-F238E27FC236}">
                    <a16:creationId xmlns:a16="http://schemas.microsoft.com/office/drawing/2014/main" id="{72A1721C-1CF3-0FC0-CE4D-A27A4F432E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8" y="1986"/>
                <a:ext cx="18" cy="54"/>
              </a:xfrm>
              <a:custGeom>
                <a:avLst/>
                <a:gdLst>
                  <a:gd name="T0" fmla="*/ 6 w 12"/>
                  <a:gd name="T1" fmla="*/ 36 h 36"/>
                  <a:gd name="T2" fmla="*/ 0 w 12"/>
                  <a:gd name="T3" fmla="*/ 30 h 36"/>
                  <a:gd name="T4" fmla="*/ 0 w 12"/>
                  <a:gd name="T5" fmla="*/ 6 h 36"/>
                  <a:gd name="T6" fmla="*/ 6 w 12"/>
                  <a:gd name="T7" fmla="*/ 0 h 36"/>
                  <a:gd name="T8" fmla="*/ 12 w 12"/>
                  <a:gd name="T9" fmla="*/ 6 h 36"/>
                  <a:gd name="T10" fmla="*/ 12 w 12"/>
                  <a:gd name="T11" fmla="*/ 30 h 36"/>
                  <a:gd name="T12" fmla="*/ 6 w 12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6">
                    <a:moveTo>
                      <a:pt x="6" y="36"/>
                    </a:moveTo>
                    <a:cubicBezTo>
                      <a:pt x="3" y="36"/>
                      <a:pt x="0" y="33"/>
                      <a:pt x="0" y="3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3"/>
                      <a:pt x="9" y="36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C915D27B-433E-43BA-0EEF-4A48CF2FD85E}"/>
              </a:ext>
            </a:extLst>
          </p:cNvPr>
          <p:cNvGrpSpPr/>
          <p:nvPr/>
        </p:nvGrpSpPr>
        <p:grpSpPr>
          <a:xfrm>
            <a:off x="11081231" y="9421516"/>
            <a:ext cx="5981219" cy="1545645"/>
            <a:chOff x="2089631" y="9421516"/>
            <a:chExt cx="5981219" cy="1545645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1764CB4-D563-3420-8137-529F782768AD}"/>
                </a:ext>
              </a:extLst>
            </p:cNvPr>
            <p:cNvSpPr/>
            <p:nvPr/>
          </p:nvSpPr>
          <p:spPr>
            <a:xfrm>
              <a:off x="3544755" y="9459353"/>
              <a:ext cx="75389" cy="150780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04929" rtl="0">
                <a:defRPr/>
              </a:pPr>
              <a:endParaRPr lang="en-US" sz="2968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42692DD-8E43-9856-DB0E-E3B8B5E04604}"/>
                </a:ext>
              </a:extLst>
            </p:cNvPr>
            <p:cNvSpPr txBox="1"/>
            <p:nvPr/>
          </p:nvSpPr>
          <p:spPr>
            <a:xfrm>
              <a:off x="3909148" y="9693275"/>
              <a:ext cx="4161702" cy="937901"/>
            </a:xfrm>
            <a:prstGeom prst="rect">
              <a:avLst/>
            </a:prstGeom>
            <a:noFill/>
          </p:spPr>
          <p:txBody>
            <a:bodyPr wrap="square" lIns="0" tIns="0" rIns="0" bIns="75390" rtlCol="0">
              <a:spAutoFit/>
            </a:bodyPr>
            <a:lstStyle/>
            <a:p>
              <a:pPr algn="l" defTabSz="1507846" rtl="0">
                <a:defRPr/>
              </a:pPr>
              <a:r>
                <a:rPr lang="en-US" sz="2800" b="1" kern="1200" dirty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rPr>
                <a:t>FUN, DYNAMIC ENVIRONMENT</a:t>
              </a:r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F5CC074-7D1A-CE33-8298-FA28EC6D9E61}"/>
                </a:ext>
              </a:extLst>
            </p:cNvPr>
            <p:cNvGrpSpPr/>
            <p:nvPr/>
          </p:nvGrpSpPr>
          <p:grpSpPr>
            <a:xfrm>
              <a:off x="2089631" y="9421516"/>
              <a:ext cx="1104419" cy="1259119"/>
              <a:chOff x="1909614" y="3682996"/>
              <a:chExt cx="768668" cy="876337"/>
            </a:xfrm>
            <a:solidFill>
              <a:schemeClr val="accent1">
                <a:lumMod val="60000"/>
                <a:lumOff val="40000"/>
              </a:schemeClr>
            </a:solidFill>
          </p:grpSpPr>
          <p:pic>
            <p:nvPicPr>
              <p:cNvPr id="153" name="Graphic 152" descr="Ethernet">
                <a:extLst>
                  <a:ext uri="{FF2B5EF4-FFF2-40B4-BE49-F238E27FC236}">
                    <a16:creationId xmlns:a16="http://schemas.microsoft.com/office/drawing/2014/main" id="{2E18CB50-1E5A-EEA6-901C-90B0BC32AE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V="1">
                <a:off x="2136272" y="4000780"/>
                <a:ext cx="326050" cy="326050"/>
              </a:xfrm>
              <a:prstGeom prst="rect">
                <a:avLst/>
              </a:prstGeom>
            </p:spPr>
          </p:pic>
          <p:pic>
            <p:nvPicPr>
              <p:cNvPr id="154" name="Graphic 153" descr="Add">
                <a:extLst>
                  <a:ext uri="{FF2B5EF4-FFF2-40B4-BE49-F238E27FC236}">
                    <a16:creationId xmlns:a16="http://schemas.microsoft.com/office/drawing/2014/main" id="{D11B2000-89B4-3C24-2EAB-794D1CA589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86584" y="3682996"/>
                <a:ext cx="239444" cy="239444"/>
              </a:xfrm>
              <a:prstGeom prst="rect">
                <a:avLst/>
              </a:prstGeom>
            </p:spPr>
          </p:pic>
          <p:sp>
            <p:nvSpPr>
              <p:cNvPr id="155" name="Freeform 66">
                <a:extLst>
                  <a:ext uri="{FF2B5EF4-FFF2-40B4-BE49-F238E27FC236}">
                    <a16:creationId xmlns:a16="http://schemas.microsoft.com/office/drawing/2014/main" id="{BE00D38B-D9F0-76EE-E6AD-A1000DB7AE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09614" y="3930082"/>
                <a:ext cx="203691" cy="225287"/>
              </a:xfrm>
              <a:custGeom>
                <a:avLst/>
                <a:gdLst>
                  <a:gd name="T0" fmla="*/ 36 w 72"/>
                  <a:gd name="T1" fmla="*/ 0 h 72"/>
                  <a:gd name="T2" fmla="*/ 0 w 72"/>
                  <a:gd name="T3" fmla="*/ 36 h 72"/>
                  <a:gd name="T4" fmla="*/ 36 w 72"/>
                  <a:gd name="T5" fmla="*/ 72 h 72"/>
                  <a:gd name="T6" fmla="*/ 72 w 72"/>
                  <a:gd name="T7" fmla="*/ 36 h 72"/>
                  <a:gd name="T8" fmla="*/ 36 w 72"/>
                  <a:gd name="T9" fmla="*/ 0 h 72"/>
                  <a:gd name="T10" fmla="*/ 36 w 72"/>
                  <a:gd name="T11" fmla="*/ 60 h 72"/>
                  <a:gd name="T12" fmla="*/ 12 w 72"/>
                  <a:gd name="T13" fmla="*/ 36 h 72"/>
                  <a:gd name="T14" fmla="*/ 36 w 72"/>
                  <a:gd name="T15" fmla="*/ 12 h 72"/>
                  <a:gd name="T16" fmla="*/ 60 w 72"/>
                  <a:gd name="T17" fmla="*/ 36 h 72"/>
                  <a:gd name="T18" fmla="*/ 36 w 72"/>
                  <a:gd name="T19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0"/>
                    </a:moveTo>
                    <a:cubicBezTo>
                      <a:pt x="16" y="0"/>
                      <a:pt x="0" y="17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ubicBezTo>
                      <a:pt x="56" y="72"/>
                      <a:pt x="72" y="56"/>
                      <a:pt x="72" y="36"/>
                    </a:cubicBezTo>
                    <a:cubicBezTo>
                      <a:pt x="72" y="17"/>
                      <a:pt x="56" y="0"/>
                      <a:pt x="36" y="0"/>
                    </a:cubicBezTo>
                    <a:close/>
                    <a:moveTo>
                      <a:pt x="36" y="60"/>
                    </a:moveTo>
                    <a:cubicBezTo>
                      <a:pt x="23" y="60"/>
                      <a:pt x="12" y="50"/>
                      <a:pt x="12" y="36"/>
                    </a:cubicBezTo>
                    <a:cubicBezTo>
                      <a:pt x="12" y="23"/>
                      <a:pt x="23" y="12"/>
                      <a:pt x="36" y="12"/>
                    </a:cubicBezTo>
                    <a:cubicBezTo>
                      <a:pt x="49" y="12"/>
                      <a:pt x="60" y="23"/>
                      <a:pt x="60" y="36"/>
                    </a:cubicBezTo>
                    <a:cubicBezTo>
                      <a:pt x="60" y="50"/>
                      <a:pt x="49" y="60"/>
                      <a:pt x="36" y="6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raphik"/>
                  <a:ea typeface="+mn-ea"/>
                  <a:cs typeface="+mn-cs"/>
                </a:endParaRPr>
              </a:p>
            </p:txBody>
          </p:sp>
          <p:sp>
            <p:nvSpPr>
              <p:cNvPr id="156" name="Freeform 67">
                <a:extLst>
                  <a:ext uri="{FF2B5EF4-FFF2-40B4-BE49-F238E27FC236}">
                    <a16:creationId xmlns:a16="http://schemas.microsoft.com/office/drawing/2014/main" id="{5FCDFBD3-D770-E265-F495-7514181398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09614" y="4182448"/>
                <a:ext cx="203691" cy="376885"/>
              </a:xfrm>
              <a:custGeom>
                <a:avLst/>
                <a:gdLst>
                  <a:gd name="T0" fmla="*/ 36 w 72"/>
                  <a:gd name="T1" fmla="*/ 0 h 120"/>
                  <a:gd name="T2" fmla="*/ 0 w 72"/>
                  <a:gd name="T3" fmla="*/ 36 h 120"/>
                  <a:gd name="T4" fmla="*/ 0 w 72"/>
                  <a:gd name="T5" fmla="*/ 114 h 120"/>
                  <a:gd name="T6" fmla="*/ 2 w 72"/>
                  <a:gd name="T7" fmla="*/ 118 h 120"/>
                  <a:gd name="T8" fmla="*/ 6 w 72"/>
                  <a:gd name="T9" fmla="*/ 120 h 120"/>
                  <a:gd name="T10" fmla="*/ 66 w 72"/>
                  <a:gd name="T11" fmla="*/ 120 h 120"/>
                  <a:gd name="T12" fmla="*/ 70 w 72"/>
                  <a:gd name="T13" fmla="*/ 118 h 120"/>
                  <a:gd name="T14" fmla="*/ 72 w 72"/>
                  <a:gd name="T15" fmla="*/ 114 h 120"/>
                  <a:gd name="T16" fmla="*/ 72 w 72"/>
                  <a:gd name="T17" fmla="*/ 36 h 120"/>
                  <a:gd name="T18" fmla="*/ 36 w 72"/>
                  <a:gd name="T19" fmla="*/ 0 h 120"/>
                  <a:gd name="T20" fmla="*/ 60 w 72"/>
                  <a:gd name="T21" fmla="*/ 108 h 120"/>
                  <a:gd name="T22" fmla="*/ 12 w 72"/>
                  <a:gd name="T23" fmla="*/ 108 h 120"/>
                  <a:gd name="T24" fmla="*/ 12 w 72"/>
                  <a:gd name="T25" fmla="*/ 36 h 120"/>
                  <a:gd name="T26" fmla="*/ 36 w 72"/>
                  <a:gd name="T27" fmla="*/ 12 h 120"/>
                  <a:gd name="T28" fmla="*/ 60 w 72"/>
                  <a:gd name="T29" fmla="*/ 36 h 120"/>
                  <a:gd name="T30" fmla="*/ 60 w 72"/>
                  <a:gd name="T31" fmla="*/ 10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120">
                    <a:moveTo>
                      <a:pt x="36" y="0"/>
                    </a:moveTo>
                    <a:cubicBezTo>
                      <a:pt x="16" y="0"/>
                      <a:pt x="0" y="16"/>
                      <a:pt x="0" y="36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6"/>
                      <a:pt x="1" y="117"/>
                      <a:pt x="2" y="118"/>
                    </a:cubicBezTo>
                    <a:cubicBezTo>
                      <a:pt x="3" y="119"/>
                      <a:pt x="4" y="120"/>
                      <a:pt x="6" y="120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7" y="120"/>
                      <a:pt x="69" y="119"/>
                      <a:pt x="70" y="118"/>
                    </a:cubicBezTo>
                    <a:cubicBezTo>
                      <a:pt x="71" y="117"/>
                      <a:pt x="72" y="116"/>
                      <a:pt x="72" y="114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16"/>
                      <a:pt x="56" y="0"/>
                      <a:pt x="36" y="0"/>
                    </a:cubicBezTo>
                    <a:close/>
                    <a:moveTo>
                      <a:pt x="60" y="108"/>
                    </a:moveTo>
                    <a:cubicBezTo>
                      <a:pt x="12" y="108"/>
                      <a:pt x="12" y="108"/>
                      <a:pt x="12" y="108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23"/>
                      <a:pt x="23" y="12"/>
                      <a:pt x="36" y="12"/>
                    </a:cubicBezTo>
                    <a:cubicBezTo>
                      <a:pt x="49" y="12"/>
                      <a:pt x="60" y="23"/>
                      <a:pt x="60" y="36"/>
                    </a:cubicBezTo>
                    <a:lnTo>
                      <a:pt x="60" y="1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raphik"/>
                  <a:ea typeface="+mn-ea"/>
                  <a:cs typeface="+mn-cs"/>
                </a:endParaRPr>
              </a:p>
            </p:txBody>
          </p:sp>
          <p:sp>
            <p:nvSpPr>
              <p:cNvPr id="157" name="Freeform 68">
                <a:extLst>
                  <a:ext uri="{FF2B5EF4-FFF2-40B4-BE49-F238E27FC236}">
                    <a16:creationId xmlns:a16="http://schemas.microsoft.com/office/drawing/2014/main" id="{8BE48D59-9D04-8C60-0DD3-142ADB3049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78296" y="3930082"/>
                <a:ext cx="199986" cy="225287"/>
              </a:xfrm>
              <a:custGeom>
                <a:avLst/>
                <a:gdLst>
                  <a:gd name="T0" fmla="*/ 35 w 71"/>
                  <a:gd name="T1" fmla="*/ 72 h 72"/>
                  <a:gd name="T2" fmla="*/ 71 w 71"/>
                  <a:gd name="T3" fmla="*/ 36 h 72"/>
                  <a:gd name="T4" fmla="*/ 35 w 71"/>
                  <a:gd name="T5" fmla="*/ 0 h 72"/>
                  <a:gd name="T6" fmla="*/ 0 w 71"/>
                  <a:gd name="T7" fmla="*/ 36 h 72"/>
                  <a:gd name="T8" fmla="*/ 35 w 71"/>
                  <a:gd name="T9" fmla="*/ 72 h 72"/>
                  <a:gd name="T10" fmla="*/ 35 w 71"/>
                  <a:gd name="T11" fmla="*/ 12 h 72"/>
                  <a:gd name="T12" fmla="*/ 59 w 71"/>
                  <a:gd name="T13" fmla="*/ 36 h 72"/>
                  <a:gd name="T14" fmla="*/ 35 w 71"/>
                  <a:gd name="T15" fmla="*/ 60 h 72"/>
                  <a:gd name="T16" fmla="*/ 11 w 71"/>
                  <a:gd name="T17" fmla="*/ 36 h 72"/>
                  <a:gd name="T18" fmla="*/ 35 w 71"/>
                  <a:gd name="T19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72">
                    <a:moveTo>
                      <a:pt x="35" y="72"/>
                    </a:moveTo>
                    <a:cubicBezTo>
                      <a:pt x="55" y="72"/>
                      <a:pt x="71" y="56"/>
                      <a:pt x="71" y="36"/>
                    </a:cubicBezTo>
                    <a:cubicBezTo>
                      <a:pt x="71" y="17"/>
                      <a:pt x="55" y="0"/>
                      <a:pt x="35" y="0"/>
                    </a:cubicBezTo>
                    <a:cubicBezTo>
                      <a:pt x="16" y="0"/>
                      <a:pt x="0" y="17"/>
                      <a:pt x="0" y="36"/>
                    </a:cubicBezTo>
                    <a:cubicBezTo>
                      <a:pt x="0" y="56"/>
                      <a:pt x="16" y="72"/>
                      <a:pt x="35" y="72"/>
                    </a:cubicBezTo>
                    <a:close/>
                    <a:moveTo>
                      <a:pt x="35" y="12"/>
                    </a:moveTo>
                    <a:cubicBezTo>
                      <a:pt x="49" y="12"/>
                      <a:pt x="59" y="23"/>
                      <a:pt x="59" y="36"/>
                    </a:cubicBezTo>
                    <a:cubicBezTo>
                      <a:pt x="59" y="50"/>
                      <a:pt x="49" y="60"/>
                      <a:pt x="35" y="60"/>
                    </a:cubicBezTo>
                    <a:cubicBezTo>
                      <a:pt x="22" y="60"/>
                      <a:pt x="12" y="50"/>
                      <a:pt x="11" y="36"/>
                    </a:cubicBezTo>
                    <a:cubicBezTo>
                      <a:pt x="12" y="23"/>
                      <a:pt x="22" y="12"/>
                      <a:pt x="35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raphik"/>
                  <a:ea typeface="+mn-ea"/>
                  <a:cs typeface="+mn-cs"/>
                </a:endParaRPr>
              </a:p>
            </p:txBody>
          </p:sp>
          <p:sp>
            <p:nvSpPr>
              <p:cNvPr id="158" name="Freeform 69">
                <a:extLst>
                  <a:ext uri="{FF2B5EF4-FFF2-40B4-BE49-F238E27FC236}">
                    <a16:creationId xmlns:a16="http://schemas.microsoft.com/office/drawing/2014/main" id="{F9B6590B-72D3-A227-8E3E-6508EE9233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78296" y="4182448"/>
                <a:ext cx="199986" cy="376885"/>
              </a:xfrm>
              <a:custGeom>
                <a:avLst/>
                <a:gdLst>
                  <a:gd name="T0" fmla="*/ 35 w 71"/>
                  <a:gd name="T1" fmla="*/ 0 h 120"/>
                  <a:gd name="T2" fmla="*/ 0 w 71"/>
                  <a:gd name="T3" fmla="*/ 36 h 120"/>
                  <a:gd name="T4" fmla="*/ 0 w 71"/>
                  <a:gd name="T5" fmla="*/ 114 h 120"/>
                  <a:gd name="T6" fmla="*/ 1 w 71"/>
                  <a:gd name="T7" fmla="*/ 118 h 120"/>
                  <a:gd name="T8" fmla="*/ 6 w 71"/>
                  <a:gd name="T9" fmla="*/ 120 h 120"/>
                  <a:gd name="T10" fmla="*/ 65 w 71"/>
                  <a:gd name="T11" fmla="*/ 120 h 120"/>
                  <a:gd name="T12" fmla="*/ 70 w 71"/>
                  <a:gd name="T13" fmla="*/ 118 h 120"/>
                  <a:gd name="T14" fmla="*/ 71 w 71"/>
                  <a:gd name="T15" fmla="*/ 114 h 120"/>
                  <a:gd name="T16" fmla="*/ 71 w 71"/>
                  <a:gd name="T17" fmla="*/ 36 h 120"/>
                  <a:gd name="T18" fmla="*/ 35 w 71"/>
                  <a:gd name="T19" fmla="*/ 0 h 120"/>
                  <a:gd name="T20" fmla="*/ 59 w 71"/>
                  <a:gd name="T21" fmla="*/ 108 h 120"/>
                  <a:gd name="T22" fmla="*/ 11 w 71"/>
                  <a:gd name="T23" fmla="*/ 108 h 120"/>
                  <a:gd name="T24" fmla="*/ 11 w 71"/>
                  <a:gd name="T25" fmla="*/ 36 h 120"/>
                  <a:gd name="T26" fmla="*/ 35 w 71"/>
                  <a:gd name="T27" fmla="*/ 12 h 120"/>
                  <a:gd name="T28" fmla="*/ 59 w 71"/>
                  <a:gd name="T29" fmla="*/ 36 h 120"/>
                  <a:gd name="T30" fmla="*/ 59 w 71"/>
                  <a:gd name="T31" fmla="*/ 10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120">
                    <a:moveTo>
                      <a:pt x="35" y="0"/>
                    </a:moveTo>
                    <a:cubicBezTo>
                      <a:pt x="16" y="0"/>
                      <a:pt x="0" y="16"/>
                      <a:pt x="0" y="36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6"/>
                      <a:pt x="0" y="117"/>
                      <a:pt x="1" y="118"/>
                    </a:cubicBezTo>
                    <a:cubicBezTo>
                      <a:pt x="2" y="119"/>
                      <a:pt x="4" y="120"/>
                      <a:pt x="6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20"/>
                      <a:pt x="69" y="119"/>
                      <a:pt x="70" y="118"/>
                    </a:cubicBezTo>
                    <a:cubicBezTo>
                      <a:pt x="71" y="117"/>
                      <a:pt x="71" y="116"/>
                      <a:pt x="71" y="114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71" y="16"/>
                      <a:pt x="55" y="0"/>
                      <a:pt x="35" y="0"/>
                    </a:cubicBezTo>
                    <a:close/>
                    <a:moveTo>
                      <a:pt x="59" y="108"/>
                    </a:moveTo>
                    <a:cubicBezTo>
                      <a:pt x="11" y="108"/>
                      <a:pt x="11" y="108"/>
                      <a:pt x="11" y="108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2" y="23"/>
                      <a:pt x="22" y="12"/>
                      <a:pt x="35" y="12"/>
                    </a:cubicBezTo>
                    <a:cubicBezTo>
                      <a:pt x="49" y="12"/>
                      <a:pt x="59" y="23"/>
                      <a:pt x="59" y="36"/>
                    </a:cubicBezTo>
                    <a:lnTo>
                      <a:pt x="59" y="1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raphik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000ACBA-7C18-1ACA-17FE-96FF11506BA4}"/>
              </a:ext>
            </a:extLst>
          </p:cNvPr>
          <p:cNvGrpSpPr/>
          <p:nvPr/>
        </p:nvGrpSpPr>
        <p:grpSpPr>
          <a:xfrm>
            <a:off x="2418921" y="1556067"/>
            <a:ext cx="5974846" cy="1507808"/>
            <a:chOff x="2096004" y="1877408"/>
            <a:chExt cx="5974846" cy="1507808"/>
          </a:xfrm>
        </p:grpSpPr>
        <p:grpSp>
          <p:nvGrpSpPr>
            <p:cNvPr id="5" name="Group 207">
              <a:extLst>
                <a:ext uri="{FF2B5EF4-FFF2-40B4-BE49-F238E27FC236}">
                  <a16:creationId xmlns:a16="http://schemas.microsoft.com/office/drawing/2014/main" id="{F3A679ED-FCA5-4379-5C52-030FFA06935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096004" y="2141059"/>
              <a:ext cx="940477" cy="922816"/>
              <a:chOff x="528" y="3153"/>
              <a:chExt cx="426" cy="418"/>
            </a:xfrm>
            <a:solidFill>
              <a:schemeClr val="accent6"/>
            </a:solidFill>
          </p:grpSpPr>
          <p:sp>
            <p:nvSpPr>
              <p:cNvPr id="28" name="Freeform 208">
                <a:extLst>
                  <a:ext uri="{FF2B5EF4-FFF2-40B4-BE49-F238E27FC236}">
                    <a16:creationId xmlns:a16="http://schemas.microsoft.com/office/drawing/2014/main" id="{BF865A74-1442-97C1-9174-F9708AF3A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7" y="3224"/>
                <a:ext cx="248" cy="18"/>
              </a:xfrm>
              <a:custGeom>
                <a:avLst/>
                <a:gdLst>
                  <a:gd name="T0" fmla="*/ 162 w 168"/>
                  <a:gd name="T1" fmla="*/ 12 h 12"/>
                  <a:gd name="T2" fmla="*/ 6 w 168"/>
                  <a:gd name="T3" fmla="*/ 12 h 12"/>
                  <a:gd name="T4" fmla="*/ 0 w 168"/>
                  <a:gd name="T5" fmla="*/ 6 h 12"/>
                  <a:gd name="T6" fmla="*/ 6 w 168"/>
                  <a:gd name="T7" fmla="*/ 0 h 12"/>
                  <a:gd name="T8" fmla="*/ 162 w 168"/>
                  <a:gd name="T9" fmla="*/ 0 h 12"/>
                  <a:gd name="T10" fmla="*/ 168 w 168"/>
                  <a:gd name="T11" fmla="*/ 6 h 12"/>
                  <a:gd name="T12" fmla="*/ 162 w 168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" h="12">
                    <a:moveTo>
                      <a:pt x="162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6" y="0"/>
                      <a:pt x="168" y="2"/>
                      <a:pt x="168" y="6"/>
                    </a:cubicBezTo>
                    <a:cubicBezTo>
                      <a:pt x="168" y="9"/>
                      <a:pt x="166" y="12"/>
                      <a:pt x="16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9" name="Freeform 209">
                <a:extLst>
                  <a:ext uri="{FF2B5EF4-FFF2-40B4-BE49-F238E27FC236}">
                    <a16:creationId xmlns:a16="http://schemas.microsoft.com/office/drawing/2014/main" id="{ADC254EC-5C9D-4C65-5808-BE3BC01EDD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" y="3155"/>
                <a:ext cx="250" cy="217"/>
              </a:xfrm>
              <a:custGeom>
                <a:avLst/>
                <a:gdLst>
                  <a:gd name="T0" fmla="*/ 84 w 169"/>
                  <a:gd name="T1" fmla="*/ 150 h 150"/>
                  <a:gd name="T2" fmla="*/ 80 w 169"/>
                  <a:gd name="T3" fmla="*/ 148 h 150"/>
                  <a:gd name="T4" fmla="*/ 2 w 169"/>
                  <a:gd name="T5" fmla="*/ 58 h 150"/>
                  <a:gd name="T6" fmla="*/ 1 w 169"/>
                  <a:gd name="T7" fmla="*/ 50 h 150"/>
                  <a:gd name="T8" fmla="*/ 37 w 169"/>
                  <a:gd name="T9" fmla="*/ 2 h 150"/>
                  <a:gd name="T10" fmla="*/ 42 w 169"/>
                  <a:gd name="T11" fmla="*/ 0 h 150"/>
                  <a:gd name="T12" fmla="*/ 126 w 169"/>
                  <a:gd name="T13" fmla="*/ 0 h 150"/>
                  <a:gd name="T14" fmla="*/ 131 w 169"/>
                  <a:gd name="T15" fmla="*/ 2 h 150"/>
                  <a:gd name="T16" fmla="*/ 167 w 169"/>
                  <a:gd name="T17" fmla="*/ 50 h 150"/>
                  <a:gd name="T18" fmla="*/ 167 w 169"/>
                  <a:gd name="T19" fmla="*/ 58 h 150"/>
                  <a:gd name="T20" fmla="*/ 89 w 169"/>
                  <a:gd name="T21" fmla="*/ 148 h 150"/>
                  <a:gd name="T22" fmla="*/ 84 w 169"/>
                  <a:gd name="T23" fmla="*/ 150 h 150"/>
                  <a:gd name="T24" fmla="*/ 14 w 169"/>
                  <a:gd name="T25" fmla="*/ 53 h 150"/>
                  <a:gd name="T26" fmla="*/ 84 w 169"/>
                  <a:gd name="T27" fmla="*/ 134 h 150"/>
                  <a:gd name="T28" fmla="*/ 155 w 169"/>
                  <a:gd name="T29" fmla="*/ 53 h 150"/>
                  <a:gd name="T30" fmla="*/ 123 w 169"/>
                  <a:gd name="T31" fmla="*/ 12 h 150"/>
                  <a:gd name="T32" fmla="*/ 45 w 169"/>
                  <a:gd name="T33" fmla="*/ 12 h 150"/>
                  <a:gd name="T34" fmla="*/ 14 w 169"/>
                  <a:gd name="T35" fmla="*/ 5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9" h="150">
                    <a:moveTo>
                      <a:pt x="84" y="150"/>
                    </a:moveTo>
                    <a:cubicBezTo>
                      <a:pt x="82" y="150"/>
                      <a:pt x="81" y="149"/>
                      <a:pt x="80" y="14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0" y="55"/>
                      <a:pt x="0" y="52"/>
                      <a:pt x="1" y="5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9" y="1"/>
                      <a:pt x="40" y="0"/>
                      <a:pt x="42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8" y="0"/>
                      <a:pt x="130" y="1"/>
                      <a:pt x="131" y="2"/>
                    </a:cubicBezTo>
                    <a:cubicBezTo>
                      <a:pt x="167" y="50"/>
                      <a:pt x="167" y="50"/>
                      <a:pt x="167" y="50"/>
                    </a:cubicBezTo>
                    <a:cubicBezTo>
                      <a:pt x="169" y="52"/>
                      <a:pt x="169" y="55"/>
                      <a:pt x="167" y="58"/>
                    </a:cubicBezTo>
                    <a:cubicBezTo>
                      <a:pt x="89" y="148"/>
                      <a:pt x="89" y="148"/>
                      <a:pt x="89" y="148"/>
                    </a:cubicBezTo>
                    <a:cubicBezTo>
                      <a:pt x="88" y="149"/>
                      <a:pt x="86" y="150"/>
                      <a:pt x="84" y="150"/>
                    </a:cubicBezTo>
                    <a:close/>
                    <a:moveTo>
                      <a:pt x="14" y="53"/>
                    </a:moveTo>
                    <a:cubicBezTo>
                      <a:pt x="84" y="134"/>
                      <a:pt x="84" y="134"/>
                      <a:pt x="84" y="134"/>
                    </a:cubicBezTo>
                    <a:cubicBezTo>
                      <a:pt x="155" y="53"/>
                      <a:pt x="155" y="53"/>
                      <a:pt x="155" y="53"/>
                    </a:cubicBezTo>
                    <a:cubicBezTo>
                      <a:pt x="123" y="12"/>
                      <a:pt x="123" y="12"/>
                      <a:pt x="123" y="12"/>
                    </a:cubicBezTo>
                    <a:cubicBezTo>
                      <a:pt x="45" y="12"/>
                      <a:pt x="45" y="12"/>
                      <a:pt x="45" y="12"/>
                    </a:cubicBezTo>
                    <a:lnTo>
                      <a:pt x="14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0" name="Freeform 210">
                <a:extLst>
                  <a:ext uri="{FF2B5EF4-FFF2-40B4-BE49-F238E27FC236}">
                    <a16:creationId xmlns:a16="http://schemas.microsoft.com/office/drawing/2014/main" id="{C7ABDB01-7238-4B56-7018-93AD52BB89A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7" y="3502"/>
                <a:ext cx="124" cy="69"/>
              </a:xfrm>
              <a:custGeom>
                <a:avLst/>
                <a:gdLst>
                  <a:gd name="T0" fmla="*/ 78 w 84"/>
                  <a:gd name="T1" fmla="*/ 48 h 48"/>
                  <a:gd name="T2" fmla="*/ 6 w 84"/>
                  <a:gd name="T3" fmla="*/ 48 h 48"/>
                  <a:gd name="T4" fmla="*/ 0 w 84"/>
                  <a:gd name="T5" fmla="*/ 42 h 48"/>
                  <a:gd name="T6" fmla="*/ 0 w 84"/>
                  <a:gd name="T7" fmla="*/ 6 h 48"/>
                  <a:gd name="T8" fmla="*/ 6 w 84"/>
                  <a:gd name="T9" fmla="*/ 0 h 48"/>
                  <a:gd name="T10" fmla="*/ 78 w 84"/>
                  <a:gd name="T11" fmla="*/ 0 h 48"/>
                  <a:gd name="T12" fmla="*/ 84 w 84"/>
                  <a:gd name="T13" fmla="*/ 6 h 48"/>
                  <a:gd name="T14" fmla="*/ 84 w 84"/>
                  <a:gd name="T15" fmla="*/ 42 h 48"/>
                  <a:gd name="T16" fmla="*/ 78 w 84"/>
                  <a:gd name="T17" fmla="*/ 48 h 48"/>
                  <a:gd name="T18" fmla="*/ 12 w 84"/>
                  <a:gd name="T19" fmla="*/ 36 h 48"/>
                  <a:gd name="T20" fmla="*/ 72 w 84"/>
                  <a:gd name="T21" fmla="*/ 36 h 48"/>
                  <a:gd name="T22" fmla="*/ 72 w 84"/>
                  <a:gd name="T23" fmla="*/ 12 h 48"/>
                  <a:gd name="T24" fmla="*/ 12 w 84"/>
                  <a:gd name="T25" fmla="*/ 12 h 48"/>
                  <a:gd name="T26" fmla="*/ 12 w 84"/>
                  <a:gd name="T27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48">
                    <a:moveTo>
                      <a:pt x="78" y="48"/>
                    </a:moveTo>
                    <a:cubicBezTo>
                      <a:pt x="6" y="48"/>
                      <a:pt x="6" y="48"/>
                      <a:pt x="6" y="48"/>
                    </a:cubicBezTo>
                    <a:cubicBezTo>
                      <a:pt x="3" y="48"/>
                      <a:pt x="0" y="45"/>
                      <a:pt x="0" y="4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82" y="0"/>
                      <a:pt x="84" y="2"/>
                      <a:pt x="84" y="6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4" y="45"/>
                      <a:pt x="82" y="48"/>
                      <a:pt x="78" y="48"/>
                    </a:cubicBezTo>
                    <a:close/>
                    <a:moveTo>
                      <a:pt x="12" y="36"/>
                    </a:move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1" name="Freeform 211">
                <a:extLst>
                  <a:ext uri="{FF2B5EF4-FFF2-40B4-BE49-F238E27FC236}">
                    <a16:creationId xmlns:a16="http://schemas.microsoft.com/office/drawing/2014/main" id="{F9648353-0C77-7358-EC67-2B60AD46E1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" y="3262"/>
                <a:ext cx="160" cy="257"/>
              </a:xfrm>
              <a:custGeom>
                <a:avLst/>
                <a:gdLst>
                  <a:gd name="T0" fmla="*/ 54 w 108"/>
                  <a:gd name="T1" fmla="*/ 178 h 178"/>
                  <a:gd name="T2" fmla="*/ 48 w 108"/>
                  <a:gd name="T3" fmla="*/ 172 h 178"/>
                  <a:gd name="T4" fmla="*/ 48 w 108"/>
                  <a:gd name="T5" fmla="*/ 153 h 178"/>
                  <a:gd name="T6" fmla="*/ 50 w 108"/>
                  <a:gd name="T7" fmla="*/ 149 h 178"/>
                  <a:gd name="T8" fmla="*/ 96 w 108"/>
                  <a:gd name="T9" fmla="*/ 103 h 178"/>
                  <a:gd name="T10" fmla="*/ 96 w 108"/>
                  <a:gd name="T11" fmla="*/ 15 h 178"/>
                  <a:gd name="T12" fmla="*/ 93 w 108"/>
                  <a:gd name="T13" fmla="*/ 16 h 178"/>
                  <a:gd name="T14" fmla="*/ 78 w 108"/>
                  <a:gd name="T15" fmla="*/ 82 h 178"/>
                  <a:gd name="T16" fmla="*/ 76 w 108"/>
                  <a:gd name="T17" fmla="*/ 86 h 178"/>
                  <a:gd name="T18" fmla="*/ 41 w 108"/>
                  <a:gd name="T19" fmla="*/ 122 h 178"/>
                  <a:gd name="T20" fmla="*/ 34 w 108"/>
                  <a:gd name="T21" fmla="*/ 123 h 178"/>
                  <a:gd name="T22" fmla="*/ 31 w 108"/>
                  <a:gd name="T23" fmla="*/ 116 h 178"/>
                  <a:gd name="T24" fmla="*/ 39 w 108"/>
                  <a:gd name="T25" fmla="*/ 80 h 178"/>
                  <a:gd name="T26" fmla="*/ 37 w 108"/>
                  <a:gd name="T27" fmla="*/ 69 h 178"/>
                  <a:gd name="T28" fmla="*/ 30 w 108"/>
                  <a:gd name="T29" fmla="*/ 73 h 178"/>
                  <a:gd name="T30" fmla="*/ 12 w 108"/>
                  <a:gd name="T31" fmla="*/ 118 h 178"/>
                  <a:gd name="T32" fmla="*/ 12 w 108"/>
                  <a:gd name="T33" fmla="*/ 172 h 178"/>
                  <a:gd name="T34" fmla="*/ 6 w 108"/>
                  <a:gd name="T35" fmla="*/ 178 h 178"/>
                  <a:gd name="T36" fmla="*/ 0 w 108"/>
                  <a:gd name="T37" fmla="*/ 172 h 178"/>
                  <a:gd name="T38" fmla="*/ 0 w 108"/>
                  <a:gd name="T39" fmla="*/ 118 h 178"/>
                  <a:gd name="T40" fmla="*/ 0 w 108"/>
                  <a:gd name="T41" fmla="*/ 116 h 178"/>
                  <a:gd name="T42" fmla="*/ 20 w 108"/>
                  <a:gd name="T43" fmla="*/ 67 h 178"/>
                  <a:gd name="T44" fmla="*/ 41 w 108"/>
                  <a:gd name="T45" fmla="*/ 58 h 178"/>
                  <a:gd name="T46" fmla="*/ 51 w 108"/>
                  <a:gd name="T47" fmla="*/ 83 h 178"/>
                  <a:gd name="T48" fmla="*/ 47 w 108"/>
                  <a:gd name="T49" fmla="*/ 98 h 178"/>
                  <a:gd name="T50" fmla="*/ 66 w 108"/>
                  <a:gd name="T51" fmla="*/ 79 h 178"/>
                  <a:gd name="T52" fmla="*/ 87 w 108"/>
                  <a:gd name="T53" fmla="*/ 6 h 178"/>
                  <a:gd name="T54" fmla="*/ 104 w 108"/>
                  <a:gd name="T55" fmla="*/ 3 h 178"/>
                  <a:gd name="T56" fmla="*/ 108 w 108"/>
                  <a:gd name="T57" fmla="*/ 9 h 178"/>
                  <a:gd name="T58" fmla="*/ 108 w 108"/>
                  <a:gd name="T59" fmla="*/ 106 h 178"/>
                  <a:gd name="T60" fmla="*/ 106 w 108"/>
                  <a:gd name="T61" fmla="*/ 110 h 178"/>
                  <a:gd name="T62" fmla="*/ 60 w 108"/>
                  <a:gd name="T63" fmla="*/ 156 h 178"/>
                  <a:gd name="T64" fmla="*/ 60 w 108"/>
                  <a:gd name="T65" fmla="*/ 172 h 178"/>
                  <a:gd name="T66" fmla="*/ 54 w 108"/>
                  <a:gd name="T6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8" h="178">
                    <a:moveTo>
                      <a:pt x="54" y="178"/>
                    </a:moveTo>
                    <a:cubicBezTo>
                      <a:pt x="51" y="178"/>
                      <a:pt x="48" y="175"/>
                      <a:pt x="48" y="172"/>
                    </a:cubicBezTo>
                    <a:cubicBezTo>
                      <a:pt x="48" y="153"/>
                      <a:pt x="48" y="153"/>
                      <a:pt x="48" y="153"/>
                    </a:cubicBezTo>
                    <a:cubicBezTo>
                      <a:pt x="48" y="152"/>
                      <a:pt x="49" y="150"/>
                      <a:pt x="50" y="149"/>
                    </a:cubicBezTo>
                    <a:cubicBezTo>
                      <a:pt x="50" y="149"/>
                      <a:pt x="84" y="115"/>
                      <a:pt x="96" y="103"/>
                    </a:cubicBezTo>
                    <a:cubicBezTo>
                      <a:pt x="96" y="15"/>
                      <a:pt x="96" y="15"/>
                      <a:pt x="96" y="15"/>
                    </a:cubicBezTo>
                    <a:cubicBezTo>
                      <a:pt x="95" y="15"/>
                      <a:pt x="94" y="16"/>
                      <a:pt x="93" y="16"/>
                    </a:cubicBezTo>
                    <a:cubicBezTo>
                      <a:pt x="88" y="21"/>
                      <a:pt x="78" y="35"/>
                      <a:pt x="78" y="82"/>
                    </a:cubicBezTo>
                    <a:cubicBezTo>
                      <a:pt x="78" y="83"/>
                      <a:pt x="78" y="85"/>
                      <a:pt x="76" y="86"/>
                    </a:cubicBezTo>
                    <a:cubicBezTo>
                      <a:pt x="41" y="122"/>
                      <a:pt x="41" y="122"/>
                      <a:pt x="41" y="122"/>
                    </a:cubicBezTo>
                    <a:cubicBezTo>
                      <a:pt x="39" y="123"/>
                      <a:pt x="36" y="124"/>
                      <a:pt x="34" y="123"/>
                    </a:cubicBezTo>
                    <a:cubicBezTo>
                      <a:pt x="31" y="121"/>
                      <a:pt x="30" y="119"/>
                      <a:pt x="31" y="116"/>
                    </a:cubicBezTo>
                    <a:cubicBezTo>
                      <a:pt x="39" y="80"/>
                      <a:pt x="39" y="80"/>
                      <a:pt x="39" y="80"/>
                    </a:cubicBezTo>
                    <a:cubicBezTo>
                      <a:pt x="40" y="74"/>
                      <a:pt x="39" y="70"/>
                      <a:pt x="37" y="69"/>
                    </a:cubicBezTo>
                    <a:cubicBezTo>
                      <a:pt x="34" y="69"/>
                      <a:pt x="32" y="70"/>
                      <a:pt x="30" y="73"/>
                    </a:cubicBezTo>
                    <a:cubicBezTo>
                      <a:pt x="24" y="83"/>
                      <a:pt x="15" y="108"/>
                      <a:pt x="12" y="118"/>
                    </a:cubicBezTo>
                    <a:cubicBezTo>
                      <a:pt x="12" y="172"/>
                      <a:pt x="12" y="172"/>
                      <a:pt x="12" y="172"/>
                    </a:cubicBezTo>
                    <a:cubicBezTo>
                      <a:pt x="12" y="175"/>
                      <a:pt x="10" y="178"/>
                      <a:pt x="6" y="178"/>
                    </a:cubicBezTo>
                    <a:cubicBezTo>
                      <a:pt x="3" y="178"/>
                      <a:pt x="0" y="175"/>
                      <a:pt x="0" y="172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17"/>
                      <a:pt x="0" y="116"/>
                      <a:pt x="0" y="116"/>
                    </a:cubicBezTo>
                    <a:cubicBezTo>
                      <a:pt x="1" y="114"/>
                      <a:pt x="11" y="80"/>
                      <a:pt x="20" y="67"/>
                    </a:cubicBezTo>
                    <a:cubicBezTo>
                      <a:pt x="26" y="57"/>
                      <a:pt x="35" y="56"/>
                      <a:pt x="41" y="58"/>
                    </a:cubicBezTo>
                    <a:cubicBezTo>
                      <a:pt x="48" y="61"/>
                      <a:pt x="54" y="70"/>
                      <a:pt x="51" y="83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67" y="40"/>
                      <a:pt x="73" y="16"/>
                      <a:pt x="87" y="6"/>
                    </a:cubicBezTo>
                    <a:cubicBezTo>
                      <a:pt x="95" y="0"/>
                      <a:pt x="103" y="3"/>
                      <a:pt x="104" y="3"/>
                    </a:cubicBezTo>
                    <a:cubicBezTo>
                      <a:pt x="107" y="4"/>
                      <a:pt x="108" y="6"/>
                      <a:pt x="108" y="9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7"/>
                      <a:pt x="108" y="109"/>
                      <a:pt x="106" y="110"/>
                    </a:cubicBezTo>
                    <a:cubicBezTo>
                      <a:pt x="98" y="118"/>
                      <a:pt x="68" y="148"/>
                      <a:pt x="60" y="156"/>
                    </a:cubicBezTo>
                    <a:cubicBezTo>
                      <a:pt x="60" y="172"/>
                      <a:pt x="60" y="172"/>
                      <a:pt x="60" y="172"/>
                    </a:cubicBezTo>
                    <a:cubicBezTo>
                      <a:pt x="60" y="175"/>
                      <a:pt x="58" y="178"/>
                      <a:pt x="54" y="1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2" name="Freeform 212">
                <a:extLst>
                  <a:ext uri="{FF2B5EF4-FFF2-40B4-BE49-F238E27FC236}">
                    <a16:creationId xmlns:a16="http://schemas.microsoft.com/office/drawing/2014/main" id="{03BFADE2-8CCA-7372-BB0F-D672D73381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1" y="3502"/>
                <a:ext cx="124" cy="69"/>
              </a:xfrm>
              <a:custGeom>
                <a:avLst/>
                <a:gdLst>
                  <a:gd name="T0" fmla="*/ 78 w 84"/>
                  <a:gd name="T1" fmla="*/ 48 h 48"/>
                  <a:gd name="T2" fmla="*/ 6 w 84"/>
                  <a:gd name="T3" fmla="*/ 48 h 48"/>
                  <a:gd name="T4" fmla="*/ 0 w 84"/>
                  <a:gd name="T5" fmla="*/ 42 h 48"/>
                  <a:gd name="T6" fmla="*/ 0 w 84"/>
                  <a:gd name="T7" fmla="*/ 6 h 48"/>
                  <a:gd name="T8" fmla="*/ 6 w 84"/>
                  <a:gd name="T9" fmla="*/ 0 h 48"/>
                  <a:gd name="T10" fmla="*/ 78 w 84"/>
                  <a:gd name="T11" fmla="*/ 0 h 48"/>
                  <a:gd name="T12" fmla="*/ 84 w 84"/>
                  <a:gd name="T13" fmla="*/ 6 h 48"/>
                  <a:gd name="T14" fmla="*/ 84 w 84"/>
                  <a:gd name="T15" fmla="*/ 42 h 48"/>
                  <a:gd name="T16" fmla="*/ 78 w 84"/>
                  <a:gd name="T17" fmla="*/ 48 h 48"/>
                  <a:gd name="T18" fmla="*/ 12 w 84"/>
                  <a:gd name="T19" fmla="*/ 36 h 48"/>
                  <a:gd name="T20" fmla="*/ 72 w 84"/>
                  <a:gd name="T21" fmla="*/ 36 h 48"/>
                  <a:gd name="T22" fmla="*/ 72 w 84"/>
                  <a:gd name="T23" fmla="*/ 12 h 48"/>
                  <a:gd name="T24" fmla="*/ 12 w 84"/>
                  <a:gd name="T25" fmla="*/ 12 h 48"/>
                  <a:gd name="T26" fmla="*/ 12 w 84"/>
                  <a:gd name="T27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48">
                    <a:moveTo>
                      <a:pt x="78" y="48"/>
                    </a:moveTo>
                    <a:cubicBezTo>
                      <a:pt x="6" y="48"/>
                      <a:pt x="6" y="48"/>
                      <a:pt x="6" y="48"/>
                    </a:cubicBezTo>
                    <a:cubicBezTo>
                      <a:pt x="3" y="48"/>
                      <a:pt x="0" y="45"/>
                      <a:pt x="0" y="4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82" y="0"/>
                      <a:pt x="84" y="2"/>
                      <a:pt x="84" y="6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84" y="45"/>
                      <a:pt x="82" y="48"/>
                      <a:pt x="78" y="48"/>
                    </a:cubicBezTo>
                    <a:close/>
                    <a:moveTo>
                      <a:pt x="12" y="36"/>
                    </a:move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3" name="Freeform 213">
                <a:extLst>
                  <a:ext uri="{FF2B5EF4-FFF2-40B4-BE49-F238E27FC236}">
                    <a16:creationId xmlns:a16="http://schemas.microsoft.com/office/drawing/2014/main" id="{A322FD57-9054-2966-5DD5-7AF850DDB6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" y="3262"/>
                <a:ext cx="160" cy="257"/>
              </a:xfrm>
              <a:custGeom>
                <a:avLst/>
                <a:gdLst>
                  <a:gd name="T0" fmla="*/ 102 w 108"/>
                  <a:gd name="T1" fmla="*/ 178 h 178"/>
                  <a:gd name="T2" fmla="*/ 96 w 108"/>
                  <a:gd name="T3" fmla="*/ 172 h 178"/>
                  <a:gd name="T4" fmla="*/ 96 w 108"/>
                  <a:gd name="T5" fmla="*/ 118 h 178"/>
                  <a:gd name="T6" fmla="*/ 79 w 108"/>
                  <a:gd name="T7" fmla="*/ 73 h 178"/>
                  <a:gd name="T8" fmla="*/ 72 w 108"/>
                  <a:gd name="T9" fmla="*/ 69 h 178"/>
                  <a:gd name="T10" fmla="*/ 69 w 108"/>
                  <a:gd name="T11" fmla="*/ 80 h 178"/>
                  <a:gd name="T12" fmla="*/ 78 w 108"/>
                  <a:gd name="T13" fmla="*/ 116 h 178"/>
                  <a:gd name="T14" fmla="*/ 75 w 108"/>
                  <a:gd name="T15" fmla="*/ 123 h 178"/>
                  <a:gd name="T16" fmla="*/ 68 w 108"/>
                  <a:gd name="T17" fmla="*/ 122 h 178"/>
                  <a:gd name="T18" fmla="*/ 32 w 108"/>
                  <a:gd name="T19" fmla="*/ 86 h 178"/>
                  <a:gd name="T20" fmla="*/ 30 w 108"/>
                  <a:gd name="T21" fmla="*/ 82 h 178"/>
                  <a:gd name="T22" fmla="*/ 15 w 108"/>
                  <a:gd name="T23" fmla="*/ 16 h 178"/>
                  <a:gd name="T24" fmla="*/ 12 w 108"/>
                  <a:gd name="T25" fmla="*/ 15 h 178"/>
                  <a:gd name="T26" fmla="*/ 12 w 108"/>
                  <a:gd name="T27" fmla="*/ 103 h 178"/>
                  <a:gd name="T28" fmla="*/ 59 w 108"/>
                  <a:gd name="T29" fmla="*/ 149 h 178"/>
                  <a:gd name="T30" fmla="*/ 60 w 108"/>
                  <a:gd name="T31" fmla="*/ 153 h 178"/>
                  <a:gd name="T32" fmla="*/ 60 w 108"/>
                  <a:gd name="T33" fmla="*/ 172 h 178"/>
                  <a:gd name="T34" fmla="*/ 54 w 108"/>
                  <a:gd name="T35" fmla="*/ 178 h 178"/>
                  <a:gd name="T36" fmla="*/ 48 w 108"/>
                  <a:gd name="T37" fmla="*/ 172 h 178"/>
                  <a:gd name="T38" fmla="*/ 48 w 108"/>
                  <a:gd name="T39" fmla="*/ 156 h 178"/>
                  <a:gd name="T40" fmla="*/ 2 w 108"/>
                  <a:gd name="T41" fmla="*/ 110 h 178"/>
                  <a:gd name="T42" fmla="*/ 0 w 108"/>
                  <a:gd name="T43" fmla="*/ 106 h 178"/>
                  <a:gd name="T44" fmla="*/ 0 w 108"/>
                  <a:gd name="T45" fmla="*/ 9 h 178"/>
                  <a:gd name="T46" fmla="*/ 4 w 108"/>
                  <a:gd name="T47" fmla="*/ 3 h 178"/>
                  <a:gd name="T48" fmla="*/ 22 w 108"/>
                  <a:gd name="T49" fmla="*/ 6 h 178"/>
                  <a:gd name="T50" fmla="*/ 42 w 108"/>
                  <a:gd name="T51" fmla="*/ 79 h 178"/>
                  <a:gd name="T52" fmla="*/ 61 w 108"/>
                  <a:gd name="T53" fmla="*/ 98 h 178"/>
                  <a:gd name="T54" fmla="*/ 58 w 108"/>
                  <a:gd name="T55" fmla="*/ 83 h 178"/>
                  <a:gd name="T56" fmla="*/ 67 w 108"/>
                  <a:gd name="T57" fmla="*/ 58 h 178"/>
                  <a:gd name="T58" fmla="*/ 89 w 108"/>
                  <a:gd name="T59" fmla="*/ 67 h 178"/>
                  <a:gd name="T60" fmla="*/ 108 w 108"/>
                  <a:gd name="T61" fmla="*/ 116 h 178"/>
                  <a:gd name="T62" fmla="*/ 108 w 108"/>
                  <a:gd name="T63" fmla="*/ 118 h 178"/>
                  <a:gd name="T64" fmla="*/ 108 w 108"/>
                  <a:gd name="T65" fmla="*/ 172 h 178"/>
                  <a:gd name="T66" fmla="*/ 102 w 108"/>
                  <a:gd name="T6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8" h="178">
                    <a:moveTo>
                      <a:pt x="102" y="178"/>
                    </a:moveTo>
                    <a:cubicBezTo>
                      <a:pt x="99" y="178"/>
                      <a:pt x="96" y="175"/>
                      <a:pt x="96" y="172"/>
                    </a:cubicBezTo>
                    <a:cubicBezTo>
                      <a:pt x="96" y="118"/>
                      <a:pt x="96" y="118"/>
                      <a:pt x="96" y="118"/>
                    </a:cubicBezTo>
                    <a:cubicBezTo>
                      <a:pt x="93" y="108"/>
                      <a:pt x="85" y="82"/>
                      <a:pt x="79" y="73"/>
                    </a:cubicBezTo>
                    <a:cubicBezTo>
                      <a:pt x="77" y="70"/>
                      <a:pt x="74" y="69"/>
                      <a:pt x="72" y="69"/>
                    </a:cubicBezTo>
                    <a:cubicBezTo>
                      <a:pt x="70" y="70"/>
                      <a:pt x="68" y="74"/>
                      <a:pt x="69" y="80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9"/>
                      <a:pt x="77" y="121"/>
                      <a:pt x="75" y="123"/>
                    </a:cubicBezTo>
                    <a:cubicBezTo>
                      <a:pt x="72" y="124"/>
                      <a:pt x="70" y="123"/>
                      <a:pt x="68" y="122"/>
                    </a:cubicBezTo>
                    <a:cubicBezTo>
                      <a:pt x="32" y="86"/>
                      <a:pt x="32" y="86"/>
                      <a:pt x="32" y="86"/>
                    </a:cubicBezTo>
                    <a:cubicBezTo>
                      <a:pt x="31" y="85"/>
                      <a:pt x="30" y="83"/>
                      <a:pt x="30" y="82"/>
                    </a:cubicBezTo>
                    <a:cubicBezTo>
                      <a:pt x="30" y="35"/>
                      <a:pt x="21" y="21"/>
                      <a:pt x="15" y="16"/>
                    </a:cubicBezTo>
                    <a:cubicBezTo>
                      <a:pt x="14" y="16"/>
                      <a:pt x="13" y="15"/>
                      <a:pt x="12" y="15"/>
                    </a:cubicBezTo>
                    <a:cubicBezTo>
                      <a:pt x="12" y="103"/>
                      <a:pt x="12" y="103"/>
                      <a:pt x="12" y="103"/>
                    </a:cubicBezTo>
                    <a:cubicBezTo>
                      <a:pt x="26" y="115"/>
                      <a:pt x="57" y="148"/>
                      <a:pt x="59" y="149"/>
                    </a:cubicBezTo>
                    <a:cubicBezTo>
                      <a:pt x="60" y="150"/>
                      <a:pt x="60" y="152"/>
                      <a:pt x="60" y="153"/>
                    </a:cubicBezTo>
                    <a:cubicBezTo>
                      <a:pt x="60" y="172"/>
                      <a:pt x="60" y="172"/>
                      <a:pt x="60" y="172"/>
                    </a:cubicBezTo>
                    <a:cubicBezTo>
                      <a:pt x="60" y="175"/>
                      <a:pt x="58" y="178"/>
                      <a:pt x="54" y="178"/>
                    </a:cubicBezTo>
                    <a:cubicBezTo>
                      <a:pt x="51" y="178"/>
                      <a:pt x="48" y="175"/>
                      <a:pt x="48" y="172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41" y="148"/>
                      <a:pt x="13" y="119"/>
                      <a:pt x="2" y="110"/>
                    </a:cubicBezTo>
                    <a:cubicBezTo>
                      <a:pt x="1" y="109"/>
                      <a:pt x="0" y="107"/>
                      <a:pt x="0" y="10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6"/>
                      <a:pt x="2" y="4"/>
                      <a:pt x="4" y="3"/>
                    </a:cubicBezTo>
                    <a:cubicBezTo>
                      <a:pt x="5" y="3"/>
                      <a:pt x="13" y="0"/>
                      <a:pt x="22" y="6"/>
                    </a:cubicBezTo>
                    <a:cubicBezTo>
                      <a:pt x="35" y="16"/>
                      <a:pt x="42" y="40"/>
                      <a:pt x="42" y="79"/>
                    </a:cubicBezTo>
                    <a:cubicBezTo>
                      <a:pt x="61" y="98"/>
                      <a:pt x="61" y="98"/>
                      <a:pt x="61" y="98"/>
                    </a:cubicBezTo>
                    <a:cubicBezTo>
                      <a:pt x="58" y="83"/>
                      <a:pt x="58" y="83"/>
                      <a:pt x="58" y="83"/>
                    </a:cubicBezTo>
                    <a:cubicBezTo>
                      <a:pt x="55" y="70"/>
                      <a:pt x="60" y="61"/>
                      <a:pt x="67" y="58"/>
                    </a:cubicBezTo>
                    <a:cubicBezTo>
                      <a:pt x="74" y="56"/>
                      <a:pt x="83" y="57"/>
                      <a:pt x="89" y="67"/>
                    </a:cubicBezTo>
                    <a:cubicBezTo>
                      <a:pt x="97" y="80"/>
                      <a:pt x="108" y="114"/>
                      <a:pt x="108" y="116"/>
                    </a:cubicBezTo>
                    <a:cubicBezTo>
                      <a:pt x="108" y="116"/>
                      <a:pt x="108" y="117"/>
                      <a:pt x="108" y="118"/>
                    </a:cubicBezTo>
                    <a:cubicBezTo>
                      <a:pt x="108" y="172"/>
                      <a:pt x="108" y="172"/>
                      <a:pt x="108" y="172"/>
                    </a:cubicBezTo>
                    <a:cubicBezTo>
                      <a:pt x="108" y="175"/>
                      <a:pt x="106" y="178"/>
                      <a:pt x="102" y="1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" name="Freeform 214">
                <a:extLst>
                  <a:ext uri="{FF2B5EF4-FFF2-40B4-BE49-F238E27FC236}">
                    <a16:creationId xmlns:a16="http://schemas.microsoft.com/office/drawing/2014/main" id="{A9B3C37B-360D-DC99-F7AA-C22F5EA7D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" y="3153"/>
                <a:ext cx="81" cy="219"/>
              </a:xfrm>
              <a:custGeom>
                <a:avLst/>
                <a:gdLst>
                  <a:gd name="T0" fmla="*/ 48 w 55"/>
                  <a:gd name="T1" fmla="*/ 151 h 151"/>
                  <a:gd name="T2" fmla="*/ 43 w 55"/>
                  <a:gd name="T3" fmla="*/ 147 h 151"/>
                  <a:gd name="T4" fmla="*/ 12 w 55"/>
                  <a:gd name="T5" fmla="*/ 57 h 151"/>
                  <a:gd name="T6" fmla="*/ 12 w 55"/>
                  <a:gd name="T7" fmla="*/ 56 h 151"/>
                  <a:gd name="T8" fmla="*/ 0 w 55"/>
                  <a:gd name="T9" fmla="*/ 8 h 151"/>
                  <a:gd name="T10" fmla="*/ 5 w 55"/>
                  <a:gd name="T11" fmla="*/ 1 h 151"/>
                  <a:gd name="T12" fmla="*/ 12 w 55"/>
                  <a:gd name="T13" fmla="*/ 5 h 151"/>
                  <a:gd name="T14" fmla="*/ 24 w 55"/>
                  <a:gd name="T15" fmla="*/ 53 h 151"/>
                  <a:gd name="T16" fmla="*/ 54 w 55"/>
                  <a:gd name="T17" fmla="*/ 143 h 151"/>
                  <a:gd name="T18" fmla="*/ 50 w 55"/>
                  <a:gd name="T19" fmla="*/ 150 h 151"/>
                  <a:gd name="T20" fmla="*/ 48 w 55"/>
                  <a:gd name="T21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151">
                    <a:moveTo>
                      <a:pt x="48" y="151"/>
                    </a:moveTo>
                    <a:cubicBezTo>
                      <a:pt x="46" y="151"/>
                      <a:pt x="43" y="149"/>
                      <a:pt x="43" y="14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5"/>
                      <a:pt x="2" y="2"/>
                      <a:pt x="5" y="1"/>
                    </a:cubicBezTo>
                    <a:cubicBezTo>
                      <a:pt x="8" y="0"/>
                      <a:pt x="11" y="2"/>
                      <a:pt x="12" y="5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5" y="146"/>
                      <a:pt x="53" y="149"/>
                      <a:pt x="50" y="150"/>
                    </a:cubicBezTo>
                    <a:cubicBezTo>
                      <a:pt x="50" y="151"/>
                      <a:pt x="49" y="151"/>
                      <a:pt x="48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" name="Freeform 215">
                <a:extLst>
                  <a:ext uri="{FF2B5EF4-FFF2-40B4-BE49-F238E27FC236}">
                    <a16:creationId xmlns:a16="http://schemas.microsoft.com/office/drawing/2014/main" id="{5BE427B5-94F2-876C-BD20-503044BC04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" y="3153"/>
                <a:ext cx="82" cy="219"/>
              </a:xfrm>
              <a:custGeom>
                <a:avLst/>
                <a:gdLst>
                  <a:gd name="T0" fmla="*/ 7 w 55"/>
                  <a:gd name="T1" fmla="*/ 151 h 151"/>
                  <a:gd name="T2" fmla="*/ 5 w 55"/>
                  <a:gd name="T3" fmla="*/ 150 h 151"/>
                  <a:gd name="T4" fmla="*/ 1 w 55"/>
                  <a:gd name="T5" fmla="*/ 143 h 151"/>
                  <a:gd name="T6" fmla="*/ 30 w 55"/>
                  <a:gd name="T7" fmla="*/ 53 h 151"/>
                  <a:gd name="T8" fmla="*/ 42 w 55"/>
                  <a:gd name="T9" fmla="*/ 5 h 151"/>
                  <a:gd name="T10" fmla="*/ 50 w 55"/>
                  <a:gd name="T11" fmla="*/ 1 h 151"/>
                  <a:gd name="T12" fmla="*/ 54 w 55"/>
                  <a:gd name="T13" fmla="*/ 8 h 151"/>
                  <a:gd name="T14" fmla="*/ 42 w 55"/>
                  <a:gd name="T15" fmla="*/ 56 h 151"/>
                  <a:gd name="T16" fmla="*/ 42 w 55"/>
                  <a:gd name="T17" fmla="*/ 57 h 151"/>
                  <a:gd name="T18" fmla="*/ 12 w 55"/>
                  <a:gd name="T19" fmla="*/ 147 h 151"/>
                  <a:gd name="T20" fmla="*/ 7 w 55"/>
                  <a:gd name="T21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151">
                    <a:moveTo>
                      <a:pt x="7" y="151"/>
                    </a:moveTo>
                    <a:cubicBezTo>
                      <a:pt x="6" y="151"/>
                      <a:pt x="5" y="151"/>
                      <a:pt x="5" y="150"/>
                    </a:cubicBezTo>
                    <a:cubicBezTo>
                      <a:pt x="2" y="149"/>
                      <a:pt x="0" y="146"/>
                      <a:pt x="1" y="14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3" y="2"/>
                      <a:pt x="46" y="0"/>
                      <a:pt x="50" y="1"/>
                    </a:cubicBezTo>
                    <a:cubicBezTo>
                      <a:pt x="53" y="2"/>
                      <a:pt x="55" y="5"/>
                      <a:pt x="54" y="8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6"/>
                      <a:pt x="42" y="56"/>
                      <a:pt x="42" y="57"/>
                    </a:cubicBezTo>
                    <a:cubicBezTo>
                      <a:pt x="12" y="147"/>
                      <a:pt x="12" y="147"/>
                      <a:pt x="12" y="147"/>
                    </a:cubicBezTo>
                    <a:cubicBezTo>
                      <a:pt x="12" y="149"/>
                      <a:pt x="9" y="151"/>
                      <a:pt x="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3D59A33-2921-C9A8-4ABA-693D83D20A1C}"/>
                </a:ext>
              </a:extLst>
            </p:cNvPr>
            <p:cNvSpPr/>
            <p:nvPr/>
          </p:nvSpPr>
          <p:spPr>
            <a:xfrm>
              <a:off x="3555917" y="1877408"/>
              <a:ext cx="75389" cy="1507808"/>
            </a:xfrm>
            <a:prstGeom prst="rect">
              <a:avLst/>
            </a:prstGeom>
            <a:solidFill>
              <a:schemeClr val="accent6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04929" rtl="0">
                <a:defRPr/>
              </a:pPr>
              <a:endParaRPr lang="en-US" sz="2968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0E009D0-6360-8613-DF63-6395BE3F4D09}"/>
                </a:ext>
              </a:extLst>
            </p:cNvPr>
            <p:cNvSpPr txBox="1"/>
            <p:nvPr/>
          </p:nvSpPr>
          <p:spPr>
            <a:xfrm>
              <a:off x="3909148" y="2253796"/>
              <a:ext cx="4161702" cy="507013"/>
            </a:xfrm>
            <a:prstGeom prst="rect">
              <a:avLst/>
            </a:prstGeom>
            <a:noFill/>
          </p:spPr>
          <p:txBody>
            <a:bodyPr wrap="square" lIns="0" tIns="0" rIns="0" bIns="75390" rtlCol="0">
              <a:spAutoFit/>
            </a:bodyPr>
            <a:lstStyle/>
            <a:p>
              <a:pPr algn="l" defTabSz="1507846" rtl="0">
                <a:defRPr/>
              </a:pPr>
              <a:r>
                <a:rPr lang="en-US" sz="2800" b="1" kern="1200" dirty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rPr>
                <a:t>5-DAY WORK WEEK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7B00B75-6949-4896-E906-B75DE07C5465}"/>
              </a:ext>
            </a:extLst>
          </p:cNvPr>
          <p:cNvGrpSpPr/>
          <p:nvPr/>
        </p:nvGrpSpPr>
        <p:grpSpPr>
          <a:xfrm>
            <a:off x="2366399" y="3531888"/>
            <a:ext cx="6027368" cy="1507808"/>
            <a:chOff x="2043482" y="3677508"/>
            <a:chExt cx="6027368" cy="1507808"/>
          </a:xfrm>
        </p:grpSpPr>
        <p:grpSp>
          <p:nvGrpSpPr>
            <p:cNvPr id="37" name="Group 4">
              <a:extLst>
                <a:ext uri="{FF2B5EF4-FFF2-40B4-BE49-F238E27FC236}">
                  <a16:creationId xmlns:a16="http://schemas.microsoft.com/office/drawing/2014/main" id="{6C88E6FD-01AE-CBEB-E088-40602C8C687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043482" y="3902075"/>
              <a:ext cx="1155808" cy="1090288"/>
              <a:chOff x="516" y="670"/>
              <a:chExt cx="441" cy="416"/>
            </a:xfrm>
            <a:solidFill>
              <a:schemeClr val="accent2"/>
            </a:solidFill>
          </p:grpSpPr>
          <p:sp>
            <p:nvSpPr>
              <p:cNvPr id="40" name="Freeform 5">
                <a:extLst>
                  <a:ext uri="{FF2B5EF4-FFF2-40B4-BE49-F238E27FC236}">
                    <a16:creationId xmlns:a16="http://schemas.microsoft.com/office/drawing/2014/main" id="{0FC73507-8FC6-294E-E55F-06D8D02C1A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" y="835"/>
                <a:ext cx="85" cy="76"/>
              </a:xfrm>
              <a:custGeom>
                <a:avLst/>
                <a:gdLst>
                  <a:gd name="T0" fmla="*/ 51 w 55"/>
                  <a:gd name="T1" fmla="*/ 51 h 51"/>
                  <a:gd name="T2" fmla="*/ 4 w 55"/>
                  <a:gd name="T3" fmla="*/ 34 h 51"/>
                  <a:gd name="T4" fmla="*/ 0 w 55"/>
                  <a:gd name="T5" fmla="*/ 28 h 51"/>
                  <a:gd name="T6" fmla="*/ 0 w 55"/>
                  <a:gd name="T7" fmla="*/ 0 h 51"/>
                  <a:gd name="T8" fmla="*/ 12 w 55"/>
                  <a:gd name="T9" fmla="*/ 0 h 51"/>
                  <a:gd name="T10" fmla="*/ 12 w 55"/>
                  <a:gd name="T11" fmla="*/ 24 h 51"/>
                  <a:gd name="T12" fmla="*/ 55 w 55"/>
                  <a:gd name="T13" fmla="*/ 39 h 51"/>
                  <a:gd name="T14" fmla="*/ 51 w 55"/>
                  <a:gd name="T1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51">
                    <a:moveTo>
                      <a:pt x="51" y="51"/>
                    </a:moveTo>
                    <a:cubicBezTo>
                      <a:pt x="4" y="34"/>
                      <a:pt x="4" y="34"/>
                      <a:pt x="4" y="34"/>
                    </a:cubicBezTo>
                    <a:cubicBezTo>
                      <a:pt x="2" y="33"/>
                      <a:pt x="0" y="31"/>
                      <a:pt x="0" y="2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55" y="39"/>
                      <a:pt x="55" y="39"/>
                      <a:pt x="55" y="39"/>
                    </a:cubicBezTo>
                    <a:lnTo>
                      <a:pt x="51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5" name="Freeform 6">
                <a:extLst>
                  <a:ext uri="{FF2B5EF4-FFF2-40B4-BE49-F238E27FC236}">
                    <a16:creationId xmlns:a16="http://schemas.microsoft.com/office/drawing/2014/main" id="{3D0D6D63-E455-9AD9-E9FD-35EBBCEFBE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" y="838"/>
                <a:ext cx="202" cy="140"/>
              </a:xfrm>
              <a:custGeom>
                <a:avLst/>
                <a:gdLst>
                  <a:gd name="T0" fmla="*/ 132 w 132"/>
                  <a:gd name="T1" fmla="*/ 94 h 94"/>
                  <a:gd name="T2" fmla="*/ 6 w 132"/>
                  <a:gd name="T3" fmla="*/ 94 h 94"/>
                  <a:gd name="T4" fmla="*/ 0 w 132"/>
                  <a:gd name="T5" fmla="*/ 88 h 94"/>
                  <a:gd name="T6" fmla="*/ 0 w 132"/>
                  <a:gd name="T7" fmla="*/ 70 h 94"/>
                  <a:gd name="T8" fmla="*/ 23 w 132"/>
                  <a:gd name="T9" fmla="*/ 37 h 94"/>
                  <a:gd name="T10" fmla="*/ 66 w 132"/>
                  <a:gd name="T11" fmla="*/ 22 h 94"/>
                  <a:gd name="T12" fmla="*/ 66 w 132"/>
                  <a:gd name="T13" fmla="*/ 0 h 94"/>
                  <a:gd name="T14" fmla="*/ 78 w 132"/>
                  <a:gd name="T15" fmla="*/ 0 h 94"/>
                  <a:gd name="T16" fmla="*/ 78 w 132"/>
                  <a:gd name="T17" fmla="*/ 26 h 94"/>
                  <a:gd name="T18" fmla="*/ 74 w 132"/>
                  <a:gd name="T19" fmla="*/ 32 h 94"/>
                  <a:gd name="T20" fmla="*/ 27 w 132"/>
                  <a:gd name="T21" fmla="*/ 49 h 94"/>
                  <a:gd name="T22" fmla="*/ 12 w 132"/>
                  <a:gd name="T23" fmla="*/ 70 h 94"/>
                  <a:gd name="T24" fmla="*/ 12 w 132"/>
                  <a:gd name="T25" fmla="*/ 82 h 94"/>
                  <a:gd name="T26" fmla="*/ 132 w 132"/>
                  <a:gd name="T27" fmla="*/ 82 h 94"/>
                  <a:gd name="T28" fmla="*/ 132 w 132"/>
                  <a:gd name="T29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2" h="94">
                    <a:moveTo>
                      <a:pt x="132" y="94"/>
                    </a:moveTo>
                    <a:cubicBezTo>
                      <a:pt x="6" y="94"/>
                      <a:pt x="6" y="94"/>
                      <a:pt x="6" y="94"/>
                    </a:cubicBezTo>
                    <a:cubicBezTo>
                      <a:pt x="3" y="94"/>
                      <a:pt x="0" y="91"/>
                      <a:pt x="0" y="88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55"/>
                      <a:pt x="9" y="42"/>
                      <a:pt x="23" y="37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8" y="29"/>
                      <a:pt x="76" y="31"/>
                      <a:pt x="74" y="32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18" y="52"/>
                      <a:pt x="12" y="60"/>
                      <a:pt x="12" y="70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32" y="82"/>
                      <a:pt x="132" y="82"/>
                      <a:pt x="132" y="82"/>
                    </a:cubicBezTo>
                    <a:lnTo>
                      <a:pt x="132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7" name="Freeform 7">
                <a:extLst>
                  <a:ext uri="{FF2B5EF4-FFF2-40B4-BE49-F238E27FC236}">
                    <a16:creationId xmlns:a16="http://schemas.microsoft.com/office/drawing/2014/main" id="{07E28D1F-80A1-11FD-308E-0284969C23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" y="670"/>
                <a:ext cx="165" cy="187"/>
              </a:xfrm>
              <a:custGeom>
                <a:avLst/>
                <a:gdLst>
                  <a:gd name="T0" fmla="*/ 54 w 107"/>
                  <a:gd name="T1" fmla="*/ 125 h 125"/>
                  <a:gd name="T2" fmla="*/ 0 w 107"/>
                  <a:gd name="T3" fmla="*/ 62 h 125"/>
                  <a:gd name="T4" fmla="*/ 54 w 107"/>
                  <a:gd name="T5" fmla="*/ 0 h 125"/>
                  <a:gd name="T6" fmla="*/ 107 w 107"/>
                  <a:gd name="T7" fmla="*/ 62 h 125"/>
                  <a:gd name="T8" fmla="*/ 54 w 107"/>
                  <a:gd name="T9" fmla="*/ 125 h 125"/>
                  <a:gd name="T10" fmla="*/ 54 w 107"/>
                  <a:gd name="T11" fmla="*/ 12 h 125"/>
                  <a:gd name="T12" fmla="*/ 12 w 107"/>
                  <a:gd name="T13" fmla="*/ 62 h 125"/>
                  <a:gd name="T14" fmla="*/ 54 w 107"/>
                  <a:gd name="T15" fmla="*/ 113 h 125"/>
                  <a:gd name="T16" fmla="*/ 95 w 107"/>
                  <a:gd name="T17" fmla="*/ 62 h 125"/>
                  <a:gd name="T18" fmla="*/ 54 w 107"/>
                  <a:gd name="T19" fmla="*/ 1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125">
                    <a:moveTo>
                      <a:pt x="54" y="125"/>
                    </a:moveTo>
                    <a:cubicBezTo>
                      <a:pt x="24" y="125"/>
                      <a:pt x="0" y="97"/>
                      <a:pt x="0" y="62"/>
                    </a:cubicBezTo>
                    <a:cubicBezTo>
                      <a:pt x="0" y="28"/>
                      <a:pt x="24" y="0"/>
                      <a:pt x="54" y="0"/>
                    </a:cubicBezTo>
                    <a:cubicBezTo>
                      <a:pt x="83" y="0"/>
                      <a:pt x="107" y="28"/>
                      <a:pt x="107" y="62"/>
                    </a:cubicBezTo>
                    <a:cubicBezTo>
                      <a:pt x="107" y="97"/>
                      <a:pt x="83" y="125"/>
                      <a:pt x="54" y="125"/>
                    </a:cubicBezTo>
                    <a:close/>
                    <a:moveTo>
                      <a:pt x="54" y="12"/>
                    </a:moveTo>
                    <a:cubicBezTo>
                      <a:pt x="31" y="12"/>
                      <a:pt x="12" y="34"/>
                      <a:pt x="12" y="62"/>
                    </a:cubicBezTo>
                    <a:cubicBezTo>
                      <a:pt x="12" y="90"/>
                      <a:pt x="31" y="113"/>
                      <a:pt x="54" y="113"/>
                    </a:cubicBezTo>
                    <a:cubicBezTo>
                      <a:pt x="77" y="113"/>
                      <a:pt x="95" y="90"/>
                      <a:pt x="95" y="62"/>
                    </a:cubicBezTo>
                    <a:cubicBezTo>
                      <a:pt x="95" y="34"/>
                      <a:pt x="77" y="12"/>
                      <a:pt x="54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reeform 8">
                <a:extLst>
                  <a:ext uri="{FF2B5EF4-FFF2-40B4-BE49-F238E27FC236}">
                    <a16:creationId xmlns:a16="http://schemas.microsoft.com/office/drawing/2014/main" id="{24D4EDC7-5C76-7CB8-76F7-5B55C6310A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" y="720"/>
                <a:ext cx="150" cy="46"/>
              </a:xfrm>
              <a:custGeom>
                <a:avLst/>
                <a:gdLst>
                  <a:gd name="T0" fmla="*/ 84 w 98"/>
                  <a:gd name="T1" fmla="*/ 31 h 31"/>
                  <a:gd name="T2" fmla="*/ 57 w 98"/>
                  <a:gd name="T3" fmla="*/ 17 h 31"/>
                  <a:gd name="T4" fmla="*/ 21 w 98"/>
                  <a:gd name="T5" fmla="*/ 31 h 31"/>
                  <a:gd name="T6" fmla="*/ 0 w 98"/>
                  <a:gd name="T7" fmla="*/ 26 h 31"/>
                  <a:gd name="T8" fmla="*/ 6 w 98"/>
                  <a:gd name="T9" fmla="*/ 15 h 31"/>
                  <a:gd name="T10" fmla="*/ 21 w 98"/>
                  <a:gd name="T11" fmla="*/ 19 h 31"/>
                  <a:gd name="T12" fmla="*/ 52 w 98"/>
                  <a:gd name="T13" fmla="*/ 4 h 31"/>
                  <a:gd name="T14" fmla="*/ 57 w 98"/>
                  <a:gd name="T15" fmla="*/ 0 h 31"/>
                  <a:gd name="T16" fmla="*/ 62 w 98"/>
                  <a:gd name="T17" fmla="*/ 3 h 31"/>
                  <a:gd name="T18" fmla="*/ 91 w 98"/>
                  <a:gd name="T19" fmla="*/ 19 h 31"/>
                  <a:gd name="T20" fmla="*/ 95 w 98"/>
                  <a:gd name="T21" fmla="*/ 18 h 31"/>
                  <a:gd name="T22" fmla="*/ 96 w 98"/>
                  <a:gd name="T23" fmla="*/ 18 h 31"/>
                  <a:gd name="T24" fmla="*/ 98 w 98"/>
                  <a:gd name="T25" fmla="*/ 30 h 31"/>
                  <a:gd name="T26" fmla="*/ 95 w 98"/>
                  <a:gd name="T27" fmla="*/ 30 h 31"/>
                  <a:gd name="T28" fmla="*/ 93 w 98"/>
                  <a:gd name="T29" fmla="*/ 31 h 31"/>
                  <a:gd name="T30" fmla="*/ 84 w 98"/>
                  <a:gd name="T3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8" h="31">
                    <a:moveTo>
                      <a:pt x="84" y="31"/>
                    </a:moveTo>
                    <a:cubicBezTo>
                      <a:pt x="73" y="31"/>
                      <a:pt x="64" y="27"/>
                      <a:pt x="57" y="17"/>
                    </a:cubicBezTo>
                    <a:cubicBezTo>
                      <a:pt x="48" y="25"/>
                      <a:pt x="34" y="31"/>
                      <a:pt x="21" y="31"/>
                    </a:cubicBezTo>
                    <a:cubicBezTo>
                      <a:pt x="14" y="31"/>
                      <a:pt x="7" y="29"/>
                      <a:pt x="0" y="2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1" y="17"/>
                      <a:pt x="15" y="19"/>
                      <a:pt x="21" y="19"/>
                    </a:cubicBezTo>
                    <a:cubicBezTo>
                      <a:pt x="33" y="19"/>
                      <a:pt x="48" y="11"/>
                      <a:pt x="52" y="4"/>
                    </a:cubicBezTo>
                    <a:cubicBezTo>
                      <a:pt x="53" y="2"/>
                      <a:pt x="55" y="0"/>
                      <a:pt x="57" y="0"/>
                    </a:cubicBezTo>
                    <a:cubicBezTo>
                      <a:pt x="59" y="0"/>
                      <a:pt x="61" y="1"/>
                      <a:pt x="62" y="3"/>
                    </a:cubicBezTo>
                    <a:cubicBezTo>
                      <a:pt x="70" y="17"/>
                      <a:pt x="78" y="21"/>
                      <a:pt x="91" y="19"/>
                    </a:cubicBezTo>
                    <a:cubicBezTo>
                      <a:pt x="92" y="19"/>
                      <a:pt x="94" y="18"/>
                      <a:pt x="95" y="18"/>
                    </a:cubicBezTo>
                    <a:cubicBezTo>
                      <a:pt x="95" y="18"/>
                      <a:pt x="96" y="18"/>
                      <a:pt x="96" y="18"/>
                    </a:cubicBezTo>
                    <a:cubicBezTo>
                      <a:pt x="98" y="30"/>
                      <a:pt x="98" y="30"/>
                      <a:pt x="98" y="30"/>
                    </a:cubicBezTo>
                    <a:cubicBezTo>
                      <a:pt x="97" y="30"/>
                      <a:pt x="96" y="30"/>
                      <a:pt x="95" y="30"/>
                    </a:cubicBezTo>
                    <a:cubicBezTo>
                      <a:pt x="95" y="30"/>
                      <a:pt x="94" y="30"/>
                      <a:pt x="93" y="31"/>
                    </a:cubicBezTo>
                    <a:cubicBezTo>
                      <a:pt x="90" y="31"/>
                      <a:pt x="87" y="31"/>
                      <a:pt x="8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reeform 9">
                <a:extLst>
                  <a:ext uri="{FF2B5EF4-FFF2-40B4-BE49-F238E27FC236}">
                    <a16:creationId xmlns:a16="http://schemas.microsoft.com/office/drawing/2014/main" id="{E1086B67-7C29-A7A3-E947-CA4630FEAC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" y="826"/>
                <a:ext cx="18" cy="42"/>
              </a:xfrm>
              <a:custGeom>
                <a:avLst/>
                <a:gdLst>
                  <a:gd name="T0" fmla="*/ 6 w 12"/>
                  <a:gd name="T1" fmla="*/ 28 h 28"/>
                  <a:gd name="T2" fmla="*/ 0 w 12"/>
                  <a:gd name="T3" fmla="*/ 22 h 28"/>
                  <a:gd name="T4" fmla="*/ 0 w 12"/>
                  <a:gd name="T5" fmla="*/ 6 h 28"/>
                  <a:gd name="T6" fmla="*/ 6 w 12"/>
                  <a:gd name="T7" fmla="*/ 0 h 28"/>
                  <a:gd name="T8" fmla="*/ 12 w 12"/>
                  <a:gd name="T9" fmla="*/ 6 h 28"/>
                  <a:gd name="T10" fmla="*/ 12 w 12"/>
                  <a:gd name="T11" fmla="*/ 22 h 28"/>
                  <a:gd name="T12" fmla="*/ 6 w 12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8">
                    <a:moveTo>
                      <a:pt x="6" y="28"/>
                    </a:moveTo>
                    <a:cubicBezTo>
                      <a:pt x="3" y="28"/>
                      <a:pt x="0" y="25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5"/>
                      <a:pt x="9" y="28"/>
                      <a:pt x="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reeform 10">
                <a:extLst>
                  <a:ext uri="{FF2B5EF4-FFF2-40B4-BE49-F238E27FC236}">
                    <a16:creationId xmlns:a16="http://schemas.microsoft.com/office/drawing/2014/main" id="{ED7CA602-E365-8556-915C-C926D9B0B1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" y="670"/>
                <a:ext cx="90" cy="187"/>
              </a:xfrm>
              <a:custGeom>
                <a:avLst/>
                <a:gdLst>
                  <a:gd name="T0" fmla="*/ 6 w 59"/>
                  <a:gd name="T1" fmla="*/ 125 h 125"/>
                  <a:gd name="T2" fmla="*/ 0 w 59"/>
                  <a:gd name="T3" fmla="*/ 119 h 125"/>
                  <a:gd name="T4" fmla="*/ 6 w 59"/>
                  <a:gd name="T5" fmla="*/ 113 h 125"/>
                  <a:gd name="T6" fmla="*/ 47 w 59"/>
                  <a:gd name="T7" fmla="*/ 62 h 125"/>
                  <a:gd name="T8" fmla="*/ 6 w 59"/>
                  <a:gd name="T9" fmla="*/ 12 h 125"/>
                  <a:gd name="T10" fmla="*/ 0 w 59"/>
                  <a:gd name="T11" fmla="*/ 6 h 125"/>
                  <a:gd name="T12" fmla="*/ 6 w 59"/>
                  <a:gd name="T13" fmla="*/ 0 h 125"/>
                  <a:gd name="T14" fmla="*/ 59 w 59"/>
                  <a:gd name="T15" fmla="*/ 62 h 125"/>
                  <a:gd name="T16" fmla="*/ 6 w 59"/>
                  <a:gd name="T17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5">
                    <a:moveTo>
                      <a:pt x="6" y="125"/>
                    </a:moveTo>
                    <a:cubicBezTo>
                      <a:pt x="3" y="125"/>
                      <a:pt x="0" y="123"/>
                      <a:pt x="0" y="119"/>
                    </a:cubicBezTo>
                    <a:cubicBezTo>
                      <a:pt x="0" y="116"/>
                      <a:pt x="3" y="113"/>
                      <a:pt x="6" y="113"/>
                    </a:cubicBezTo>
                    <a:cubicBezTo>
                      <a:pt x="29" y="113"/>
                      <a:pt x="47" y="90"/>
                      <a:pt x="47" y="62"/>
                    </a:cubicBezTo>
                    <a:cubicBezTo>
                      <a:pt x="47" y="34"/>
                      <a:pt x="29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35" y="0"/>
                      <a:pt x="59" y="28"/>
                      <a:pt x="59" y="62"/>
                    </a:cubicBezTo>
                    <a:cubicBezTo>
                      <a:pt x="59" y="97"/>
                      <a:pt x="35" y="125"/>
                      <a:pt x="6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reeform 11">
                <a:extLst>
                  <a:ext uri="{FF2B5EF4-FFF2-40B4-BE49-F238E27FC236}">
                    <a16:creationId xmlns:a16="http://schemas.microsoft.com/office/drawing/2014/main" id="{EC37B8BE-F657-4A85-AFB9-EDD5C238D0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" y="720"/>
                <a:ext cx="81" cy="46"/>
              </a:xfrm>
              <a:custGeom>
                <a:avLst/>
                <a:gdLst>
                  <a:gd name="T0" fmla="*/ 34 w 53"/>
                  <a:gd name="T1" fmla="*/ 31 h 31"/>
                  <a:gd name="T2" fmla="*/ 2 w 53"/>
                  <a:gd name="T3" fmla="*/ 9 h 31"/>
                  <a:gd name="T4" fmla="*/ 4 w 53"/>
                  <a:gd name="T5" fmla="*/ 1 h 31"/>
                  <a:gd name="T6" fmla="*/ 12 w 53"/>
                  <a:gd name="T7" fmla="*/ 3 h 31"/>
                  <a:gd name="T8" fmla="*/ 41 w 53"/>
                  <a:gd name="T9" fmla="*/ 19 h 31"/>
                  <a:gd name="T10" fmla="*/ 45 w 53"/>
                  <a:gd name="T11" fmla="*/ 18 h 31"/>
                  <a:gd name="T12" fmla="*/ 46 w 53"/>
                  <a:gd name="T13" fmla="*/ 18 h 31"/>
                  <a:gd name="T14" fmla="*/ 53 w 53"/>
                  <a:gd name="T15" fmla="*/ 23 h 31"/>
                  <a:gd name="T16" fmla="*/ 48 w 53"/>
                  <a:gd name="T17" fmla="*/ 30 h 31"/>
                  <a:gd name="T18" fmla="*/ 45 w 53"/>
                  <a:gd name="T19" fmla="*/ 30 h 31"/>
                  <a:gd name="T20" fmla="*/ 43 w 53"/>
                  <a:gd name="T21" fmla="*/ 31 h 31"/>
                  <a:gd name="T22" fmla="*/ 34 w 53"/>
                  <a:gd name="T2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" h="31">
                    <a:moveTo>
                      <a:pt x="34" y="31"/>
                    </a:moveTo>
                    <a:cubicBezTo>
                      <a:pt x="21" y="31"/>
                      <a:pt x="10" y="24"/>
                      <a:pt x="2" y="9"/>
                    </a:cubicBezTo>
                    <a:cubicBezTo>
                      <a:pt x="0" y="6"/>
                      <a:pt x="1" y="3"/>
                      <a:pt x="4" y="1"/>
                    </a:cubicBezTo>
                    <a:cubicBezTo>
                      <a:pt x="7" y="0"/>
                      <a:pt x="11" y="1"/>
                      <a:pt x="12" y="3"/>
                    </a:cubicBezTo>
                    <a:cubicBezTo>
                      <a:pt x="20" y="17"/>
                      <a:pt x="28" y="21"/>
                      <a:pt x="41" y="19"/>
                    </a:cubicBezTo>
                    <a:cubicBezTo>
                      <a:pt x="42" y="19"/>
                      <a:pt x="44" y="18"/>
                      <a:pt x="45" y="18"/>
                    </a:cubicBezTo>
                    <a:cubicBezTo>
                      <a:pt x="45" y="18"/>
                      <a:pt x="46" y="18"/>
                      <a:pt x="46" y="18"/>
                    </a:cubicBezTo>
                    <a:cubicBezTo>
                      <a:pt x="49" y="18"/>
                      <a:pt x="52" y="20"/>
                      <a:pt x="53" y="23"/>
                    </a:cubicBezTo>
                    <a:cubicBezTo>
                      <a:pt x="53" y="27"/>
                      <a:pt x="51" y="30"/>
                      <a:pt x="48" y="30"/>
                    </a:cubicBezTo>
                    <a:cubicBezTo>
                      <a:pt x="47" y="30"/>
                      <a:pt x="46" y="30"/>
                      <a:pt x="45" y="30"/>
                    </a:cubicBezTo>
                    <a:cubicBezTo>
                      <a:pt x="45" y="30"/>
                      <a:pt x="44" y="30"/>
                      <a:pt x="43" y="31"/>
                    </a:cubicBezTo>
                    <a:cubicBezTo>
                      <a:pt x="40" y="31"/>
                      <a:pt x="37" y="31"/>
                      <a:pt x="3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reeform 12">
                <a:extLst>
                  <a:ext uri="{FF2B5EF4-FFF2-40B4-BE49-F238E27FC236}">
                    <a16:creationId xmlns:a16="http://schemas.microsoft.com/office/drawing/2014/main" id="{88520FA0-4890-617E-7EDE-3CFEB378E1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" y="950"/>
                <a:ext cx="114" cy="73"/>
              </a:xfrm>
              <a:custGeom>
                <a:avLst/>
                <a:gdLst>
                  <a:gd name="T0" fmla="*/ 31 w 74"/>
                  <a:gd name="T1" fmla="*/ 49 h 49"/>
                  <a:gd name="T2" fmla="*/ 31 w 74"/>
                  <a:gd name="T3" fmla="*/ 49 h 49"/>
                  <a:gd name="T4" fmla="*/ 26 w 74"/>
                  <a:gd name="T5" fmla="*/ 47 h 49"/>
                  <a:gd name="T6" fmla="*/ 3 w 74"/>
                  <a:gd name="T7" fmla="*/ 23 h 49"/>
                  <a:gd name="T8" fmla="*/ 3 w 74"/>
                  <a:gd name="T9" fmla="*/ 14 h 49"/>
                  <a:gd name="T10" fmla="*/ 11 w 74"/>
                  <a:gd name="T11" fmla="*/ 14 h 49"/>
                  <a:gd name="T12" fmla="*/ 31 w 74"/>
                  <a:gd name="T13" fmla="*/ 34 h 49"/>
                  <a:gd name="T14" fmla="*/ 63 w 74"/>
                  <a:gd name="T15" fmla="*/ 2 h 49"/>
                  <a:gd name="T16" fmla="*/ 71 w 74"/>
                  <a:gd name="T17" fmla="*/ 3 h 49"/>
                  <a:gd name="T18" fmla="*/ 71 w 74"/>
                  <a:gd name="T19" fmla="*/ 11 h 49"/>
                  <a:gd name="T20" fmla="*/ 35 w 74"/>
                  <a:gd name="T21" fmla="*/ 47 h 49"/>
                  <a:gd name="T22" fmla="*/ 31 w 74"/>
                  <a:gd name="T2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" h="49">
                    <a:moveTo>
                      <a:pt x="31" y="49"/>
                    </a:moveTo>
                    <a:cubicBezTo>
                      <a:pt x="31" y="49"/>
                      <a:pt x="31" y="49"/>
                      <a:pt x="31" y="49"/>
                    </a:cubicBezTo>
                    <a:cubicBezTo>
                      <a:pt x="29" y="49"/>
                      <a:pt x="28" y="48"/>
                      <a:pt x="26" y="47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0" y="21"/>
                      <a:pt x="0" y="17"/>
                      <a:pt x="3" y="14"/>
                    </a:cubicBezTo>
                    <a:cubicBezTo>
                      <a:pt x="5" y="12"/>
                      <a:pt x="9" y="12"/>
                      <a:pt x="11" y="1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5" y="0"/>
                      <a:pt x="69" y="0"/>
                      <a:pt x="71" y="3"/>
                    </a:cubicBezTo>
                    <a:cubicBezTo>
                      <a:pt x="74" y="5"/>
                      <a:pt x="74" y="9"/>
                      <a:pt x="71" y="11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4" y="48"/>
                      <a:pt x="32" y="49"/>
                      <a:pt x="31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Freeform 13">
                <a:extLst>
                  <a:ext uri="{FF2B5EF4-FFF2-40B4-BE49-F238E27FC236}">
                    <a16:creationId xmlns:a16="http://schemas.microsoft.com/office/drawing/2014/main" id="{67922AD1-F9AD-8312-DD5C-0E9096EA76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5" y="889"/>
                <a:ext cx="202" cy="197"/>
              </a:xfrm>
              <a:custGeom>
                <a:avLst/>
                <a:gdLst>
                  <a:gd name="T0" fmla="*/ 66 w 132"/>
                  <a:gd name="T1" fmla="*/ 132 h 132"/>
                  <a:gd name="T2" fmla="*/ 0 w 132"/>
                  <a:gd name="T3" fmla="*/ 66 h 132"/>
                  <a:gd name="T4" fmla="*/ 66 w 132"/>
                  <a:gd name="T5" fmla="*/ 0 h 132"/>
                  <a:gd name="T6" fmla="*/ 132 w 132"/>
                  <a:gd name="T7" fmla="*/ 66 h 132"/>
                  <a:gd name="T8" fmla="*/ 66 w 132"/>
                  <a:gd name="T9" fmla="*/ 132 h 132"/>
                  <a:gd name="T10" fmla="*/ 66 w 132"/>
                  <a:gd name="T11" fmla="*/ 12 h 132"/>
                  <a:gd name="T12" fmla="*/ 12 w 132"/>
                  <a:gd name="T13" fmla="*/ 66 h 132"/>
                  <a:gd name="T14" fmla="*/ 66 w 132"/>
                  <a:gd name="T15" fmla="*/ 120 h 132"/>
                  <a:gd name="T16" fmla="*/ 120 w 132"/>
                  <a:gd name="T17" fmla="*/ 66 h 132"/>
                  <a:gd name="T18" fmla="*/ 66 w 132"/>
                  <a:gd name="T19" fmla="*/ 1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132">
                    <a:moveTo>
                      <a:pt x="66" y="132"/>
                    </a:moveTo>
                    <a:cubicBezTo>
                      <a:pt x="30" y="132"/>
                      <a:pt x="0" y="102"/>
                      <a:pt x="0" y="66"/>
                    </a:cubicBezTo>
                    <a:cubicBezTo>
                      <a:pt x="0" y="29"/>
                      <a:pt x="30" y="0"/>
                      <a:pt x="66" y="0"/>
                    </a:cubicBezTo>
                    <a:cubicBezTo>
                      <a:pt x="102" y="0"/>
                      <a:pt x="132" y="29"/>
                      <a:pt x="132" y="66"/>
                    </a:cubicBezTo>
                    <a:cubicBezTo>
                      <a:pt x="132" y="102"/>
                      <a:pt x="102" y="132"/>
                      <a:pt x="66" y="132"/>
                    </a:cubicBezTo>
                    <a:close/>
                    <a:moveTo>
                      <a:pt x="66" y="12"/>
                    </a:moveTo>
                    <a:cubicBezTo>
                      <a:pt x="36" y="12"/>
                      <a:pt x="12" y="36"/>
                      <a:pt x="12" y="66"/>
                    </a:cubicBezTo>
                    <a:cubicBezTo>
                      <a:pt x="12" y="96"/>
                      <a:pt x="36" y="120"/>
                      <a:pt x="66" y="120"/>
                    </a:cubicBezTo>
                    <a:cubicBezTo>
                      <a:pt x="96" y="120"/>
                      <a:pt x="120" y="96"/>
                      <a:pt x="120" y="66"/>
                    </a:cubicBezTo>
                    <a:cubicBezTo>
                      <a:pt x="120" y="36"/>
                      <a:pt x="96" y="12"/>
                      <a:pt x="6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US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BC80717-69AD-F45A-F1C0-E33F48BBC211}"/>
                </a:ext>
              </a:extLst>
            </p:cNvPr>
            <p:cNvSpPr/>
            <p:nvPr/>
          </p:nvSpPr>
          <p:spPr>
            <a:xfrm>
              <a:off x="3555726" y="3677508"/>
              <a:ext cx="75389" cy="1507808"/>
            </a:xfrm>
            <a:prstGeom prst="rect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04929" rtl="0">
                <a:defRPr/>
              </a:pPr>
              <a:endParaRPr lang="en-US" sz="2968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A084618-2CA4-2111-E536-4DD9D6A0D858}"/>
                </a:ext>
              </a:extLst>
            </p:cNvPr>
            <p:cNvSpPr txBox="1"/>
            <p:nvPr/>
          </p:nvSpPr>
          <p:spPr>
            <a:xfrm>
              <a:off x="3909148" y="4097955"/>
              <a:ext cx="4161702" cy="507013"/>
            </a:xfrm>
            <a:prstGeom prst="rect">
              <a:avLst/>
            </a:prstGeom>
            <a:noFill/>
          </p:spPr>
          <p:txBody>
            <a:bodyPr wrap="square" lIns="0" tIns="0" rIns="0" bIns="75390" rtlCol="0">
              <a:spAutoFit/>
            </a:bodyPr>
            <a:lstStyle/>
            <a:p>
              <a:pPr algn="l" defTabSz="1507846" rtl="0">
                <a:defRPr/>
              </a:pPr>
              <a:r>
                <a:rPr lang="en-US" sz="2800" b="1" kern="1200" dirty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rPr>
                <a:t>AUTO-APPRAISAL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1E6EBB1-11AE-395D-4E4D-973D871B8C50}"/>
              </a:ext>
            </a:extLst>
          </p:cNvPr>
          <p:cNvGrpSpPr/>
          <p:nvPr/>
        </p:nvGrpSpPr>
        <p:grpSpPr>
          <a:xfrm>
            <a:off x="2371874" y="7483530"/>
            <a:ext cx="6021893" cy="1507808"/>
            <a:chOff x="2048957" y="7510182"/>
            <a:chExt cx="6021893" cy="1507808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148D0E7-04F5-E04F-6C80-D8E32E3A2A89}"/>
                </a:ext>
              </a:extLst>
            </p:cNvPr>
            <p:cNvSpPr/>
            <p:nvPr/>
          </p:nvSpPr>
          <p:spPr>
            <a:xfrm>
              <a:off x="3544755" y="7510182"/>
              <a:ext cx="75389" cy="1507808"/>
            </a:xfrm>
            <a:prstGeom prst="rect">
              <a:avLst/>
            </a:prstGeom>
            <a:solidFill>
              <a:srgbClr val="FFD916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04929" rtl="0">
                <a:defRPr/>
              </a:pPr>
              <a:endParaRPr lang="en-US" sz="2968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1" name="Group 190">
              <a:extLst>
                <a:ext uri="{FF2B5EF4-FFF2-40B4-BE49-F238E27FC236}">
                  <a16:creationId xmlns:a16="http://schemas.microsoft.com/office/drawing/2014/main" id="{5F448CDA-46AF-ECF3-4615-3295643B851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048957" y="7915960"/>
              <a:ext cx="1221293" cy="710515"/>
              <a:chOff x="6539" y="3087"/>
              <a:chExt cx="428" cy="249"/>
            </a:xfrm>
            <a:solidFill>
              <a:srgbClr val="FFD916"/>
            </a:solidFill>
          </p:grpSpPr>
          <p:sp>
            <p:nvSpPr>
              <p:cNvPr id="67" name="Freeform 191">
                <a:extLst>
                  <a:ext uri="{FF2B5EF4-FFF2-40B4-BE49-F238E27FC236}">
                    <a16:creationId xmlns:a16="http://schemas.microsoft.com/office/drawing/2014/main" id="{14D42A40-75DB-C337-644E-C872C51A65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39" y="3087"/>
                <a:ext cx="428" cy="249"/>
              </a:xfrm>
              <a:custGeom>
                <a:avLst/>
                <a:gdLst>
                  <a:gd name="T0" fmla="*/ 144 w 289"/>
                  <a:gd name="T1" fmla="*/ 168 h 168"/>
                  <a:gd name="T2" fmla="*/ 2 w 289"/>
                  <a:gd name="T3" fmla="*/ 88 h 168"/>
                  <a:gd name="T4" fmla="*/ 2 w 289"/>
                  <a:gd name="T5" fmla="*/ 80 h 168"/>
                  <a:gd name="T6" fmla="*/ 144 w 289"/>
                  <a:gd name="T7" fmla="*/ 0 h 168"/>
                  <a:gd name="T8" fmla="*/ 287 w 289"/>
                  <a:gd name="T9" fmla="*/ 80 h 168"/>
                  <a:gd name="T10" fmla="*/ 287 w 289"/>
                  <a:gd name="T11" fmla="*/ 88 h 168"/>
                  <a:gd name="T12" fmla="*/ 144 w 289"/>
                  <a:gd name="T13" fmla="*/ 168 h 168"/>
                  <a:gd name="T14" fmla="*/ 14 w 289"/>
                  <a:gd name="T15" fmla="*/ 84 h 168"/>
                  <a:gd name="T16" fmla="*/ 144 w 289"/>
                  <a:gd name="T17" fmla="*/ 156 h 168"/>
                  <a:gd name="T18" fmla="*/ 275 w 289"/>
                  <a:gd name="T19" fmla="*/ 84 h 168"/>
                  <a:gd name="T20" fmla="*/ 144 w 289"/>
                  <a:gd name="T21" fmla="*/ 12 h 168"/>
                  <a:gd name="T22" fmla="*/ 14 w 289"/>
                  <a:gd name="T23" fmla="*/ 8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9" h="168">
                    <a:moveTo>
                      <a:pt x="144" y="168"/>
                    </a:moveTo>
                    <a:cubicBezTo>
                      <a:pt x="66" y="168"/>
                      <a:pt x="4" y="91"/>
                      <a:pt x="2" y="88"/>
                    </a:cubicBezTo>
                    <a:cubicBezTo>
                      <a:pt x="0" y="86"/>
                      <a:pt x="0" y="82"/>
                      <a:pt x="2" y="80"/>
                    </a:cubicBezTo>
                    <a:cubicBezTo>
                      <a:pt x="4" y="77"/>
                      <a:pt x="66" y="0"/>
                      <a:pt x="144" y="0"/>
                    </a:cubicBezTo>
                    <a:cubicBezTo>
                      <a:pt x="223" y="0"/>
                      <a:pt x="285" y="77"/>
                      <a:pt x="287" y="80"/>
                    </a:cubicBezTo>
                    <a:cubicBezTo>
                      <a:pt x="289" y="82"/>
                      <a:pt x="289" y="86"/>
                      <a:pt x="287" y="88"/>
                    </a:cubicBezTo>
                    <a:cubicBezTo>
                      <a:pt x="285" y="91"/>
                      <a:pt x="223" y="168"/>
                      <a:pt x="144" y="168"/>
                    </a:cubicBezTo>
                    <a:close/>
                    <a:moveTo>
                      <a:pt x="14" y="84"/>
                    </a:moveTo>
                    <a:cubicBezTo>
                      <a:pt x="28" y="99"/>
                      <a:pt x="81" y="156"/>
                      <a:pt x="144" y="156"/>
                    </a:cubicBezTo>
                    <a:cubicBezTo>
                      <a:pt x="207" y="156"/>
                      <a:pt x="261" y="99"/>
                      <a:pt x="275" y="84"/>
                    </a:cubicBezTo>
                    <a:cubicBezTo>
                      <a:pt x="261" y="69"/>
                      <a:pt x="207" y="12"/>
                      <a:pt x="144" y="12"/>
                    </a:cubicBezTo>
                    <a:cubicBezTo>
                      <a:pt x="81" y="12"/>
                      <a:pt x="28" y="69"/>
                      <a:pt x="1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AU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" name="Freeform 192">
                <a:extLst>
                  <a:ext uri="{FF2B5EF4-FFF2-40B4-BE49-F238E27FC236}">
                    <a16:creationId xmlns:a16="http://schemas.microsoft.com/office/drawing/2014/main" id="{BCF2F421-72BD-6A94-92E5-6970873557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72" y="3132"/>
                <a:ext cx="160" cy="159"/>
              </a:xfrm>
              <a:custGeom>
                <a:avLst/>
                <a:gdLst>
                  <a:gd name="T0" fmla="*/ 54 w 108"/>
                  <a:gd name="T1" fmla="*/ 108 h 108"/>
                  <a:gd name="T2" fmla="*/ 0 w 108"/>
                  <a:gd name="T3" fmla="*/ 54 h 108"/>
                  <a:gd name="T4" fmla="*/ 54 w 108"/>
                  <a:gd name="T5" fmla="*/ 0 h 108"/>
                  <a:gd name="T6" fmla="*/ 108 w 108"/>
                  <a:gd name="T7" fmla="*/ 54 h 108"/>
                  <a:gd name="T8" fmla="*/ 54 w 108"/>
                  <a:gd name="T9" fmla="*/ 108 h 108"/>
                  <a:gd name="T10" fmla="*/ 54 w 108"/>
                  <a:gd name="T11" fmla="*/ 12 h 108"/>
                  <a:gd name="T12" fmla="*/ 12 w 108"/>
                  <a:gd name="T13" fmla="*/ 54 h 108"/>
                  <a:gd name="T14" fmla="*/ 54 w 108"/>
                  <a:gd name="T15" fmla="*/ 96 h 108"/>
                  <a:gd name="T16" fmla="*/ 96 w 108"/>
                  <a:gd name="T17" fmla="*/ 54 h 108"/>
                  <a:gd name="T18" fmla="*/ 54 w 108"/>
                  <a:gd name="T19" fmla="*/ 1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08">
                    <a:moveTo>
                      <a:pt x="54" y="108"/>
                    </a:moveTo>
                    <a:cubicBezTo>
                      <a:pt x="25" y="108"/>
                      <a:pt x="0" y="84"/>
                      <a:pt x="0" y="54"/>
                    </a:cubicBezTo>
                    <a:cubicBezTo>
                      <a:pt x="0" y="24"/>
                      <a:pt x="25" y="0"/>
                      <a:pt x="54" y="0"/>
                    </a:cubicBezTo>
                    <a:cubicBezTo>
                      <a:pt x="84" y="0"/>
                      <a:pt x="108" y="24"/>
                      <a:pt x="108" y="54"/>
                    </a:cubicBezTo>
                    <a:cubicBezTo>
                      <a:pt x="108" y="84"/>
                      <a:pt x="84" y="108"/>
                      <a:pt x="54" y="108"/>
                    </a:cubicBezTo>
                    <a:close/>
                    <a:moveTo>
                      <a:pt x="54" y="12"/>
                    </a:moveTo>
                    <a:cubicBezTo>
                      <a:pt x="31" y="12"/>
                      <a:pt x="12" y="31"/>
                      <a:pt x="12" y="54"/>
                    </a:cubicBezTo>
                    <a:cubicBezTo>
                      <a:pt x="12" y="77"/>
                      <a:pt x="31" y="96"/>
                      <a:pt x="54" y="96"/>
                    </a:cubicBezTo>
                    <a:cubicBezTo>
                      <a:pt x="78" y="96"/>
                      <a:pt x="96" y="77"/>
                      <a:pt x="96" y="54"/>
                    </a:cubicBezTo>
                    <a:cubicBezTo>
                      <a:pt x="96" y="31"/>
                      <a:pt x="78" y="12"/>
                      <a:pt x="54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AU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9" name="Freeform 193">
                <a:extLst>
                  <a:ext uri="{FF2B5EF4-FFF2-40B4-BE49-F238E27FC236}">
                    <a16:creationId xmlns:a16="http://schemas.microsoft.com/office/drawing/2014/main" id="{9415678E-F133-78AC-073C-6C5CC202AA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8" y="3167"/>
                <a:ext cx="89" cy="89"/>
              </a:xfrm>
              <a:custGeom>
                <a:avLst/>
                <a:gdLst>
                  <a:gd name="T0" fmla="*/ 30 w 60"/>
                  <a:gd name="T1" fmla="*/ 60 h 60"/>
                  <a:gd name="T2" fmla="*/ 0 w 60"/>
                  <a:gd name="T3" fmla="*/ 30 h 60"/>
                  <a:gd name="T4" fmla="*/ 6 w 60"/>
                  <a:gd name="T5" fmla="*/ 24 h 60"/>
                  <a:gd name="T6" fmla="*/ 12 w 60"/>
                  <a:gd name="T7" fmla="*/ 30 h 60"/>
                  <a:gd name="T8" fmla="*/ 30 w 60"/>
                  <a:gd name="T9" fmla="*/ 48 h 60"/>
                  <a:gd name="T10" fmla="*/ 48 w 60"/>
                  <a:gd name="T11" fmla="*/ 30 h 60"/>
                  <a:gd name="T12" fmla="*/ 30 w 60"/>
                  <a:gd name="T13" fmla="*/ 12 h 60"/>
                  <a:gd name="T14" fmla="*/ 24 w 60"/>
                  <a:gd name="T15" fmla="*/ 6 h 60"/>
                  <a:gd name="T16" fmla="*/ 30 w 60"/>
                  <a:gd name="T17" fmla="*/ 0 h 60"/>
                  <a:gd name="T18" fmla="*/ 60 w 60"/>
                  <a:gd name="T19" fmla="*/ 30 h 60"/>
                  <a:gd name="T20" fmla="*/ 30 w 60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60">
                    <a:moveTo>
                      <a:pt x="30" y="60"/>
                    </a:moveTo>
                    <a:cubicBezTo>
                      <a:pt x="14" y="60"/>
                      <a:pt x="0" y="47"/>
                      <a:pt x="0" y="30"/>
                    </a:cubicBezTo>
                    <a:cubicBezTo>
                      <a:pt x="0" y="27"/>
                      <a:pt x="3" y="24"/>
                      <a:pt x="6" y="24"/>
                    </a:cubicBezTo>
                    <a:cubicBezTo>
                      <a:pt x="10" y="24"/>
                      <a:pt x="12" y="27"/>
                      <a:pt x="12" y="30"/>
                    </a:cubicBezTo>
                    <a:cubicBezTo>
                      <a:pt x="12" y="40"/>
                      <a:pt x="21" y="48"/>
                      <a:pt x="30" y="48"/>
                    </a:cubicBezTo>
                    <a:cubicBezTo>
                      <a:pt x="40" y="48"/>
                      <a:pt x="48" y="40"/>
                      <a:pt x="48" y="30"/>
                    </a:cubicBezTo>
                    <a:cubicBezTo>
                      <a:pt x="48" y="20"/>
                      <a:pt x="40" y="12"/>
                      <a:pt x="30" y="12"/>
                    </a:cubicBezTo>
                    <a:cubicBezTo>
                      <a:pt x="27" y="12"/>
                      <a:pt x="24" y="9"/>
                      <a:pt x="24" y="6"/>
                    </a:cubicBezTo>
                    <a:cubicBezTo>
                      <a:pt x="24" y="3"/>
                      <a:pt x="27" y="0"/>
                      <a:pt x="30" y="0"/>
                    </a:cubicBezTo>
                    <a:cubicBezTo>
                      <a:pt x="47" y="0"/>
                      <a:pt x="60" y="13"/>
                      <a:pt x="60" y="30"/>
                    </a:cubicBezTo>
                    <a:cubicBezTo>
                      <a:pt x="60" y="47"/>
                      <a:pt x="47" y="60"/>
                      <a:pt x="3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50781" tIns="75390" rIns="150781" bIns="75390" numCol="1" anchor="t" anchorCtr="0" compatLnSpc="1">
                <a:prstTxWarp prst="textNoShape">
                  <a:avLst/>
                </a:prstTxWarp>
              </a:bodyPr>
              <a:lstStyle/>
              <a:p>
                <a:pPr algn="l" defTabSz="1507846" rtl="0">
                  <a:defRPr/>
                </a:pPr>
                <a:endParaRPr lang="en-AU" sz="2968" kern="1200">
                  <a:solidFill>
                    <a:srgbClr val="414141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89DD977-BDC6-3C4D-7BA9-E4BAC61C578F}"/>
                </a:ext>
              </a:extLst>
            </p:cNvPr>
            <p:cNvSpPr txBox="1"/>
            <p:nvPr/>
          </p:nvSpPr>
          <p:spPr>
            <a:xfrm>
              <a:off x="3909148" y="8044587"/>
              <a:ext cx="4161702" cy="507013"/>
            </a:xfrm>
            <a:prstGeom prst="rect">
              <a:avLst/>
            </a:prstGeom>
            <a:noFill/>
          </p:spPr>
          <p:txBody>
            <a:bodyPr wrap="square" lIns="0" tIns="0" rIns="0" bIns="75390" rtlCol="0">
              <a:spAutoFit/>
            </a:bodyPr>
            <a:lstStyle/>
            <a:p>
              <a:pPr algn="l" defTabSz="1507846" rtl="0">
                <a:defRPr/>
              </a:pPr>
              <a:r>
                <a:rPr lang="en-US" sz="2800" b="1" kern="1200" dirty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rPr>
                <a:t>SPEED OVER POLITICS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1DDE934-4EFE-5C23-A309-40A25E424D86}"/>
              </a:ext>
            </a:extLst>
          </p:cNvPr>
          <p:cNvGrpSpPr/>
          <p:nvPr/>
        </p:nvGrpSpPr>
        <p:grpSpPr>
          <a:xfrm>
            <a:off x="2412548" y="5507709"/>
            <a:ext cx="5981219" cy="1507808"/>
            <a:chOff x="2089631" y="5480061"/>
            <a:chExt cx="5981219" cy="1507808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11F6E79-CDE1-0CD2-C79F-C34E1EFAF36C}"/>
                </a:ext>
              </a:extLst>
            </p:cNvPr>
            <p:cNvSpPr/>
            <p:nvPr/>
          </p:nvSpPr>
          <p:spPr>
            <a:xfrm>
              <a:off x="3544755" y="5480061"/>
              <a:ext cx="75389" cy="1507808"/>
            </a:xfrm>
            <a:prstGeom prst="rect">
              <a:avLst/>
            </a:prstGeom>
            <a:solidFill>
              <a:schemeClr val="accent3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04929" rtl="0">
                <a:defRPr/>
              </a:pPr>
              <a:endParaRPr lang="en-US" sz="2968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143B0AC-3289-0B6F-D02E-5073FA02F718}"/>
                </a:ext>
              </a:extLst>
            </p:cNvPr>
            <p:cNvSpPr txBox="1"/>
            <p:nvPr/>
          </p:nvSpPr>
          <p:spPr>
            <a:xfrm>
              <a:off x="3909148" y="5980629"/>
              <a:ext cx="4161702" cy="507013"/>
            </a:xfrm>
            <a:prstGeom prst="rect">
              <a:avLst/>
            </a:prstGeom>
            <a:noFill/>
          </p:spPr>
          <p:txBody>
            <a:bodyPr wrap="square" lIns="0" tIns="0" rIns="0" bIns="75390" rtlCol="0">
              <a:spAutoFit/>
            </a:bodyPr>
            <a:lstStyle/>
            <a:p>
              <a:pPr algn="l" defTabSz="1507846" rtl="0">
                <a:defRPr/>
              </a:pPr>
              <a:r>
                <a:rPr lang="en-US" sz="2800" b="1" kern="1200" dirty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rPr>
                <a:t>TOOL-FIRST WORKFLOWS</a:t>
              </a:r>
            </a:p>
          </p:txBody>
        </p:sp>
        <p:grpSp>
          <p:nvGrpSpPr>
            <p:cNvPr id="73" name="Group 128">
              <a:extLst>
                <a:ext uri="{FF2B5EF4-FFF2-40B4-BE49-F238E27FC236}">
                  <a16:creationId xmlns:a16="http://schemas.microsoft.com/office/drawing/2014/main" id="{B7B9912B-D471-D08A-463E-54EC6F878EF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089631" y="5684823"/>
              <a:ext cx="1028219" cy="960452"/>
              <a:chOff x="5686" y="1950"/>
              <a:chExt cx="440" cy="411"/>
            </a:xfrm>
            <a:solidFill>
              <a:schemeClr val="accent3"/>
            </a:solidFill>
          </p:grpSpPr>
          <p:sp>
            <p:nvSpPr>
              <p:cNvPr id="74" name="Freeform 129">
                <a:extLst>
                  <a:ext uri="{FF2B5EF4-FFF2-40B4-BE49-F238E27FC236}">
                    <a16:creationId xmlns:a16="http://schemas.microsoft.com/office/drawing/2014/main" id="{B58F215E-935E-4C30-FEDF-C78459B714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86" y="2183"/>
                <a:ext cx="91" cy="163"/>
              </a:xfrm>
              <a:custGeom>
                <a:avLst/>
                <a:gdLst>
                  <a:gd name="T0" fmla="*/ 54 w 60"/>
                  <a:gd name="T1" fmla="*/ 109 h 109"/>
                  <a:gd name="T2" fmla="*/ 6 w 60"/>
                  <a:gd name="T3" fmla="*/ 109 h 109"/>
                  <a:gd name="T4" fmla="*/ 0 w 60"/>
                  <a:gd name="T5" fmla="*/ 103 h 109"/>
                  <a:gd name="T6" fmla="*/ 0 w 60"/>
                  <a:gd name="T7" fmla="*/ 6 h 109"/>
                  <a:gd name="T8" fmla="*/ 6 w 60"/>
                  <a:gd name="T9" fmla="*/ 0 h 109"/>
                  <a:gd name="T10" fmla="*/ 54 w 60"/>
                  <a:gd name="T11" fmla="*/ 0 h 109"/>
                  <a:gd name="T12" fmla="*/ 60 w 60"/>
                  <a:gd name="T13" fmla="*/ 6 h 109"/>
                  <a:gd name="T14" fmla="*/ 60 w 60"/>
                  <a:gd name="T15" fmla="*/ 103 h 109"/>
                  <a:gd name="T16" fmla="*/ 54 w 60"/>
                  <a:gd name="T17" fmla="*/ 109 h 109"/>
                  <a:gd name="T18" fmla="*/ 12 w 60"/>
                  <a:gd name="T19" fmla="*/ 97 h 109"/>
                  <a:gd name="T20" fmla="*/ 48 w 60"/>
                  <a:gd name="T21" fmla="*/ 97 h 109"/>
                  <a:gd name="T22" fmla="*/ 48 w 60"/>
                  <a:gd name="T23" fmla="*/ 12 h 109"/>
                  <a:gd name="T24" fmla="*/ 12 w 60"/>
                  <a:gd name="T25" fmla="*/ 12 h 109"/>
                  <a:gd name="T26" fmla="*/ 12 w 60"/>
                  <a:gd name="T27" fmla="*/ 9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109">
                    <a:moveTo>
                      <a:pt x="54" y="109"/>
                    </a:moveTo>
                    <a:cubicBezTo>
                      <a:pt x="6" y="109"/>
                      <a:pt x="6" y="109"/>
                      <a:pt x="6" y="109"/>
                    </a:cubicBezTo>
                    <a:cubicBezTo>
                      <a:pt x="3" y="109"/>
                      <a:pt x="0" y="106"/>
                      <a:pt x="0" y="10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7" y="0"/>
                      <a:pt x="60" y="3"/>
                      <a:pt x="60" y="6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0" y="106"/>
                      <a:pt x="57" y="109"/>
                      <a:pt x="54" y="109"/>
                    </a:cubicBezTo>
                    <a:close/>
                    <a:moveTo>
                      <a:pt x="12" y="97"/>
                    </a:moveTo>
                    <a:cubicBezTo>
                      <a:pt x="48" y="97"/>
                      <a:pt x="48" y="97"/>
                      <a:pt x="48" y="97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12" y="12"/>
                      <a:pt x="12" y="12"/>
                      <a:pt x="12" y="12"/>
                    </a:cubicBezTo>
                    <a:lnTo>
                      <a:pt x="12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Freeform 130">
                <a:extLst>
                  <a:ext uri="{FF2B5EF4-FFF2-40B4-BE49-F238E27FC236}">
                    <a16:creationId xmlns:a16="http://schemas.microsoft.com/office/drawing/2014/main" id="{806E75F4-6721-F994-1427-50C581E9F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7" y="2231"/>
                <a:ext cx="369" cy="130"/>
              </a:xfrm>
              <a:custGeom>
                <a:avLst/>
                <a:gdLst>
                  <a:gd name="T0" fmla="*/ 105 w 241"/>
                  <a:gd name="T1" fmla="*/ 87 h 87"/>
                  <a:gd name="T2" fmla="*/ 40 w 241"/>
                  <a:gd name="T3" fmla="*/ 70 h 87"/>
                  <a:gd name="T4" fmla="*/ 5 w 241"/>
                  <a:gd name="T5" fmla="*/ 58 h 87"/>
                  <a:gd name="T6" fmla="*/ 1 w 241"/>
                  <a:gd name="T7" fmla="*/ 50 h 87"/>
                  <a:gd name="T8" fmla="*/ 9 w 241"/>
                  <a:gd name="T9" fmla="*/ 46 h 87"/>
                  <a:gd name="T10" fmla="*/ 44 w 241"/>
                  <a:gd name="T11" fmla="*/ 58 h 87"/>
                  <a:gd name="T12" fmla="*/ 173 w 241"/>
                  <a:gd name="T13" fmla="*/ 47 h 87"/>
                  <a:gd name="T14" fmla="*/ 224 w 241"/>
                  <a:gd name="T15" fmla="*/ 21 h 87"/>
                  <a:gd name="T16" fmla="*/ 201 w 241"/>
                  <a:gd name="T17" fmla="*/ 16 h 87"/>
                  <a:gd name="T18" fmla="*/ 148 w 241"/>
                  <a:gd name="T19" fmla="*/ 34 h 87"/>
                  <a:gd name="T20" fmla="*/ 140 w 241"/>
                  <a:gd name="T21" fmla="*/ 30 h 87"/>
                  <a:gd name="T22" fmla="*/ 144 w 241"/>
                  <a:gd name="T23" fmla="*/ 22 h 87"/>
                  <a:gd name="T24" fmla="*/ 197 w 241"/>
                  <a:gd name="T25" fmla="*/ 4 h 87"/>
                  <a:gd name="T26" fmla="*/ 239 w 241"/>
                  <a:gd name="T27" fmla="*/ 18 h 87"/>
                  <a:gd name="T28" fmla="*/ 241 w 241"/>
                  <a:gd name="T29" fmla="*/ 23 h 87"/>
                  <a:gd name="T30" fmla="*/ 238 w 241"/>
                  <a:gd name="T31" fmla="*/ 28 h 87"/>
                  <a:gd name="T32" fmla="*/ 179 w 241"/>
                  <a:gd name="T33" fmla="*/ 58 h 87"/>
                  <a:gd name="T34" fmla="*/ 105 w 241"/>
                  <a:gd name="T3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1" h="87">
                    <a:moveTo>
                      <a:pt x="105" y="87"/>
                    </a:moveTo>
                    <a:cubicBezTo>
                      <a:pt x="89" y="87"/>
                      <a:pt x="72" y="81"/>
                      <a:pt x="40" y="70"/>
                    </a:cubicBezTo>
                    <a:cubicBezTo>
                      <a:pt x="30" y="66"/>
                      <a:pt x="19" y="62"/>
                      <a:pt x="5" y="58"/>
                    </a:cubicBezTo>
                    <a:cubicBezTo>
                      <a:pt x="2" y="57"/>
                      <a:pt x="0" y="53"/>
                      <a:pt x="1" y="50"/>
                    </a:cubicBezTo>
                    <a:cubicBezTo>
                      <a:pt x="2" y="47"/>
                      <a:pt x="6" y="45"/>
                      <a:pt x="9" y="46"/>
                    </a:cubicBezTo>
                    <a:cubicBezTo>
                      <a:pt x="22" y="51"/>
                      <a:pt x="34" y="55"/>
                      <a:pt x="44" y="58"/>
                    </a:cubicBezTo>
                    <a:cubicBezTo>
                      <a:pt x="110" y="81"/>
                      <a:pt x="110" y="81"/>
                      <a:pt x="173" y="47"/>
                    </a:cubicBezTo>
                    <a:cubicBezTo>
                      <a:pt x="187" y="40"/>
                      <a:pt x="204" y="31"/>
                      <a:pt x="224" y="21"/>
                    </a:cubicBezTo>
                    <a:cubicBezTo>
                      <a:pt x="215" y="14"/>
                      <a:pt x="209" y="14"/>
                      <a:pt x="201" y="16"/>
                    </a:cubicBezTo>
                    <a:cubicBezTo>
                      <a:pt x="148" y="34"/>
                      <a:pt x="148" y="34"/>
                      <a:pt x="148" y="34"/>
                    </a:cubicBezTo>
                    <a:cubicBezTo>
                      <a:pt x="145" y="35"/>
                      <a:pt x="141" y="33"/>
                      <a:pt x="140" y="30"/>
                    </a:cubicBezTo>
                    <a:cubicBezTo>
                      <a:pt x="139" y="27"/>
                      <a:pt x="141" y="23"/>
                      <a:pt x="144" y="22"/>
                    </a:cubicBezTo>
                    <a:cubicBezTo>
                      <a:pt x="197" y="4"/>
                      <a:pt x="197" y="4"/>
                      <a:pt x="197" y="4"/>
                    </a:cubicBezTo>
                    <a:cubicBezTo>
                      <a:pt x="213" y="0"/>
                      <a:pt x="225" y="4"/>
                      <a:pt x="239" y="18"/>
                    </a:cubicBezTo>
                    <a:cubicBezTo>
                      <a:pt x="241" y="19"/>
                      <a:pt x="241" y="21"/>
                      <a:pt x="241" y="23"/>
                    </a:cubicBezTo>
                    <a:cubicBezTo>
                      <a:pt x="241" y="25"/>
                      <a:pt x="239" y="27"/>
                      <a:pt x="238" y="28"/>
                    </a:cubicBezTo>
                    <a:cubicBezTo>
                      <a:pt x="213" y="40"/>
                      <a:pt x="194" y="50"/>
                      <a:pt x="179" y="58"/>
                    </a:cubicBezTo>
                    <a:cubicBezTo>
                      <a:pt x="142" y="78"/>
                      <a:pt x="125" y="87"/>
                      <a:pt x="105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Freeform 131">
                <a:extLst>
                  <a:ext uri="{FF2B5EF4-FFF2-40B4-BE49-F238E27FC236}">
                    <a16:creationId xmlns:a16="http://schemas.microsoft.com/office/drawing/2014/main" id="{94451838-1560-32CF-6AEE-05A817D1B1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9" y="2201"/>
                <a:ext cx="233" cy="90"/>
              </a:xfrm>
              <a:custGeom>
                <a:avLst/>
                <a:gdLst>
                  <a:gd name="T0" fmla="*/ 132 w 152"/>
                  <a:gd name="T1" fmla="*/ 60 h 60"/>
                  <a:gd name="T2" fmla="*/ 66 w 152"/>
                  <a:gd name="T3" fmla="*/ 60 h 60"/>
                  <a:gd name="T4" fmla="*/ 60 w 152"/>
                  <a:gd name="T5" fmla="*/ 54 h 60"/>
                  <a:gd name="T6" fmla="*/ 66 w 152"/>
                  <a:gd name="T7" fmla="*/ 48 h 60"/>
                  <a:gd name="T8" fmla="*/ 132 w 152"/>
                  <a:gd name="T9" fmla="*/ 48 h 60"/>
                  <a:gd name="T10" fmla="*/ 140 w 152"/>
                  <a:gd name="T11" fmla="*/ 42 h 60"/>
                  <a:gd name="T12" fmla="*/ 132 w 152"/>
                  <a:gd name="T13" fmla="*/ 36 h 60"/>
                  <a:gd name="T14" fmla="*/ 96 w 152"/>
                  <a:gd name="T15" fmla="*/ 36 h 60"/>
                  <a:gd name="T16" fmla="*/ 92 w 152"/>
                  <a:gd name="T17" fmla="*/ 34 h 60"/>
                  <a:gd name="T18" fmla="*/ 42 w 152"/>
                  <a:gd name="T19" fmla="*/ 12 h 60"/>
                  <a:gd name="T20" fmla="*/ 6 w 152"/>
                  <a:gd name="T21" fmla="*/ 12 h 60"/>
                  <a:gd name="T22" fmla="*/ 0 w 152"/>
                  <a:gd name="T23" fmla="*/ 6 h 60"/>
                  <a:gd name="T24" fmla="*/ 6 w 152"/>
                  <a:gd name="T25" fmla="*/ 0 h 60"/>
                  <a:gd name="T26" fmla="*/ 42 w 152"/>
                  <a:gd name="T27" fmla="*/ 0 h 60"/>
                  <a:gd name="T28" fmla="*/ 98 w 152"/>
                  <a:gd name="T29" fmla="*/ 24 h 60"/>
                  <a:gd name="T30" fmla="*/ 132 w 152"/>
                  <a:gd name="T31" fmla="*/ 24 h 60"/>
                  <a:gd name="T32" fmla="*/ 152 w 152"/>
                  <a:gd name="T33" fmla="*/ 42 h 60"/>
                  <a:gd name="T34" fmla="*/ 132 w 152"/>
                  <a:gd name="T35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2" h="60">
                    <a:moveTo>
                      <a:pt x="132" y="60"/>
                    </a:moveTo>
                    <a:cubicBezTo>
                      <a:pt x="66" y="60"/>
                      <a:pt x="66" y="60"/>
                      <a:pt x="66" y="60"/>
                    </a:cubicBezTo>
                    <a:cubicBezTo>
                      <a:pt x="63" y="60"/>
                      <a:pt x="60" y="57"/>
                      <a:pt x="60" y="54"/>
                    </a:cubicBezTo>
                    <a:cubicBezTo>
                      <a:pt x="60" y="51"/>
                      <a:pt x="63" y="48"/>
                      <a:pt x="66" y="48"/>
                    </a:cubicBezTo>
                    <a:cubicBezTo>
                      <a:pt x="132" y="48"/>
                      <a:pt x="132" y="48"/>
                      <a:pt x="132" y="48"/>
                    </a:cubicBezTo>
                    <a:cubicBezTo>
                      <a:pt x="138" y="48"/>
                      <a:pt x="140" y="45"/>
                      <a:pt x="140" y="42"/>
                    </a:cubicBezTo>
                    <a:cubicBezTo>
                      <a:pt x="140" y="39"/>
                      <a:pt x="138" y="36"/>
                      <a:pt x="132" y="36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94" y="36"/>
                      <a:pt x="93" y="36"/>
                      <a:pt x="92" y="34"/>
                    </a:cubicBezTo>
                    <a:cubicBezTo>
                      <a:pt x="85" y="28"/>
                      <a:pt x="67" y="12"/>
                      <a:pt x="42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69" y="0"/>
                      <a:pt x="90" y="16"/>
                      <a:pt x="98" y="24"/>
                    </a:cubicBezTo>
                    <a:cubicBezTo>
                      <a:pt x="132" y="24"/>
                      <a:pt x="132" y="24"/>
                      <a:pt x="132" y="24"/>
                    </a:cubicBezTo>
                    <a:cubicBezTo>
                      <a:pt x="145" y="24"/>
                      <a:pt x="152" y="33"/>
                      <a:pt x="152" y="42"/>
                    </a:cubicBezTo>
                    <a:cubicBezTo>
                      <a:pt x="152" y="51"/>
                      <a:pt x="145" y="60"/>
                      <a:pt x="132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Freeform 132">
                <a:extLst>
                  <a:ext uri="{FF2B5EF4-FFF2-40B4-BE49-F238E27FC236}">
                    <a16:creationId xmlns:a16="http://schemas.microsoft.com/office/drawing/2014/main" id="{C29EEDF3-1D41-9073-6B40-9B8B8C8888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3" y="1950"/>
                <a:ext cx="128" cy="125"/>
              </a:xfrm>
              <a:custGeom>
                <a:avLst/>
                <a:gdLst>
                  <a:gd name="T0" fmla="*/ 42 w 84"/>
                  <a:gd name="T1" fmla="*/ 84 h 84"/>
                  <a:gd name="T2" fmla="*/ 0 w 84"/>
                  <a:gd name="T3" fmla="*/ 42 h 84"/>
                  <a:gd name="T4" fmla="*/ 42 w 84"/>
                  <a:gd name="T5" fmla="*/ 0 h 84"/>
                  <a:gd name="T6" fmla="*/ 84 w 84"/>
                  <a:gd name="T7" fmla="*/ 42 h 84"/>
                  <a:gd name="T8" fmla="*/ 42 w 84"/>
                  <a:gd name="T9" fmla="*/ 84 h 84"/>
                  <a:gd name="T10" fmla="*/ 42 w 84"/>
                  <a:gd name="T11" fmla="*/ 12 h 84"/>
                  <a:gd name="T12" fmla="*/ 12 w 84"/>
                  <a:gd name="T13" fmla="*/ 42 h 84"/>
                  <a:gd name="T14" fmla="*/ 42 w 84"/>
                  <a:gd name="T15" fmla="*/ 72 h 84"/>
                  <a:gd name="T16" fmla="*/ 72 w 84"/>
                  <a:gd name="T17" fmla="*/ 42 h 84"/>
                  <a:gd name="T18" fmla="*/ 42 w 84"/>
                  <a:gd name="T19" fmla="*/ 1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84">
                    <a:moveTo>
                      <a:pt x="42" y="84"/>
                    </a:move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65" y="0"/>
                      <a:pt x="84" y="19"/>
                      <a:pt x="84" y="42"/>
                    </a:cubicBezTo>
                    <a:cubicBezTo>
                      <a:pt x="84" y="65"/>
                      <a:pt x="65" y="84"/>
                      <a:pt x="42" y="84"/>
                    </a:cubicBezTo>
                    <a:close/>
                    <a:moveTo>
                      <a:pt x="42" y="12"/>
                    </a:moveTo>
                    <a:cubicBezTo>
                      <a:pt x="25" y="12"/>
                      <a:pt x="12" y="26"/>
                      <a:pt x="12" y="42"/>
                    </a:cubicBezTo>
                    <a:cubicBezTo>
                      <a:pt x="12" y="59"/>
                      <a:pt x="25" y="72"/>
                      <a:pt x="42" y="72"/>
                    </a:cubicBezTo>
                    <a:cubicBezTo>
                      <a:pt x="59" y="72"/>
                      <a:pt x="72" y="59"/>
                      <a:pt x="72" y="42"/>
                    </a:cubicBezTo>
                    <a:cubicBezTo>
                      <a:pt x="72" y="26"/>
                      <a:pt x="59" y="12"/>
                      <a:pt x="4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Freeform 133">
                <a:extLst>
                  <a:ext uri="{FF2B5EF4-FFF2-40B4-BE49-F238E27FC236}">
                    <a16:creationId xmlns:a16="http://schemas.microsoft.com/office/drawing/2014/main" id="{69B86970-E74E-33B0-EF37-895C21CF1CE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51" y="2075"/>
                <a:ext cx="128" cy="126"/>
              </a:xfrm>
              <a:custGeom>
                <a:avLst/>
                <a:gdLst>
                  <a:gd name="T0" fmla="*/ 42 w 84"/>
                  <a:gd name="T1" fmla="*/ 84 h 84"/>
                  <a:gd name="T2" fmla="*/ 0 w 84"/>
                  <a:gd name="T3" fmla="*/ 42 h 84"/>
                  <a:gd name="T4" fmla="*/ 42 w 84"/>
                  <a:gd name="T5" fmla="*/ 0 h 84"/>
                  <a:gd name="T6" fmla="*/ 84 w 84"/>
                  <a:gd name="T7" fmla="*/ 42 h 84"/>
                  <a:gd name="T8" fmla="*/ 42 w 84"/>
                  <a:gd name="T9" fmla="*/ 84 h 84"/>
                  <a:gd name="T10" fmla="*/ 42 w 84"/>
                  <a:gd name="T11" fmla="*/ 12 h 84"/>
                  <a:gd name="T12" fmla="*/ 12 w 84"/>
                  <a:gd name="T13" fmla="*/ 42 h 84"/>
                  <a:gd name="T14" fmla="*/ 42 w 84"/>
                  <a:gd name="T15" fmla="*/ 72 h 84"/>
                  <a:gd name="T16" fmla="*/ 72 w 84"/>
                  <a:gd name="T17" fmla="*/ 42 h 84"/>
                  <a:gd name="T18" fmla="*/ 42 w 84"/>
                  <a:gd name="T19" fmla="*/ 1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84">
                    <a:moveTo>
                      <a:pt x="42" y="84"/>
                    </a:moveTo>
                    <a:cubicBezTo>
                      <a:pt x="19" y="84"/>
                      <a:pt x="0" y="65"/>
                      <a:pt x="0" y="42"/>
                    </a:cubicBezTo>
                    <a:cubicBezTo>
                      <a:pt x="0" y="19"/>
                      <a:pt x="19" y="0"/>
                      <a:pt x="42" y="0"/>
                    </a:cubicBezTo>
                    <a:cubicBezTo>
                      <a:pt x="65" y="0"/>
                      <a:pt x="84" y="19"/>
                      <a:pt x="84" y="42"/>
                    </a:cubicBezTo>
                    <a:cubicBezTo>
                      <a:pt x="84" y="65"/>
                      <a:pt x="65" y="84"/>
                      <a:pt x="42" y="84"/>
                    </a:cubicBezTo>
                    <a:close/>
                    <a:moveTo>
                      <a:pt x="42" y="12"/>
                    </a:moveTo>
                    <a:cubicBezTo>
                      <a:pt x="25" y="12"/>
                      <a:pt x="12" y="26"/>
                      <a:pt x="12" y="42"/>
                    </a:cubicBezTo>
                    <a:cubicBezTo>
                      <a:pt x="12" y="59"/>
                      <a:pt x="25" y="72"/>
                      <a:pt x="42" y="72"/>
                    </a:cubicBezTo>
                    <a:cubicBezTo>
                      <a:pt x="59" y="72"/>
                      <a:pt x="72" y="59"/>
                      <a:pt x="72" y="42"/>
                    </a:cubicBezTo>
                    <a:cubicBezTo>
                      <a:pt x="72" y="26"/>
                      <a:pt x="59" y="12"/>
                      <a:pt x="4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Freeform 134">
                <a:extLst>
                  <a:ext uri="{FF2B5EF4-FFF2-40B4-BE49-F238E27FC236}">
                    <a16:creationId xmlns:a16="http://schemas.microsoft.com/office/drawing/2014/main" id="{58E9EFEB-BC84-16DE-C784-BCE0B808F8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6" y="2111"/>
                <a:ext cx="18" cy="54"/>
              </a:xfrm>
              <a:custGeom>
                <a:avLst/>
                <a:gdLst>
                  <a:gd name="T0" fmla="*/ 6 w 12"/>
                  <a:gd name="T1" fmla="*/ 36 h 36"/>
                  <a:gd name="T2" fmla="*/ 0 w 12"/>
                  <a:gd name="T3" fmla="*/ 30 h 36"/>
                  <a:gd name="T4" fmla="*/ 0 w 12"/>
                  <a:gd name="T5" fmla="*/ 6 h 36"/>
                  <a:gd name="T6" fmla="*/ 6 w 12"/>
                  <a:gd name="T7" fmla="*/ 0 h 36"/>
                  <a:gd name="T8" fmla="*/ 12 w 12"/>
                  <a:gd name="T9" fmla="*/ 6 h 36"/>
                  <a:gd name="T10" fmla="*/ 12 w 12"/>
                  <a:gd name="T11" fmla="*/ 30 h 36"/>
                  <a:gd name="T12" fmla="*/ 6 w 12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6">
                    <a:moveTo>
                      <a:pt x="6" y="36"/>
                    </a:moveTo>
                    <a:cubicBezTo>
                      <a:pt x="3" y="36"/>
                      <a:pt x="0" y="33"/>
                      <a:pt x="0" y="3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3"/>
                      <a:pt x="9" y="36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Freeform 135">
                <a:extLst>
                  <a:ext uri="{FF2B5EF4-FFF2-40B4-BE49-F238E27FC236}">
                    <a16:creationId xmlns:a16="http://schemas.microsoft.com/office/drawing/2014/main" id="{B526D1ED-B387-B2F5-23E2-9139BBD46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8" y="1986"/>
                <a:ext cx="18" cy="54"/>
              </a:xfrm>
              <a:custGeom>
                <a:avLst/>
                <a:gdLst>
                  <a:gd name="T0" fmla="*/ 6 w 12"/>
                  <a:gd name="T1" fmla="*/ 36 h 36"/>
                  <a:gd name="T2" fmla="*/ 0 w 12"/>
                  <a:gd name="T3" fmla="*/ 30 h 36"/>
                  <a:gd name="T4" fmla="*/ 0 w 12"/>
                  <a:gd name="T5" fmla="*/ 6 h 36"/>
                  <a:gd name="T6" fmla="*/ 6 w 12"/>
                  <a:gd name="T7" fmla="*/ 0 h 36"/>
                  <a:gd name="T8" fmla="*/ 12 w 12"/>
                  <a:gd name="T9" fmla="*/ 6 h 36"/>
                  <a:gd name="T10" fmla="*/ 12 w 12"/>
                  <a:gd name="T11" fmla="*/ 30 h 36"/>
                  <a:gd name="T12" fmla="*/ 6 w 12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6">
                    <a:moveTo>
                      <a:pt x="6" y="36"/>
                    </a:moveTo>
                    <a:cubicBezTo>
                      <a:pt x="3" y="36"/>
                      <a:pt x="0" y="33"/>
                      <a:pt x="0" y="3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3"/>
                      <a:pt x="9" y="36"/>
                      <a:pt x="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0E35D0E-F4DC-E3CF-4F0D-59069DEC92F8}"/>
              </a:ext>
            </a:extLst>
          </p:cNvPr>
          <p:cNvGrpSpPr/>
          <p:nvPr/>
        </p:nvGrpSpPr>
        <p:grpSpPr>
          <a:xfrm>
            <a:off x="2412548" y="9421516"/>
            <a:ext cx="5981219" cy="1545645"/>
            <a:chOff x="2089631" y="9421516"/>
            <a:chExt cx="5981219" cy="1545645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A47909C2-592A-8274-1DA5-5EE8A6275D41}"/>
                </a:ext>
              </a:extLst>
            </p:cNvPr>
            <p:cNvSpPr/>
            <p:nvPr/>
          </p:nvSpPr>
          <p:spPr>
            <a:xfrm>
              <a:off x="3544755" y="9459353"/>
              <a:ext cx="75389" cy="150780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04929" rtl="0">
                <a:defRPr/>
              </a:pPr>
              <a:endParaRPr lang="en-US" sz="2968" dirty="0">
                <a:solidFill>
                  <a:prstClr val="white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EFAC200-54B7-CD38-9548-380C1CEA68FA}"/>
                </a:ext>
              </a:extLst>
            </p:cNvPr>
            <p:cNvSpPr txBox="1"/>
            <p:nvPr/>
          </p:nvSpPr>
          <p:spPr>
            <a:xfrm>
              <a:off x="3909148" y="9693275"/>
              <a:ext cx="4161702" cy="937901"/>
            </a:xfrm>
            <a:prstGeom prst="rect">
              <a:avLst/>
            </a:prstGeom>
            <a:noFill/>
          </p:spPr>
          <p:txBody>
            <a:bodyPr wrap="square" lIns="0" tIns="0" rIns="0" bIns="75390" rtlCol="0">
              <a:spAutoFit/>
            </a:bodyPr>
            <a:lstStyle/>
            <a:p>
              <a:pPr algn="l" defTabSz="1507846" rtl="0">
                <a:defRPr/>
              </a:pPr>
              <a:r>
                <a:rPr lang="en-US" sz="2800" b="1" kern="1200" dirty="0">
                  <a:solidFill>
                    <a:schemeClr val="tx1"/>
                  </a:solidFill>
                  <a:latin typeface="+mn-lt"/>
                  <a:ea typeface="+mn-ea"/>
                  <a:cs typeface="Calibri" panose="020F0502020204030204" pitchFamily="34" charset="0"/>
                </a:rPr>
                <a:t>TRANSPARENT GOALS &amp; CLEAR SCORECARDS</a:t>
              </a:r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00D0558-AEDE-FD73-CA5F-9BE8BE5D6965}"/>
                </a:ext>
              </a:extLst>
            </p:cNvPr>
            <p:cNvGrpSpPr/>
            <p:nvPr/>
          </p:nvGrpSpPr>
          <p:grpSpPr>
            <a:xfrm>
              <a:off x="2089631" y="9421516"/>
              <a:ext cx="1104419" cy="1259119"/>
              <a:chOff x="1909614" y="3682996"/>
              <a:chExt cx="768668" cy="876337"/>
            </a:xfrm>
            <a:solidFill>
              <a:schemeClr val="accent1">
                <a:lumMod val="60000"/>
                <a:lumOff val="40000"/>
              </a:schemeClr>
            </a:solidFill>
          </p:grpSpPr>
          <p:pic>
            <p:nvPicPr>
              <p:cNvPr id="85" name="Graphic 84" descr="Ethernet">
                <a:extLst>
                  <a:ext uri="{FF2B5EF4-FFF2-40B4-BE49-F238E27FC236}">
                    <a16:creationId xmlns:a16="http://schemas.microsoft.com/office/drawing/2014/main" id="{40CFE9C9-6DA0-E7FF-7856-A2AF5B46AA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V="1">
                <a:off x="2136272" y="4000780"/>
                <a:ext cx="326050" cy="326050"/>
              </a:xfrm>
              <a:prstGeom prst="rect">
                <a:avLst/>
              </a:prstGeom>
            </p:spPr>
          </p:pic>
          <p:pic>
            <p:nvPicPr>
              <p:cNvPr id="86" name="Graphic 85" descr="Add">
                <a:extLst>
                  <a:ext uri="{FF2B5EF4-FFF2-40B4-BE49-F238E27FC236}">
                    <a16:creationId xmlns:a16="http://schemas.microsoft.com/office/drawing/2014/main" id="{40AD9235-3BA5-12C2-1402-7A514AF74A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86584" y="3682996"/>
                <a:ext cx="239444" cy="239444"/>
              </a:xfrm>
              <a:prstGeom prst="rect">
                <a:avLst/>
              </a:prstGeom>
            </p:spPr>
          </p:pic>
          <p:sp>
            <p:nvSpPr>
              <p:cNvPr id="87" name="Freeform 66">
                <a:extLst>
                  <a:ext uri="{FF2B5EF4-FFF2-40B4-BE49-F238E27FC236}">
                    <a16:creationId xmlns:a16="http://schemas.microsoft.com/office/drawing/2014/main" id="{341676A7-7C0E-E396-578C-6B44BA8ECA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09614" y="3930082"/>
                <a:ext cx="203691" cy="225287"/>
              </a:xfrm>
              <a:custGeom>
                <a:avLst/>
                <a:gdLst>
                  <a:gd name="T0" fmla="*/ 36 w 72"/>
                  <a:gd name="T1" fmla="*/ 0 h 72"/>
                  <a:gd name="T2" fmla="*/ 0 w 72"/>
                  <a:gd name="T3" fmla="*/ 36 h 72"/>
                  <a:gd name="T4" fmla="*/ 36 w 72"/>
                  <a:gd name="T5" fmla="*/ 72 h 72"/>
                  <a:gd name="T6" fmla="*/ 72 w 72"/>
                  <a:gd name="T7" fmla="*/ 36 h 72"/>
                  <a:gd name="T8" fmla="*/ 36 w 72"/>
                  <a:gd name="T9" fmla="*/ 0 h 72"/>
                  <a:gd name="T10" fmla="*/ 36 w 72"/>
                  <a:gd name="T11" fmla="*/ 60 h 72"/>
                  <a:gd name="T12" fmla="*/ 12 w 72"/>
                  <a:gd name="T13" fmla="*/ 36 h 72"/>
                  <a:gd name="T14" fmla="*/ 36 w 72"/>
                  <a:gd name="T15" fmla="*/ 12 h 72"/>
                  <a:gd name="T16" fmla="*/ 60 w 72"/>
                  <a:gd name="T17" fmla="*/ 36 h 72"/>
                  <a:gd name="T18" fmla="*/ 36 w 72"/>
                  <a:gd name="T19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0"/>
                    </a:moveTo>
                    <a:cubicBezTo>
                      <a:pt x="16" y="0"/>
                      <a:pt x="0" y="17"/>
                      <a:pt x="0" y="36"/>
                    </a:cubicBezTo>
                    <a:cubicBezTo>
                      <a:pt x="0" y="56"/>
                      <a:pt x="16" y="72"/>
                      <a:pt x="36" y="72"/>
                    </a:cubicBezTo>
                    <a:cubicBezTo>
                      <a:pt x="56" y="72"/>
                      <a:pt x="72" y="56"/>
                      <a:pt x="72" y="36"/>
                    </a:cubicBezTo>
                    <a:cubicBezTo>
                      <a:pt x="72" y="17"/>
                      <a:pt x="56" y="0"/>
                      <a:pt x="36" y="0"/>
                    </a:cubicBezTo>
                    <a:close/>
                    <a:moveTo>
                      <a:pt x="36" y="60"/>
                    </a:moveTo>
                    <a:cubicBezTo>
                      <a:pt x="23" y="60"/>
                      <a:pt x="12" y="50"/>
                      <a:pt x="12" y="36"/>
                    </a:cubicBezTo>
                    <a:cubicBezTo>
                      <a:pt x="12" y="23"/>
                      <a:pt x="23" y="12"/>
                      <a:pt x="36" y="12"/>
                    </a:cubicBezTo>
                    <a:cubicBezTo>
                      <a:pt x="49" y="12"/>
                      <a:pt x="60" y="23"/>
                      <a:pt x="60" y="36"/>
                    </a:cubicBezTo>
                    <a:cubicBezTo>
                      <a:pt x="60" y="50"/>
                      <a:pt x="49" y="60"/>
                      <a:pt x="36" y="6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raphik"/>
                  <a:ea typeface="+mn-ea"/>
                  <a:cs typeface="+mn-cs"/>
                </a:endParaRPr>
              </a:p>
            </p:txBody>
          </p:sp>
          <p:sp>
            <p:nvSpPr>
              <p:cNvPr id="88" name="Freeform 67">
                <a:extLst>
                  <a:ext uri="{FF2B5EF4-FFF2-40B4-BE49-F238E27FC236}">
                    <a16:creationId xmlns:a16="http://schemas.microsoft.com/office/drawing/2014/main" id="{04F2AA98-E743-30C2-FB2D-5EED26EE31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09614" y="4182448"/>
                <a:ext cx="203691" cy="376885"/>
              </a:xfrm>
              <a:custGeom>
                <a:avLst/>
                <a:gdLst>
                  <a:gd name="T0" fmla="*/ 36 w 72"/>
                  <a:gd name="T1" fmla="*/ 0 h 120"/>
                  <a:gd name="T2" fmla="*/ 0 w 72"/>
                  <a:gd name="T3" fmla="*/ 36 h 120"/>
                  <a:gd name="T4" fmla="*/ 0 w 72"/>
                  <a:gd name="T5" fmla="*/ 114 h 120"/>
                  <a:gd name="T6" fmla="*/ 2 w 72"/>
                  <a:gd name="T7" fmla="*/ 118 h 120"/>
                  <a:gd name="T8" fmla="*/ 6 w 72"/>
                  <a:gd name="T9" fmla="*/ 120 h 120"/>
                  <a:gd name="T10" fmla="*/ 66 w 72"/>
                  <a:gd name="T11" fmla="*/ 120 h 120"/>
                  <a:gd name="T12" fmla="*/ 70 w 72"/>
                  <a:gd name="T13" fmla="*/ 118 h 120"/>
                  <a:gd name="T14" fmla="*/ 72 w 72"/>
                  <a:gd name="T15" fmla="*/ 114 h 120"/>
                  <a:gd name="T16" fmla="*/ 72 w 72"/>
                  <a:gd name="T17" fmla="*/ 36 h 120"/>
                  <a:gd name="T18" fmla="*/ 36 w 72"/>
                  <a:gd name="T19" fmla="*/ 0 h 120"/>
                  <a:gd name="T20" fmla="*/ 60 w 72"/>
                  <a:gd name="T21" fmla="*/ 108 h 120"/>
                  <a:gd name="T22" fmla="*/ 12 w 72"/>
                  <a:gd name="T23" fmla="*/ 108 h 120"/>
                  <a:gd name="T24" fmla="*/ 12 w 72"/>
                  <a:gd name="T25" fmla="*/ 36 h 120"/>
                  <a:gd name="T26" fmla="*/ 36 w 72"/>
                  <a:gd name="T27" fmla="*/ 12 h 120"/>
                  <a:gd name="T28" fmla="*/ 60 w 72"/>
                  <a:gd name="T29" fmla="*/ 36 h 120"/>
                  <a:gd name="T30" fmla="*/ 60 w 72"/>
                  <a:gd name="T31" fmla="*/ 10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120">
                    <a:moveTo>
                      <a:pt x="36" y="0"/>
                    </a:moveTo>
                    <a:cubicBezTo>
                      <a:pt x="16" y="0"/>
                      <a:pt x="0" y="16"/>
                      <a:pt x="0" y="36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6"/>
                      <a:pt x="1" y="117"/>
                      <a:pt x="2" y="118"/>
                    </a:cubicBezTo>
                    <a:cubicBezTo>
                      <a:pt x="3" y="119"/>
                      <a:pt x="4" y="120"/>
                      <a:pt x="6" y="120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7" y="120"/>
                      <a:pt x="69" y="119"/>
                      <a:pt x="70" y="118"/>
                    </a:cubicBezTo>
                    <a:cubicBezTo>
                      <a:pt x="71" y="117"/>
                      <a:pt x="72" y="116"/>
                      <a:pt x="72" y="114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16"/>
                      <a:pt x="56" y="0"/>
                      <a:pt x="36" y="0"/>
                    </a:cubicBezTo>
                    <a:close/>
                    <a:moveTo>
                      <a:pt x="60" y="108"/>
                    </a:moveTo>
                    <a:cubicBezTo>
                      <a:pt x="12" y="108"/>
                      <a:pt x="12" y="108"/>
                      <a:pt x="12" y="108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23"/>
                      <a:pt x="23" y="12"/>
                      <a:pt x="36" y="12"/>
                    </a:cubicBezTo>
                    <a:cubicBezTo>
                      <a:pt x="49" y="12"/>
                      <a:pt x="60" y="23"/>
                      <a:pt x="60" y="36"/>
                    </a:cubicBezTo>
                    <a:lnTo>
                      <a:pt x="60" y="1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raphik"/>
                  <a:ea typeface="+mn-ea"/>
                  <a:cs typeface="+mn-cs"/>
                </a:endParaRPr>
              </a:p>
            </p:txBody>
          </p:sp>
          <p:sp>
            <p:nvSpPr>
              <p:cNvPr id="89" name="Freeform 68">
                <a:extLst>
                  <a:ext uri="{FF2B5EF4-FFF2-40B4-BE49-F238E27FC236}">
                    <a16:creationId xmlns:a16="http://schemas.microsoft.com/office/drawing/2014/main" id="{FC5F9A70-3AD6-E0E6-8B7F-4DB1023413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78296" y="3930082"/>
                <a:ext cx="199986" cy="225287"/>
              </a:xfrm>
              <a:custGeom>
                <a:avLst/>
                <a:gdLst>
                  <a:gd name="T0" fmla="*/ 35 w 71"/>
                  <a:gd name="T1" fmla="*/ 72 h 72"/>
                  <a:gd name="T2" fmla="*/ 71 w 71"/>
                  <a:gd name="T3" fmla="*/ 36 h 72"/>
                  <a:gd name="T4" fmla="*/ 35 w 71"/>
                  <a:gd name="T5" fmla="*/ 0 h 72"/>
                  <a:gd name="T6" fmla="*/ 0 w 71"/>
                  <a:gd name="T7" fmla="*/ 36 h 72"/>
                  <a:gd name="T8" fmla="*/ 35 w 71"/>
                  <a:gd name="T9" fmla="*/ 72 h 72"/>
                  <a:gd name="T10" fmla="*/ 35 w 71"/>
                  <a:gd name="T11" fmla="*/ 12 h 72"/>
                  <a:gd name="T12" fmla="*/ 59 w 71"/>
                  <a:gd name="T13" fmla="*/ 36 h 72"/>
                  <a:gd name="T14" fmla="*/ 35 w 71"/>
                  <a:gd name="T15" fmla="*/ 60 h 72"/>
                  <a:gd name="T16" fmla="*/ 11 w 71"/>
                  <a:gd name="T17" fmla="*/ 36 h 72"/>
                  <a:gd name="T18" fmla="*/ 35 w 71"/>
                  <a:gd name="T19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72">
                    <a:moveTo>
                      <a:pt x="35" y="72"/>
                    </a:moveTo>
                    <a:cubicBezTo>
                      <a:pt x="55" y="72"/>
                      <a:pt x="71" y="56"/>
                      <a:pt x="71" y="36"/>
                    </a:cubicBezTo>
                    <a:cubicBezTo>
                      <a:pt x="71" y="17"/>
                      <a:pt x="55" y="0"/>
                      <a:pt x="35" y="0"/>
                    </a:cubicBezTo>
                    <a:cubicBezTo>
                      <a:pt x="16" y="0"/>
                      <a:pt x="0" y="17"/>
                      <a:pt x="0" y="36"/>
                    </a:cubicBezTo>
                    <a:cubicBezTo>
                      <a:pt x="0" y="56"/>
                      <a:pt x="16" y="72"/>
                      <a:pt x="35" y="72"/>
                    </a:cubicBezTo>
                    <a:close/>
                    <a:moveTo>
                      <a:pt x="35" y="12"/>
                    </a:moveTo>
                    <a:cubicBezTo>
                      <a:pt x="49" y="12"/>
                      <a:pt x="59" y="23"/>
                      <a:pt x="59" y="36"/>
                    </a:cubicBezTo>
                    <a:cubicBezTo>
                      <a:pt x="59" y="50"/>
                      <a:pt x="49" y="60"/>
                      <a:pt x="35" y="60"/>
                    </a:cubicBezTo>
                    <a:cubicBezTo>
                      <a:pt x="22" y="60"/>
                      <a:pt x="12" y="50"/>
                      <a:pt x="11" y="36"/>
                    </a:cubicBezTo>
                    <a:cubicBezTo>
                      <a:pt x="12" y="23"/>
                      <a:pt x="22" y="12"/>
                      <a:pt x="35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raphik"/>
                  <a:ea typeface="+mn-ea"/>
                  <a:cs typeface="+mn-cs"/>
                </a:endParaRPr>
              </a:p>
            </p:txBody>
          </p:sp>
          <p:sp>
            <p:nvSpPr>
              <p:cNvPr id="90" name="Freeform 69">
                <a:extLst>
                  <a:ext uri="{FF2B5EF4-FFF2-40B4-BE49-F238E27FC236}">
                    <a16:creationId xmlns:a16="http://schemas.microsoft.com/office/drawing/2014/main" id="{49A357B1-E397-AC21-C92F-4A593AB729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78296" y="4182448"/>
                <a:ext cx="199986" cy="376885"/>
              </a:xfrm>
              <a:custGeom>
                <a:avLst/>
                <a:gdLst>
                  <a:gd name="T0" fmla="*/ 35 w 71"/>
                  <a:gd name="T1" fmla="*/ 0 h 120"/>
                  <a:gd name="T2" fmla="*/ 0 w 71"/>
                  <a:gd name="T3" fmla="*/ 36 h 120"/>
                  <a:gd name="T4" fmla="*/ 0 w 71"/>
                  <a:gd name="T5" fmla="*/ 114 h 120"/>
                  <a:gd name="T6" fmla="*/ 1 w 71"/>
                  <a:gd name="T7" fmla="*/ 118 h 120"/>
                  <a:gd name="T8" fmla="*/ 6 w 71"/>
                  <a:gd name="T9" fmla="*/ 120 h 120"/>
                  <a:gd name="T10" fmla="*/ 65 w 71"/>
                  <a:gd name="T11" fmla="*/ 120 h 120"/>
                  <a:gd name="T12" fmla="*/ 70 w 71"/>
                  <a:gd name="T13" fmla="*/ 118 h 120"/>
                  <a:gd name="T14" fmla="*/ 71 w 71"/>
                  <a:gd name="T15" fmla="*/ 114 h 120"/>
                  <a:gd name="T16" fmla="*/ 71 w 71"/>
                  <a:gd name="T17" fmla="*/ 36 h 120"/>
                  <a:gd name="T18" fmla="*/ 35 w 71"/>
                  <a:gd name="T19" fmla="*/ 0 h 120"/>
                  <a:gd name="T20" fmla="*/ 59 w 71"/>
                  <a:gd name="T21" fmla="*/ 108 h 120"/>
                  <a:gd name="T22" fmla="*/ 11 w 71"/>
                  <a:gd name="T23" fmla="*/ 108 h 120"/>
                  <a:gd name="T24" fmla="*/ 11 w 71"/>
                  <a:gd name="T25" fmla="*/ 36 h 120"/>
                  <a:gd name="T26" fmla="*/ 35 w 71"/>
                  <a:gd name="T27" fmla="*/ 12 h 120"/>
                  <a:gd name="T28" fmla="*/ 59 w 71"/>
                  <a:gd name="T29" fmla="*/ 36 h 120"/>
                  <a:gd name="T30" fmla="*/ 59 w 71"/>
                  <a:gd name="T31" fmla="*/ 10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120">
                    <a:moveTo>
                      <a:pt x="35" y="0"/>
                    </a:moveTo>
                    <a:cubicBezTo>
                      <a:pt x="16" y="0"/>
                      <a:pt x="0" y="16"/>
                      <a:pt x="0" y="36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6"/>
                      <a:pt x="0" y="117"/>
                      <a:pt x="1" y="118"/>
                    </a:cubicBezTo>
                    <a:cubicBezTo>
                      <a:pt x="2" y="119"/>
                      <a:pt x="4" y="120"/>
                      <a:pt x="6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20"/>
                      <a:pt x="69" y="119"/>
                      <a:pt x="70" y="118"/>
                    </a:cubicBezTo>
                    <a:cubicBezTo>
                      <a:pt x="71" y="117"/>
                      <a:pt x="71" y="116"/>
                      <a:pt x="71" y="114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71" y="16"/>
                      <a:pt x="55" y="0"/>
                      <a:pt x="35" y="0"/>
                    </a:cubicBezTo>
                    <a:close/>
                    <a:moveTo>
                      <a:pt x="59" y="108"/>
                    </a:moveTo>
                    <a:cubicBezTo>
                      <a:pt x="11" y="108"/>
                      <a:pt x="11" y="108"/>
                      <a:pt x="11" y="108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2" y="23"/>
                      <a:pt x="22" y="12"/>
                      <a:pt x="35" y="12"/>
                    </a:cubicBezTo>
                    <a:cubicBezTo>
                      <a:pt x="49" y="12"/>
                      <a:pt x="59" y="23"/>
                      <a:pt x="59" y="36"/>
                    </a:cubicBezTo>
                    <a:lnTo>
                      <a:pt x="59" y="1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raphik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7411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8B68A-2975-F174-0CAB-9D51B34B3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modern glass offices at dusk - real estate office stock pictures, royalty-free photos &amp; images">
            <a:extLst>
              <a:ext uri="{FF2B5EF4-FFF2-40B4-BE49-F238E27FC236}">
                <a16:creationId xmlns:a16="http://schemas.microsoft.com/office/drawing/2014/main" id="{7804F529-F10C-896B-C6A3-4BB27FA34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04100" cy="679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C5875CE-AD88-E2B3-B268-CD15D4857D79}"/>
              </a:ext>
            </a:extLst>
          </p:cNvPr>
          <p:cNvSpPr/>
          <p:nvPr/>
        </p:nvSpPr>
        <p:spPr>
          <a:xfrm>
            <a:off x="0" y="6797675"/>
            <a:ext cx="20104100" cy="4511675"/>
          </a:xfrm>
          <a:prstGeom prst="rect">
            <a:avLst/>
          </a:prstGeom>
          <a:solidFill>
            <a:srgbClr val="FBD9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6F560F3-F1F2-F433-EE64-AF4C88E55657}"/>
              </a:ext>
            </a:extLst>
          </p:cNvPr>
          <p:cNvGrpSpPr/>
          <p:nvPr/>
        </p:nvGrpSpPr>
        <p:grpSpPr>
          <a:xfrm>
            <a:off x="17443450" y="9998075"/>
            <a:ext cx="2276581" cy="908050"/>
            <a:chOff x="15614650" y="9304723"/>
            <a:chExt cx="2276581" cy="908050"/>
          </a:xfrm>
        </p:grpSpPr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D8BC95E6-5D23-370B-EEAB-1E0690BD256C}"/>
                </a:ext>
              </a:extLst>
            </p:cNvPr>
            <p:cNvSpPr/>
            <p:nvPr/>
          </p:nvSpPr>
          <p:spPr>
            <a:xfrm>
              <a:off x="15614650" y="931227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5C21D697-8C4B-4C5A-FD3C-8579A520887D}"/>
                </a:ext>
              </a:extLst>
            </p:cNvPr>
            <p:cNvSpPr/>
            <p:nvPr/>
          </p:nvSpPr>
          <p:spPr>
            <a:xfrm>
              <a:off x="16031951" y="9304723"/>
              <a:ext cx="1859280" cy="908050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D19258E-5BFC-4023-BCEB-33EDF53954D8}"/>
              </a:ext>
            </a:extLst>
          </p:cNvPr>
          <p:cNvSpPr txBox="1"/>
          <p:nvPr/>
        </p:nvSpPr>
        <p:spPr>
          <a:xfrm>
            <a:off x="1593850" y="7619924"/>
            <a:ext cx="937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</a:rPr>
              <a:t>OUR PEOPLE</a:t>
            </a:r>
          </a:p>
        </p:txBody>
      </p:sp>
    </p:spTree>
    <p:extLst>
      <p:ext uri="{BB962C8B-B14F-4D97-AF65-F5344CB8AC3E}">
        <p14:creationId xmlns:p14="http://schemas.microsoft.com/office/powerpoint/2010/main" val="3515067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CFAB1-B37C-2157-2C5E-8F4441464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5DEF16-C3D8-F4AD-7A0B-45967AB6A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  <a:latin typeface="+mj-lt"/>
              </a:rPr>
              <a:t>Our People: Proof of Long-Term Growth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92BF4BF-947C-F723-7164-19D1A7621066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97271AFE-5B1A-D0D8-6A1E-7F24D3A75108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E8BFF94C-2F2D-A2D5-A5AC-4AF960CA75A2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object 2">
            <a:extLst>
              <a:ext uri="{FF2B5EF4-FFF2-40B4-BE49-F238E27FC236}">
                <a16:creationId xmlns:a16="http://schemas.microsoft.com/office/drawing/2014/main" id="{F56E1149-B458-F840-FE97-47502D3806A7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AD699013-AEC7-AA40-41C8-3E934C6B814B}"/>
              </a:ext>
            </a:extLst>
          </p:cNvPr>
          <p:cNvSpPr/>
          <p:nvPr/>
        </p:nvSpPr>
        <p:spPr>
          <a:xfrm>
            <a:off x="527732" y="1357423"/>
            <a:ext cx="13570268" cy="33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b="1" spc="495" dirty="0">
                <a:solidFill>
                  <a:srgbClr val="E8C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WHO STAYED, THRIVED &amp; CAME BACK</a:t>
            </a:r>
            <a:endParaRPr lang="en-US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82773F20-51D1-638A-7608-62A16F3A2B85}"/>
              </a:ext>
            </a:extLst>
          </p:cNvPr>
          <p:cNvSpPr/>
          <p:nvPr/>
        </p:nvSpPr>
        <p:spPr>
          <a:xfrm>
            <a:off x="452342" y="2017220"/>
            <a:ext cx="6151855" cy="8971455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  <a:effectLst>
            <a:outerShdw blurRad="889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6">
            <a:extLst>
              <a:ext uri="{FF2B5EF4-FFF2-40B4-BE49-F238E27FC236}">
                <a16:creationId xmlns:a16="http://schemas.microsoft.com/office/drawing/2014/main" id="{D01C96DD-D128-F2D4-8E3B-8DC2D451DFD0}"/>
              </a:ext>
            </a:extLst>
          </p:cNvPr>
          <p:cNvSpPr/>
          <p:nvPr/>
        </p:nvSpPr>
        <p:spPr>
          <a:xfrm>
            <a:off x="452342" y="2017219"/>
            <a:ext cx="6151855" cy="105547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7">
            <a:extLst>
              <a:ext uri="{FF2B5EF4-FFF2-40B4-BE49-F238E27FC236}">
                <a16:creationId xmlns:a16="http://schemas.microsoft.com/office/drawing/2014/main" id="{0F67E913-F537-3BD4-4AA5-3E69252BF6F6}"/>
              </a:ext>
            </a:extLst>
          </p:cNvPr>
          <p:cNvSpPr/>
          <p:nvPr/>
        </p:nvSpPr>
        <p:spPr>
          <a:xfrm>
            <a:off x="784060" y="2288625"/>
            <a:ext cx="5488419" cy="452342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0000B84-2367-AEFB-59C8-ADB609070588}"/>
              </a:ext>
            </a:extLst>
          </p:cNvPr>
          <p:cNvSpPr/>
          <p:nvPr/>
        </p:nvSpPr>
        <p:spPr>
          <a:xfrm>
            <a:off x="784060" y="2288625"/>
            <a:ext cx="5488419" cy="45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507846" rtl="0"/>
            <a:r>
              <a:rPr lang="en-US" b="1" spc="247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</a:t>
            </a:r>
            <a:endParaRPr lang="en-US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5BC4843-3430-6183-EAD1-6BCBA9AB9AF7}"/>
              </a:ext>
            </a:extLst>
          </p:cNvPr>
          <p:cNvSpPr/>
          <p:nvPr/>
        </p:nvSpPr>
        <p:spPr>
          <a:xfrm>
            <a:off x="723748" y="2861592"/>
            <a:ext cx="5699512" cy="21863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4841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1484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7F965D34-E4FC-1882-2369-ACFE7D9AE8CF}"/>
              </a:ext>
            </a:extLst>
          </p:cNvPr>
          <p:cNvSpPr/>
          <p:nvPr/>
        </p:nvSpPr>
        <p:spPr>
          <a:xfrm>
            <a:off x="784060" y="5153459"/>
            <a:ext cx="5624122" cy="5729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800" b="1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— 10+ Years</a:t>
            </a:r>
            <a:endParaRPr lang="en-US" sz="28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40D3B9BD-2D14-B88B-39CB-91FC2C125D7A}"/>
              </a:ext>
            </a:extLst>
          </p:cNvPr>
          <p:cNvSpPr/>
          <p:nvPr/>
        </p:nvSpPr>
        <p:spPr>
          <a:xfrm>
            <a:off x="784060" y="5816895"/>
            <a:ext cx="5488419" cy="0"/>
          </a:xfrm>
          <a:prstGeom prst="line">
            <a:avLst/>
          </a:prstGeom>
          <a:noFill/>
          <a:ln w="7620">
            <a:solidFill>
              <a:srgbClr val="2A2A2A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B621B0B-1DE8-73B4-87C3-69680593A4F0}"/>
              </a:ext>
            </a:extLst>
          </p:cNvPr>
          <p:cNvSpPr/>
          <p:nvPr/>
        </p:nvSpPr>
        <p:spPr>
          <a:xfrm>
            <a:off x="784060" y="6716865"/>
            <a:ext cx="5624122" cy="1357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400" kern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an industry known for churn, 70 Square Yards employees have proudly built decade-long careers here.</a:t>
            </a:r>
            <a:endParaRPr lang="en-US" sz="2400" kern="1200" dirty="0">
              <a:solidFill>
                <a:schemeClr val="bg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8F5A97E4-A658-8E65-BEF3-3E56CB739F71}"/>
              </a:ext>
            </a:extLst>
          </p:cNvPr>
          <p:cNvSpPr/>
          <p:nvPr/>
        </p:nvSpPr>
        <p:spPr>
          <a:xfrm>
            <a:off x="6800212" y="2017220"/>
            <a:ext cx="6151855" cy="8971455"/>
          </a:xfrm>
          <a:prstGeom prst="rect">
            <a:avLst/>
          </a:prstGeom>
          <a:solidFill>
            <a:srgbClr val="FFFFFF"/>
          </a:solidFill>
          <a:ln w="12700">
            <a:solidFill>
              <a:srgbClr val="C8C4B0"/>
            </a:solidFill>
            <a:prstDash val="solid"/>
          </a:ln>
          <a:effectLst>
            <a:outerShdw blurRad="889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4">
            <a:extLst>
              <a:ext uri="{FF2B5EF4-FFF2-40B4-BE49-F238E27FC236}">
                <a16:creationId xmlns:a16="http://schemas.microsoft.com/office/drawing/2014/main" id="{C55A3394-48B3-2F63-2754-482C75C33A01}"/>
              </a:ext>
            </a:extLst>
          </p:cNvPr>
          <p:cNvSpPr/>
          <p:nvPr/>
        </p:nvSpPr>
        <p:spPr>
          <a:xfrm>
            <a:off x="6800212" y="2017219"/>
            <a:ext cx="6151855" cy="105547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A7BB9F95-A135-0FAD-64B7-D85726AC18EF}"/>
              </a:ext>
            </a:extLst>
          </p:cNvPr>
          <p:cNvSpPr/>
          <p:nvPr/>
        </p:nvSpPr>
        <p:spPr>
          <a:xfrm>
            <a:off x="7131930" y="2288625"/>
            <a:ext cx="5488419" cy="452342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6">
            <a:extLst>
              <a:ext uri="{FF2B5EF4-FFF2-40B4-BE49-F238E27FC236}">
                <a16:creationId xmlns:a16="http://schemas.microsoft.com/office/drawing/2014/main" id="{AE3B4E4C-E49F-C059-8395-770F3A97CB9A}"/>
              </a:ext>
            </a:extLst>
          </p:cNvPr>
          <p:cNvSpPr/>
          <p:nvPr/>
        </p:nvSpPr>
        <p:spPr>
          <a:xfrm>
            <a:off x="7131930" y="2288625"/>
            <a:ext cx="5488419" cy="45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507846" rtl="0"/>
            <a:r>
              <a:rPr lang="en-US" b="1" spc="247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GHAR WAPSI </a:t>
            </a:r>
            <a:endParaRPr lang="en-US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7">
            <a:extLst>
              <a:ext uri="{FF2B5EF4-FFF2-40B4-BE49-F238E27FC236}">
                <a16:creationId xmlns:a16="http://schemas.microsoft.com/office/drawing/2014/main" id="{D4859D74-BBA1-6F8A-0C9C-FBE9C21B53E5}"/>
              </a:ext>
            </a:extLst>
          </p:cNvPr>
          <p:cNvSpPr/>
          <p:nvPr/>
        </p:nvSpPr>
        <p:spPr>
          <a:xfrm>
            <a:off x="7071617" y="2861592"/>
            <a:ext cx="5699512" cy="21863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4841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540</a:t>
            </a:r>
            <a:endParaRPr lang="en-US" sz="1484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307E54E3-FD77-3C12-9F48-DC4842287607}"/>
              </a:ext>
            </a:extLst>
          </p:cNvPr>
          <p:cNvSpPr/>
          <p:nvPr/>
        </p:nvSpPr>
        <p:spPr>
          <a:xfrm>
            <a:off x="7131929" y="5153459"/>
            <a:ext cx="5624122" cy="5729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800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Ghar Wapsi — They Came Back</a:t>
            </a:r>
            <a:endParaRPr lang="en-US" sz="28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19">
            <a:extLst>
              <a:ext uri="{FF2B5EF4-FFF2-40B4-BE49-F238E27FC236}">
                <a16:creationId xmlns:a16="http://schemas.microsoft.com/office/drawing/2014/main" id="{98B87F9E-5B85-A75B-6C15-7AEB2801A7B6}"/>
              </a:ext>
            </a:extLst>
          </p:cNvPr>
          <p:cNvSpPr/>
          <p:nvPr/>
        </p:nvSpPr>
        <p:spPr>
          <a:xfrm>
            <a:off x="7131930" y="5816895"/>
            <a:ext cx="5488419" cy="0"/>
          </a:xfrm>
          <a:prstGeom prst="line">
            <a:avLst/>
          </a:prstGeom>
          <a:noFill/>
          <a:ln w="7620">
            <a:solidFill>
              <a:srgbClr val="C8C4B0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0">
            <a:extLst>
              <a:ext uri="{FF2B5EF4-FFF2-40B4-BE49-F238E27FC236}">
                <a16:creationId xmlns:a16="http://schemas.microsoft.com/office/drawing/2014/main" id="{970CA163-9CC8-296E-AE77-90539C169988}"/>
              </a:ext>
            </a:extLst>
          </p:cNvPr>
          <p:cNvSpPr/>
          <p:nvPr/>
        </p:nvSpPr>
        <p:spPr>
          <a:xfrm>
            <a:off x="7131929" y="6716865"/>
            <a:ext cx="5624122" cy="1357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400" kern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left. They saw the rest. They came back — 540 employees chose Square Yards over everything else.</a:t>
            </a:r>
            <a:endParaRPr lang="en-US" sz="24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1">
            <a:extLst>
              <a:ext uri="{FF2B5EF4-FFF2-40B4-BE49-F238E27FC236}">
                <a16:creationId xmlns:a16="http://schemas.microsoft.com/office/drawing/2014/main" id="{7184FCA8-C6C2-B9B5-80AE-FC6624AC7782}"/>
              </a:ext>
            </a:extLst>
          </p:cNvPr>
          <p:cNvSpPr/>
          <p:nvPr/>
        </p:nvSpPr>
        <p:spPr>
          <a:xfrm>
            <a:off x="13148081" y="2017220"/>
            <a:ext cx="6151855" cy="8971455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  <a:effectLst>
            <a:outerShdw blurRad="889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2">
            <a:extLst>
              <a:ext uri="{FF2B5EF4-FFF2-40B4-BE49-F238E27FC236}">
                <a16:creationId xmlns:a16="http://schemas.microsoft.com/office/drawing/2014/main" id="{1CC77D8E-F743-E4A7-8E3F-CEEBDE31FB22}"/>
              </a:ext>
            </a:extLst>
          </p:cNvPr>
          <p:cNvSpPr/>
          <p:nvPr/>
        </p:nvSpPr>
        <p:spPr>
          <a:xfrm>
            <a:off x="13148081" y="2017219"/>
            <a:ext cx="6151855" cy="105547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3">
            <a:extLst>
              <a:ext uri="{FF2B5EF4-FFF2-40B4-BE49-F238E27FC236}">
                <a16:creationId xmlns:a16="http://schemas.microsoft.com/office/drawing/2014/main" id="{F40164E3-AD54-2CBB-83C2-7FC6FC48AF21}"/>
              </a:ext>
            </a:extLst>
          </p:cNvPr>
          <p:cNvSpPr/>
          <p:nvPr/>
        </p:nvSpPr>
        <p:spPr>
          <a:xfrm>
            <a:off x="13479799" y="2288625"/>
            <a:ext cx="5488419" cy="452342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4">
            <a:extLst>
              <a:ext uri="{FF2B5EF4-FFF2-40B4-BE49-F238E27FC236}">
                <a16:creationId xmlns:a16="http://schemas.microsoft.com/office/drawing/2014/main" id="{FF17C26B-5A68-C721-5C0A-147C6D4E6CE2}"/>
              </a:ext>
            </a:extLst>
          </p:cNvPr>
          <p:cNvSpPr/>
          <p:nvPr/>
        </p:nvSpPr>
        <p:spPr>
          <a:xfrm>
            <a:off x="13479799" y="2288625"/>
            <a:ext cx="5488419" cy="45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1507846" rtl="0"/>
            <a:r>
              <a:rPr lang="en-US" b="1" spc="247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ENTREPRENEURSHIP</a:t>
            </a:r>
            <a:endParaRPr lang="en-US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E84E51F6-C6EC-E225-FC25-031F869C2B24}"/>
              </a:ext>
            </a:extLst>
          </p:cNvPr>
          <p:cNvSpPr/>
          <p:nvPr/>
        </p:nvSpPr>
        <p:spPr>
          <a:xfrm>
            <a:off x="13419487" y="2861592"/>
            <a:ext cx="5699512" cy="21863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14841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1484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6">
            <a:extLst>
              <a:ext uri="{FF2B5EF4-FFF2-40B4-BE49-F238E27FC236}">
                <a16:creationId xmlns:a16="http://schemas.microsoft.com/office/drawing/2014/main" id="{9E2A8F5D-5F52-C6E5-8391-F1DC69C8D86B}"/>
              </a:ext>
            </a:extLst>
          </p:cNvPr>
          <p:cNvSpPr/>
          <p:nvPr/>
        </p:nvSpPr>
        <p:spPr>
          <a:xfrm>
            <a:off x="13479799" y="5153459"/>
            <a:ext cx="5624122" cy="5729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800" b="1" kern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CEOs Created</a:t>
            </a:r>
            <a:endParaRPr lang="en-US" sz="28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7">
            <a:extLst>
              <a:ext uri="{FF2B5EF4-FFF2-40B4-BE49-F238E27FC236}">
                <a16:creationId xmlns:a16="http://schemas.microsoft.com/office/drawing/2014/main" id="{51302F96-6ACA-5CBA-BA02-45FDA0C60157}"/>
              </a:ext>
            </a:extLst>
          </p:cNvPr>
          <p:cNvSpPr/>
          <p:nvPr/>
        </p:nvSpPr>
        <p:spPr>
          <a:xfrm>
            <a:off x="13479799" y="5816895"/>
            <a:ext cx="5488419" cy="0"/>
          </a:xfrm>
          <a:prstGeom prst="line">
            <a:avLst/>
          </a:prstGeom>
          <a:noFill/>
          <a:ln w="7620">
            <a:solidFill>
              <a:srgbClr val="C8C4B0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28">
            <a:extLst>
              <a:ext uri="{FF2B5EF4-FFF2-40B4-BE49-F238E27FC236}">
                <a16:creationId xmlns:a16="http://schemas.microsoft.com/office/drawing/2014/main" id="{A7472CC1-2656-E5D4-F14E-FD0C7E540655}"/>
              </a:ext>
            </a:extLst>
          </p:cNvPr>
          <p:cNvSpPr/>
          <p:nvPr/>
        </p:nvSpPr>
        <p:spPr>
          <a:xfrm>
            <a:off x="13479799" y="6716865"/>
            <a:ext cx="5624122" cy="1357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2400" kern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Square Yards is a masterclass in entrepreneurship — we have created 56 CEOs.</a:t>
            </a:r>
            <a:endParaRPr lang="en-US" sz="24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8518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ED33D-40B2-D6E7-5F48-C3899A870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82D5A108-755C-4990-2E54-785D502C0AA3}"/>
              </a:ext>
            </a:extLst>
          </p:cNvPr>
          <p:cNvSpPr/>
          <p:nvPr/>
        </p:nvSpPr>
        <p:spPr>
          <a:xfrm>
            <a:off x="1" y="0"/>
            <a:ext cx="20104100" cy="1130935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F5E740C-AF45-016E-330D-4171C954F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372655"/>
            <a:ext cx="17449800" cy="738664"/>
          </a:xfrm>
        </p:spPr>
        <p:txBody>
          <a:bodyPr/>
          <a:lstStyle/>
          <a:p>
            <a:r>
              <a:rPr lang="en-US" sz="4800" dirty="0">
                <a:solidFill>
                  <a:schemeClr val="bg1"/>
                </a:solidFill>
                <a:latin typeface="+mj-lt"/>
              </a:rPr>
              <a:t>Why Square Yards?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66373DC-EA08-E7B4-2BF7-165BD085169B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127" name="object 6">
              <a:extLst>
                <a:ext uri="{FF2B5EF4-FFF2-40B4-BE49-F238E27FC236}">
                  <a16:creationId xmlns:a16="http://schemas.microsoft.com/office/drawing/2014/main" id="{D9DFE36D-472D-A7B3-4F7B-B5225869D656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object 7">
              <a:extLst>
                <a:ext uri="{FF2B5EF4-FFF2-40B4-BE49-F238E27FC236}">
                  <a16:creationId xmlns:a16="http://schemas.microsoft.com/office/drawing/2014/main" id="{67E45B0D-2EF7-650B-04AE-1FF9027E5E74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4" name="object 2">
            <a:extLst>
              <a:ext uri="{FF2B5EF4-FFF2-40B4-BE49-F238E27FC236}">
                <a16:creationId xmlns:a16="http://schemas.microsoft.com/office/drawing/2014/main" id="{001AFB77-4240-9648-FE9B-459221DB6A2F}"/>
              </a:ext>
            </a:extLst>
          </p:cNvPr>
          <p:cNvSpPr/>
          <p:nvPr/>
        </p:nvSpPr>
        <p:spPr>
          <a:xfrm>
            <a:off x="0" y="0"/>
            <a:ext cx="143565" cy="11308715"/>
          </a:xfrm>
          <a:custGeom>
            <a:avLst/>
            <a:gdLst/>
            <a:ahLst/>
            <a:cxnLst/>
            <a:rect l="l" t="t" r="r" b="b"/>
            <a:pathLst>
              <a:path w="1477010" h="11308715">
                <a:moveTo>
                  <a:pt x="0" y="11308556"/>
                </a:moveTo>
                <a:lnTo>
                  <a:pt x="0" y="0"/>
                </a:lnTo>
                <a:lnTo>
                  <a:pt x="1476394" y="0"/>
                </a:lnTo>
                <a:lnTo>
                  <a:pt x="1476394" y="11308556"/>
                </a:lnTo>
                <a:lnTo>
                  <a:pt x="0" y="11308556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8" name="Text 4">
            <a:extLst>
              <a:ext uri="{FF2B5EF4-FFF2-40B4-BE49-F238E27FC236}">
                <a16:creationId xmlns:a16="http://schemas.microsoft.com/office/drawing/2014/main" id="{CF9BDD55-FFBF-8AEF-7C2C-17B96ADA9414}"/>
              </a:ext>
            </a:extLst>
          </p:cNvPr>
          <p:cNvSpPr/>
          <p:nvPr/>
        </p:nvSpPr>
        <p:spPr>
          <a:xfrm>
            <a:off x="1289050" y="1916210"/>
            <a:ext cx="18093690" cy="98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5277" kern="12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aspiring to work in</a:t>
            </a:r>
            <a:endParaRPr lang="en-US" sz="5277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 5">
            <a:extLst>
              <a:ext uri="{FF2B5EF4-FFF2-40B4-BE49-F238E27FC236}">
                <a16:creationId xmlns:a16="http://schemas.microsoft.com/office/drawing/2014/main" id="{B632E5D7-013D-92BF-D77E-4EC55817FFD1}"/>
              </a:ext>
            </a:extLst>
          </p:cNvPr>
          <p:cNvSpPr/>
          <p:nvPr/>
        </p:nvSpPr>
        <p:spPr>
          <a:xfrm>
            <a:off x="1289050" y="2866128"/>
            <a:ext cx="18093690" cy="13268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7585" b="1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Largest Organisation</a:t>
            </a:r>
            <a:endParaRPr lang="en-US" sz="7585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Text 6">
            <a:extLst>
              <a:ext uri="{FF2B5EF4-FFF2-40B4-BE49-F238E27FC236}">
                <a16:creationId xmlns:a16="http://schemas.microsoft.com/office/drawing/2014/main" id="{2524BC81-0E7F-DCFA-54A9-8684F57CA7F1}"/>
              </a:ext>
            </a:extLst>
          </p:cNvPr>
          <p:cNvSpPr/>
          <p:nvPr/>
        </p:nvSpPr>
        <p:spPr>
          <a:xfrm>
            <a:off x="1289050" y="4192999"/>
            <a:ext cx="4523423" cy="8292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4617" kern="12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</a:t>
            </a:r>
            <a:endParaRPr lang="en-US" sz="4617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Text 7">
            <a:extLst>
              <a:ext uri="{FF2B5EF4-FFF2-40B4-BE49-F238E27FC236}">
                <a16:creationId xmlns:a16="http://schemas.microsoft.com/office/drawing/2014/main" id="{8B7D059B-6DE0-CFD9-3440-2CB1489FFCF4}"/>
              </a:ext>
            </a:extLst>
          </p:cNvPr>
          <p:cNvSpPr/>
          <p:nvPr/>
        </p:nvSpPr>
        <p:spPr>
          <a:xfrm>
            <a:off x="1289050" y="4977059"/>
            <a:ext cx="18093690" cy="13268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7585" b="1" kern="1200" dirty="0">
                <a:solidFill>
                  <a:srgbClr val="FBD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Sector</a:t>
            </a:r>
            <a:endParaRPr lang="en-US" sz="7585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 8">
            <a:extLst>
              <a:ext uri="{FF2B5EF4-FFF2-40B4-BE49-F238E27FC236}">
                <a16:creationId xmlns:a16="http://schemas.microsoft.com/office/drawing/2014/main" id="{D53F2A06-170F-0C6D-B145-168C77654030}"/>
              </a:ext>
            </a:extLst>
          </p:cNvPr>
          <p:cNvSpPr/>
          <p:nvPr/>
        </p:nvSpPr>
        <p:spPr>
          <a:xfrm>
            <a:off x="1289050" y="6303929"/>
            <a:ext cx="4523423" cy="723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4617" kern="12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</a:t>
            </a:r>
            <a:endParaRPr lang="en-US" sz="4617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Text 9">
            <a:extLst>
              <a:ext uri="{FF2B5EF4-FFF2-40B4-BE49-F238E27FC236}">
                <a16:creationId xmlns:a16="http://schemas.microsoft.com/office/drawing/2014/main" id="{47792AC0-4E2B-2444-05AD-85463ECE13D8}"/>
              </a:ext>
            </a:extLst>
          </p:cNvPr>
          <p:cNvSpPr/>
          <p:nvPr/>
        </p:nvSpPr>
        <p:spPr>
          <a:xfrm>
            <a:off x="1289050" y="6997521"/>
            <a:ext cx="18093690" cy="13268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7585" b="1" kern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4th Largest Economy</a:t>
            </a:r>
            <a:endParaRPr lang="en-US" sz="7585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hape 10">
            <a:extLst>
              <a:ext uri="{FF2B5EF4-FFF2-40B4-BE49-F238E27FC236}">
                <a16:creationId xmlns:a16="http://schemas.microsoft.com/office/drawing/2014/main" id="{27A34CAE-DD1F-D8FC-F1C6-80A908E50154}"/>
              </a:ext>
            </a:extLst>
          </p:cNvPr>
          <p:cNvSpPr/>
          <p:nvPr/>
        </p:nvSpPr>
        <p:spPr>
          <a:xfrm>
            <a:off x="1289050" y="8354548"/>
            <a:ext cx="8745284" cy="150781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Text 11">
            <a:extLst>
              <a:ext uri="{FF2B5EF4-FFF2-40B4-BE49-F238E27FC236}">
                <a16:creationId xmlns:a16="http://schemas.microsoft.com/office/drawing/2014/main" id="{9E72DF10-A789-FAFC-509C-9FC1FD54FCF2}"/>
              </a:ext>
            </a:extLst>
          </p:cNvPr>
          <p:cNvSpPr/>
          <p:nvPr/>
        </p:nvSpPr>
        <p:spPr>
          <a:xfrm>
            <a:off x="1289050" y="8625953"/>
            <a:ext cx="12062460" cy="784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defTabSz="1507846" rtl="0"/>
            <a:r>
              <a:rPr lang="en-US" sz="4617" kern="12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World.</a:t>
            </a:r>
            <a:endParaRPr lang="en-US" sz="4617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204E2C5-48B1-8589-585E-642E79739661}"/>
              </a:ext>
            </a:extLst>
          </p:cNvPr>
          <p:cNvGrpSpPr/>
          <p:nvPr/>
        </p:nvGrpSpPr>
        <p:grpSpPr>
          <a:xfrm>
            <a:off x="143565" y="9893791"/>
            <a:ext cx="19960535" cy="798786"/>
            <a:chOff x="143565" y="1387475"/>
            <a:chExt cx="19960535" cy="798786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FEF153B1-20E4-6B6C-41E9-986D398EF17F}"/>
                </a:ext>
              </a:extLst>
            </p:cNvPr>
            <p:cNvSpPr/>
            <p:nvPr/>
          </p:nvSpPr>
          <p:spPr>
            <a:xfrm>
              <a:off x="143565" y="1387475"/>
              <a:ext cx="19960535" cy="798786"/>
            </a:xfrm>
            <a:prstGeom prst="roundRect">
              <a:avLst/>
            </a:prstGeom>
            <a:gradFill flip="none" rotWithShape="1">
              <a:gsLst>
                <a:gs pos="0">
                  <a:srgbClr val="FFD916">
                    <a:tint val="66000"/>
                    <a:satMod val="160000"/>
                  </a:srgbClr>
                </a:gs>
                <a:gs pos="50000">
                  <a:srgbClr val="FFD916">
                    <a:tint val="44500"/>
                    <a:satMod val="160000"/>
                  </a:srgbClr>
                </a:gs>
                <a:gs pos="100000">
                  <a:srgbClr val="FFD916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466A449-F4E6-CB3A-5C42-E374BFBAB204}"/>
                </a:ext>
              </a:extLst>
            </p:cNvPr>
            <p:cNvSpPr txBox="1"/>
            <p:nvPr/>
          </p:nvSpPr>
          <p:spPr>
            <a:xfrm>
              <a:off x="143565" y="1593722"/>
              <a:ext cx="199605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>
                  <a:latin typeface="Arial Black" panose="020B0A04020102020204" pitchFamily="34" charset="0"/>
                </a:rPr>
                <a:t>The opportunity of a generation — and it starts with YOU joining Square Yards</a:t>
              </a:r>
            </a:p>
          </p:txBody>
        </p:sp>
      </p:grpSp>
      <p:sp>
        <p:nvSpPr>
          <p:cNvPr id="101" name="Shape 10">
            <a:extLst>
              <a:ext uri="{FF2B5EF4-FFF2-40B4-BE49-F238E27FC236}">
                <a16:creationId xmlns:a16="http://schemas.microsoft.com/office/drawing/2014/main" id="{82151135-C90C-44EF-B525-7B83B4F3DDCD}"/>
              </a:ext>
            </a:extLst>
          </p:cNvPr>
          <p:cNvSpPr/>
          <p:nvPr/>
        </p:nvSpPr>
        <p:spPr>
          <a:xfrm>
            <a:off x="450850" y="1151153"/>
            <a:ext cx="2743200" cy="150781"/>
          </a:xfrm>
          <a:prstGeom prst="rect">
            <a:avLst/>
          </a:prstGeom>
          <a:solidFill>
            <a:srgbClr val="FBD96D"/>
          </a:solidFill>
          <a:ln w="12700">
            <a:solidFill>
              <a:srgbClr val="FBD96D"/>
            </a:solidFill>
            <a:prstDash val="solid"/>
          </a:ln>
        </p:spPr>
        <p:txBody>
          <a:bodyPr/>
          <a:lstStyle/>
          <a:p>
            <a:pPr algn="l" defTabSz="1507846" rtl="0"/>
            <a:endParaRPr lang="en-US" sz="2968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41243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57F45F0-6E75-01DB-8C93-162C31EFA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F6B6DDB-079F-D88C-8312-0A3497629A57}"/>
              </a:ext>
            </a:extLst>
          </p:cNvPr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BD96D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551A44F7-64E3-9736-E7E0-1C42D80A04BB}"/>
              </a:ext>
            </a:extLst>
          </p:cNvPr>
          <p:cNvSpPr txBox="1"/>
          <p:nvPr/>
        </p:nvSpPr>
        <p:spPr>
          <a:xfrm>
            <a:off x="6219799" y="3619683"/>
            <a:ext cx="9119235" cy="3504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545" marR="0" lvl="0" indent="0" defTabSz="914400" eaLnBrk="1" fontAlgn="auto" latinLnBrk="0" hangingPunct="1">
              <a:lnSpc>
                <a:spcPts val="13555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0" b="0" i="0" u="none" strike="noStrike" kern="0" cap="none" spc="-3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Black" panose="020B0A04020102020204" pitchFamily="34" charset="0"/>
                <a:cs typeface="Arial"/>
              </a:rPr>
              <a:t>THANK YOU</a:t>
            </a:r>
          </a:p>
        </p:txBody>
      </p:sp>
      <p:grpSp>
        <p:nvGrpSpPr>
          <p:cNvPr id="16" name="object 16">
            <a:extLst>
              <a:ext uri="{FF2B5EF4-FFF2-40B4-BE49-F238E27FC236}">
                <a16:creationId xmlns:a16="http://schemas.microsoft.com/office/drawing/2014/main" id="{CADE7F23-D381-ABC5-D88C-E92067F9E838}"/>
              </a:ext>
            </a:extLst>
          </p:cNvPr>
          <p:cNvGrpSpPr/>
          <p:nvPr/>
        </p:nvGrpSpPr>
        <p:grpSpPr>
          <a:xfrm>
            <a:off x="-9947" y="-15706"/>
            <a:ext cx="20108545" cy="11340465"/>
            <a:chOff x="-9947" y="-15706"/>
            <a:chExt cx="20108545" cy="11340465"/>
          </a:xfrm>
        </p:grpSpPr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4975E0A4-00C4-B04B-E0C9-7EA6F6741E3B}"/>
                </a:ext>
              </a:extLst>
            </p:cNvPr>
            <p:cNvSpPr/>
            <p:nvPr/>
          </p:nvSpPr>
          <p:spPr>
            <a:xfrm>
              <a:off x="5758" y="0"/>
              <a:ext cx="6697980" cy="11308715"/>
            </a:xfrm>
            <a:custGeom>
              <a:avLst/>
              <a:gdLst/>
              <a:ahLst/>
              <a:cxnLst/>
              <a:rect l="l" t="t" r="r" b="b"/>
              <a:pathLst>
                <a:path w="6697980" h="11308715">
                  <a:moveTo>
                    <a:pt x="1726439" y="5635011"/>
                  </a:moveTo>
                  <a:lnTo>
                    <a:pt x="0" y="5635011"/>
                  </a:lnTo>
                  <a:lnTo>
                    <a:pt x="0" y="0"/>
                  </a:lnTo>
                  <a:lnTo>
                    <a:pt x="1726439" y="0"/>
                  </a:lnTo>
                  <a:lnTo>
                    <a:pt x="1726439" y="5635011"/>
                  </a:lnTo>
                  <a:close/>
                </a:path>
                <a:path w="6697980" h="11308715">
                  <a:moveTo>
                    <a:pt x="6697492" y="11308556"/>
                  </a:moveTo>
                  <a:lnTo>
                    <a:pt x="0" y="11308556"/>
                  </a:lnTo>
                  <a:lnTo>
                    <a:pt x="0" y="9391651"/>
                  </a:lnTo>
                  <a:lnTo>
                    <a:pt x="6697492" y="9391651"/>
                  </a:lnTo>
                  <a:lnTo>
                    <a:pt x="6697492" y="11308556"/>
                  </a:lnTo>
                  <a:close/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0A3C5822-2BD4-EEAE-FF71-E8D66007B510}"/>
                </a:ext>
              </a:extLst>
            </p:cNvPr>
            <p:cNvSpPr/>
            <p:nvPr/>
          </p:nvSpPr>
          <p:spPr>
            <a:xfrm>
              <a:off x="16749646" y="9391651"/>
              <a:ext cx="3348990" cy="0"/>
            </a:xfrm>
            <a:custGeom>
              <a:avLst/>
              <a:gdLst/>
              <a:ahLst/>
              <a:cxnLst/>
              <a:rect l="l" t="t" r="r" b="b"/>
              <a:pathLst>
                <a:path w="3348990">
                  <a:moveTo>
                    <a:pt x="3348798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686AAD82-E565-BAD5-FAA4-9F08691BEB59}"/>
                </a:ext>
              </a:extLst>
            </p:cNvPr>
            <p:cNvSpPr/>
            <p:nvPr/>
          </p:nvSpPr>
          <p:spPr>
            <a:xfrm>
              <a:off x="16728381" y="7513383"/>
              <a:ext cx="3370579" cy="0"/>
            </a:xfrm>
            <a:custGeom>
              <a:avLst/>
              <a:gdLst/>
              <a:ahLst/>
              <a:cxnLst/>
              <a:rect l="l" t="t" r="r" b="b"/>
              <a:pathLst>
                <a:path w="3370580">
                  <a:moveTo>
                    <a:pt x="3370064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2CDF35E0-D889-520F-0A09-64A679D250CB}"/>
                </a:ext>
              </a:extLst>
            </p:cNvPr>
            <p:cNvSpPr/>
            <p:nvPr/>
          </p:nvSpPr>
          <p:spPr>
            <a:xfrm>
              <a:off x="5655" y="7513383"/>
              <a:ext cx="3835400" cy="0"/>
            </a:xfrm>
            <a:custGeom>
              <a:avLst/>
              <a:gdLst/>
              <a:ahLst/>
              <a:cxnLst/>
              <a:rect l="l" t="t" r="r" b="b"/>
              <a:pathLst>
                <a:path w="3835400">
                  <a:moveTo>
                    <a:pt x="3835338" y="0"/>
                  </a:moveTo>
                  <a:lnTo>
                    <a:pt x="1917732" y="0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64C62269-8FF8-6311-5981-A0EFA0B5C672}"/>
                </a:ext>
              </a:extLst>
            </p:cNvPr>
            <p:cNvSpPr/>
            <p:nvPr/>
          </p:nvSpPr>
          <p:spPr>
            <a:xfrm>
              <a:off x="16728381" y="5635011"/>
              <a:ext cx="3370579" cy="0"/>
            </a:xfrm>
            <a:custGeom>
              <a:avLst/>
              <a:gdLst/>
              <a:ahLst/>
              <a:cxnLst/>
              <a:rect l="l" t="t" r="r" b="b"/>
              <a:pathLst>
                <a:path w="3370580">
                  <a:moveTo>
                    <a:pt x="3370064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22">
              <a:extLst>
                <a:ext uri="{FF2B5EF4-FFF2-40B4-BE49-F238E27FC236}">
                  <a16:creationId xmlns:a16="http://schemas.microsoft.com/office/drawing/2014/main" id="{DF677C72-3D40-34A0-3426-EA7B9428B5AF}"/>
                </a:ext>
              </a:extLst>
            </p:cNvPr>
            <p:cNvSpPr/>
            <p:nvPr/>
          </p:nvSpPr>
          <p:spPr>
            <a:xfrm>
              <a:off x="3830041" y="3027029"/>
              <a:ext cx="12919710" cy="6365240"/>
            </a:xfrm>
            <a:custGeom>
              <a:avLst/>
              <a:gdLst/>
              <a:ahLst/>
              <a:cxnLst/>
              <a:rect l="l" t="t" r="r" b="b"/>
              <a:pathLst>
                <a:path w="12919710" h="6365240">
                  <a:moveTo>
                    <a:pt x="12919606" y="0"/>
                  </a:moveTo>
                  <a:lnTo>
                    <a:pt x="12919606" y="6364622"/>
                  </a:lnTo>
                  <a:lnTo>
                    <a:pt x="0" y="6364622"/>
                  </a:lnTo>
                  <a:lnTo>
                    <a:pt x="0" y="2607983"/>
                  </a:lnTo>
                  <a:lnTo>
                    <a:pt x="1540581" y="2607983"/>
                  </a:lnTo>
                  <a:lnTo>
                    <a:pt x="1540581" y="0"/>
                  </a:lnTo>
                  <a:lnTo>
                    <a:pt x="12919606" y="0"/>
                  </a:lnTo>
                  <a:close/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552F2A61-256A-C942-7889-7BC3123F8C5A}"/>
                </a:ext>
              </a:extLst>
            </p:cNvPr>
            <p:cNvSpPr/>
            <p:nvPr/>
          </p:nvSpPr>
          <p:spPr>
            <a:xfrm>
              <a:off x="16728381" y="3756744"/>
              <a:ext cx="3370579" cy="0"/>
            </a:xfrm>
            <a:custGeom>
              <a:avLst/>
              <a:gdLst/>
              <a:ahLst/>
              <a:cxnLst/>
              <a:rect l="l" t="t" r="r" b="b"/>
              <a:pathLst>
                <a:path w="3370580">
                  <a:moveTo>
                    <a:pt x="3370064" y="0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4E3D712F-45C2-A36F-00E8-4DE7333B01BC}"/>
                </a:ext>
              </a:extLst>
            </p:cNvPr>
            <p:cNvSpPr/>
            <p:nvPr/>
          </p:nvSpPr>
          <p:spPr>
            <a:xfrm>
              <a:off x="1732198" y="0"/>
              <a:ext cx="3638550" cy="5635625"/>
            </a:xfrm>
            <a:custGeom>
              <a:avLst/>
              <a:gdLst/>
              <a:ahLst/>
              <a:cxnLst/>
              <a:rect l="l" t="t" r="r" b="b"/>
              <a:pathLst>
                <a:path w="3638550" h="5635625">
                  <a:moveTo>
                    <a:pt x="3638423" y="5635011"/>
                  </a:moveTo>
                  <a:lnTo>
                    <a:pt x="0" y="5635011"/>
                  </a:lnTo>
                  <a:lnTo>
                    <a:pt x="0" y="0"/>
                  </a:lnTo>
                  <a:lnTo>
                    <a:pt x="3638423" y="0"/>
                  </a:lnTo>
                  <a:lnTo>
                    <a:pt x="3638423" y="5635011"/>
                  </a:lnTo>
                  <a:close/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1468598D-845D-6AD3-5BFB-A447C045605F}"/>
                </a:ext>
              </a:extLst>
            </p:cNvPr>
            <p:cNvSpPr/>
            <p:nvPr/>
          </p:nvSpPr>
          <p:spPr>
            <a:xfrm>
              <a:off x="16749646" y="9391651"/>
              <a:ext cx="0" cy="1878964"/>
            </a:xfrm>
            <a:custGeom>
              <a:avLst/>
              <a:gdLst/>
              <a:ahLst/>
              <a:cxnLst/>
              <a:rect l="l" t="t" r="r" b="b"/>
              <a:pathLst>
                <a:path h="1878965">
                  <a:moveTo>
                    <a:pt x="0" y="1878476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object 26">
              <a:extLst>
                <a:ext uri="{FF2B5EF4-FFF2-40B4-BE49-F238E27FC236}">
                  <a16:creationId xmlns:a16="http://schemas.microsoft.com/office/drawing/2014/main" id="{F150CE42-5304-F922-A74E-C14E2E611814}"/>
                </a:ext>
              </a:extLst>
            </p:cNvPr>
            <p:cNvSpPr/>
            <p:nvPr/>
          </p:nvSpPr>
          <p:spPr>
            <a:xfrm>
              <a:off x="13400848" y="9391651"/>
              <a:ext cx="0" cy="1878964"/>
            </a:xfrm>
            <a:custGeom>
              <a:avLst/>
              <a:gdLst/>
              <a:ahLst/>
              <a:cxnLst/>
              <a:rect l="l" t="t" r="r" b="b"/>
              <a:pathLst>
                <a:path h="1878965">
                  <a:moveTo>
                    <a:pt x="0" y="1878476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object 27">
              <a:extLst>
                <a:ext uri="{FF2B5EF4-FFF2-40B4-BE49-F238E27FC236}">
                  <a16:creationId xmlns:a16="http://schemas.microsoft.com/office/drawing/2014/main" id="{9BC93E7C-547E-FEE7-4EDF-9A6AD29A7F43}"/>
                </a:ext>
              </a:extLst>
            </p:cNvPr>
            <p:cNvSpPr/>
            <p:nvPr/>
          </p:nvSpPr>
          <p:spPr>
            <a:xfrm>
              <a:off x="10052050" y="9391651"/>
              <a:ext cx="0" cy="1878964"/>
            </a:xfrm>
            <a:custGeom>
              <a:avLst/>
              <a:gdLst/>
              <a:ahLst/>
              <a:cxnLst/>
              <a:rect l="l" t="t" r="r" b="b"/>
              <a:pathLst>
                <a:path h="1878965">
                  <a:moveTo>
                    <a:pt x="0" y="1878476"/>
                  </a:move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object 28">
              <a:extLst>
                <a:ext uri="{FF2B5EF4-FFF2-40B4-BE49-F238E27FC236}">
                  <a16:creationId xmlns:a16="http://schemas.microsoft.com/office/drawing/2014/main" id="{08FE28E4-4632-2317-DFA7-F972C5D26BC4}"/>
                </a:ext>
              </a:extLst>
            </p:cNvPr>
            <p:cNvSpPr/>
            <p:nvPr/>
          </p:nvSpPr>
          <p:spPr>
            <a:xfrm>
              <a:off x="10052050" y="0"/>
              <a:ext cx="0" cy="3027045"/>
            </a:xfrm>
            <a:custGeom>
              <a:avLst/>
              <a:gdLst/>
              <a:ahLst/>
              <a:cxnLst/>
              <a:rect l="l" t="t" r="r" b="b"/>
              <a:pathLst>
                <a:path h="3027045">
                  <a:moveTo>
                    <a:pt x="0" y="3026996"/>
                  </a:moveTo>
                  <a:lnTo>
                    <a:pt x="0" y="1513409"/>
                  </a:lnTo>
                  <a:lnTo>
                    <a:pt x="0" y="0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object 29">
              <a:extLst>
                <a:ext uri="{FF2B5EF4-FFF2-40B4-BE49-F238E27FC236}">
                  <a16:creationId xmlns:a16="http://schemas.microsoft.com/office/drawing/2014/main" id="{A8A368BA-5DCF-A9D8-D407-4AAD1E9B3754}"/>
                </a:ext>
              </a:extLst>
            </p:cNvPr>
            <p:cNvSpPr/>
            <p:nvPr/>
          </p:nvSpPr>
          <p:spPr>
            <a:xfrm>
              <a:off x="1732198" y="5635011"/>
              <a:ext cx="0" cy="3756660"/>
            </a:xfrm>
            <a:custGeom>
              <a:avLst/>
              <a:gdLst/>
              <a:ahLst/>
              <a:cxnLst/>
              <a:rect l="l" t="t" r="r" b="b"/>
              <a:pathLst>
                <a:path h="3756659">
                  <a:moveTo>
                    <a:pt x="0" y="0"/>
                  </a:moveTo>
                  <a:lnTo>
                    <a:pt x="0" y="1878372"/>
                  </a:lnTo>
                  <a:lnTo>
                    <a:pt x="0" y="3756639"/>
                  </a:lnTo>
                </a:path>
              </a:pathLst>
            </a:custGeom>
            <a:ln w="31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bject 30">
              <a:extLst>
                <a:ext uri="{FF2B5EF4-FFF2-40B4-BE49-F238E27FC236}">
                  <a16:creationId xmlns:a16="http://schemas.microsoft.com/office/drawing/2014/main" id="{23BD00AF-6300-3EDC-EAB8-FC5898D8AE7D}"/>
                </a:ext>
              </a:extLst>
            </p:cNvPr>
            <p:cNvSpPr/>
            <p:nvPr/>
          </p:nvSpPr>
          <p:spPr>
            <a:xfrm>
              <a:off x="3129432" y="8691022"/>
              <a:ext cx="1401445" cy="1401445"/>
            </a:xfrm>
            <a:custGeom>
              <a:avLst/>
              <a:gdLst/>
              <a:ahLst/>
              <a:cxnLst/>
              <a:rect l="l" t="t" r="r" b="b"/>
              <a:pathLst>
                <a:path w="1401445" h="1401445">
                  <a:moveTo>
                    <a:pt x="700633" y="700633"/>
                  </a:moveTo>
                  <a:lnTo>
                    <a:pt x="0" y="700633"/>
                  </a:lnTo>
                  <a:lnTo>
                    <a:pt x="0" y="1401267"/>
                  </a:lnTo>
                  <a:lnTo>
                    <a:pt x="700633" y="1401267"/>
                  </a:lnTo>
                  <a:lnTo>
                    <a:pt x="700633" y="700633"/>
                  </a:lnTo>
                  <a:close/>
                </a:path>
                <a:path w="1401445" h="1401445">
                  <a:moveTo>
                    <a:pt x="1401267" y="0"/>
                  </a:moveTo>
                  <a:lnTo>
                    <a:pt x="700633" y="0"/>
                  </a:lnTo>
                  <a:lnTo>
                    <a:pt x="700633" y="700633"/>
                  </a:lnTo>
                  <a:lnTo>
                    <a:pt x="1401267" y="700633"/>
                  </a:lnTo>
                  <a:lnTo>
                    <a:pt x="140126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47D8753-07B5-978D-2761-D0CDDDFE2A0A}"/>
              </a:ext>
            </a:extLst>
          </p:cNvPr>
          <p:cNvGrpSpPr/>
          <p:nvPr/>
        </p:nvGrpSpPr>
        <p:grpSpPr>
          <a:xfrm>
            <a:off x="18205450" y="259053"/>
            <a:ext cx="1626446" cy="590532"/>
            <a:chOff x="18205450" y="259053"/>
            <a:chExt cx="1626446" cy="590532"/>
          </a:xfrm>
        </p:grpSpPr>
        <p:sp>
          <p:nvSpPr>
            <p:cNvPr id="32" name="object 6">
              <a:extLst>
                <a:ext uri="{FF2B5EF4-FFF2-40B4-BE49-F238E27FC236}">
                  <a16:creationId xmlns:a16="http://schemas.microsoft.com/office/drawing/2014/main" id="{107308DA-AB3D-5548-D595-AB0FA6DFED43}"/>
                </a:ext>
              </a:extLst>
            </p:cNvPr>
            <p:cNvSpPr/>
            <p:nvPr/>
          </p:nvSpPr>
          <p:spPr>
            <a:xfrm>
              <a:off x="18205450" y="266605"/>
              <a:ext cx="312420" cy="312420"/>
            </a:xfrm>
            <a:custGeom>
              <a:avLst/>
              <a:gdLst/>
              <a:ahLst/>
              <a:cxnLst/>
              <a:rect l="l" t="t" r="r" b="b"/>
              <a:pathLst>
                <a:path w="312419" h="312420">
                  <a:moveTo>
                    <a:pt x="312143" y="312143"/>
                  </a:moveTo>
                  <a:lnTo>
                    <a:pt x="0" y="312143"/>
                  </a:lnTo>
                  <a:lnTo>
                    <a:pt x="0" y="0"/>
                  </a:lnTo>
                  <a:lnTo>
                    <a:pt x="312143" y="0"/>
                  </a:lnTo>
                  <a:lnTo>
                    <a:pt x="312143" y="312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object 7">
              <a:extLst>
                <a:ext uri="{FF2B5EF4-FFF2-40B4-BE49-F238E27FC236}">
                  <a16:creationId xmlns:a16="http://schemas.microsoft.com/office/drawing/2014/main" id="{358EEB28-6C4F-4341-0667-7C6B3CA90193}"/>
                </a:ext>
              </a:extLst>
            </p:cNvPr>
            <p:cNvSpPr/>
            <p:nvPr/>
          </p:nvSpPr>
          <p:spPr>
            <a:xfrm>
              <a:off x="18622751" y="259053"/>
              <a:ext cx="1209145" cy="590532"/>
            </a:xfrm>
            <a:custGeom>
              <a:avLst/>
              <a:gdLst/>
              <a:ahLst/>
              <a:cxnLst/>
              <a:rect l="l" t="t" r="r" b="b"/>
              <a:pathLst>
                <a:path w="1859280" h="908050">
                  <a:moveTo>
                    <a:pt x="284010" y="82880"/>
                  </a:moveTo>
                  <a:lnTo>
                    <a:pt x="262547" y="48260"/>
                  </a:lnTo>
                  <a:lnTo>
                    <a:pt x="225615" y="18097"/>
                  </a:lnTo>
                  <a:lnTo>
                    <a:pt x="187642" y="4521"/>
                  </a:lnTo>
                  <a:lnTo>
                    <a:pt x="133769" y="139"/>
                  </a:lnTo>
                  <a:lnTo>
                    <a:pt x="77089" y="9994"/>
                  </a:lnTo>
                  <a:lnTo>
                    <a:pt x="30657" y="39204"/>
                  </a:lnTo>
                  <a:lnTo>
                    <a:pt x="13589" y="66497"/>
                  </a:lnTo>
                  <a:lnTo>
                    <a:pt x="7454" y="99110"/>
                  </a:lnTo>
                  <a:lnTo>
                    <a:pt x="15532" y="132702"/>
                  </a:lnTo>
                  <a:lnTo>
                    <a:pt x="41122" y="162979"/>
                  </a:lnTo>
                  <a:lnTo>
                    <a:pt x="82943" y="182664"/>
                  </a:lnTo>
                  <a:lnTo>
                    <a:pt x="124320" y="192163"/>
                  </a:lnTo>
                  <a:lnTo>
                    <a:pt x="143383" y="195821"/>
                  </a:lnTo>
                  <a:lnTo>
                    <a:pt x="166903" y="201053"/>
                  </a:lnTo>
                  <a:lnTo>
                    <a:pt x="187744" y="209448"/>
                  </a:lnTo>
                  <a:lnTo>
                    <a:pt x="198729" y="222567"/>
                  </a:lnTo>
                  <a:lnTo>
                    <a:pt x="194348" y="242417"/>
                  </a:lnTo>
                  <a:lnTo>
                    <a:pt x="174548" y="253288"/>
                  </a:lnTo>
                  <a:lnTo>
                    <a:pt x="146253" y="255943"/>
                  </a:lnTo>
                  <a:lnTo>
                    <a:pt x="116395" y="251155"/>
                  </a:lnTo>
                  <a:lnTo>
                    <a:pt x="100164" y="242735"/>
                  </a:lnTo>
                  <a:lnTo>
                    <a:pt x="90055" y="231686"/>
                  </a:lnTo>
                  <a:lnTo>
                    <a:pt x="84874" y="222072"/>
                  </a:lnTo>
                  <a:lnTo>
                    <a:pt x="83413" y="217970"/>
                  </a:lnTo>
                  <a:lnTo>
                    <a:pt x="0" y="241833"/>
                  </a:lnTo>
                  <a:lnTo>
                    <a:pt x="35471" y="291604"/>
                  </a:lnTo>
                  <a:lnTo>
                    <a:pt x="109956" y="322643"/>
                  </a:lnTo>
                  <a:lnTo>
                    <a:pt x="155790" y="326009"/>
                  </a:lnTo>
                  <a:lnTo>
                    <a:pt x="200812" y="320586"/>
                  </a:lnTo>
                  <a:lnTo>
                    <a:pt x="240144" y="305828"/>
                  </a:lnTo>
                  <a:lnTo>
                    <a:pt x="268884" y="281228"/>
                  </a:lnTo>
                  <a:lnTo>
                    <a:pt x="282143" y="246265"/>
                  </a:lnTo>
                  <a:lnTo>
                    <a:pt x="275209" y="195516"/>
                  </a:lnTo>
                  <a:lnTo>
                    <a:pt x="250418" y="163334"/>
                  </a:lnTo>
                  <a:lnTo>
                    <a:pt x="194513" y="136817"/>
                  </a:lnTo>
                  <a:lnTo>
                    <a:pt x="132372" y="121627"/>
                  </a:lnTo>
                  <a:lnTo>
                    <a:pt x="111645" y="114515"/>
                  </a:lnTo>
                  <a:lnTo>
                    <a:pt x="100355" y="104927"/>
                  </a:lnTo>
                  <a:lnTo>
                    <a:pt x="99517" y="85686"/>
                  </a:lnTo>
                  <a:lnTo>
                    <a:pt x="115125" y="73723"/>
                  </a:lnTo>
                  <a:lnTo>
                    <a:pt x="139979" y="69227"/>
                  </a:lnTo>
                  <a:lnTo>
                    <a:pt x="166865" y="72390"/>
                  </a:lnTo>
                  <a:lnTo>
                    <a:pt x="185559" y="81597"/>
                  </a:lnTo>
                  <a:lnTo>
                    <a:pt x="195821" y="93357"/>
                  </a:lnTo>
                  <a:lnTo>
                    <a:pt x="200164" y="103492"/>
                  </a:lnTo>
                  <a:lnTo>
                    <a:pt x="201053" y="107797"/>
                  </a:lnTo>
                  <a:lnTo>
                    <a:pt x="284010" y="82880"/>
                  </a:lnTo>
                  <a:close/>
                </a:path>
                <a:path w="1859280" h="908050">
                  <a:moveTo>
                    <a:pt x="333933" y="463880"/>
                  </a:moveTo>
                  <a:lnTo>
                    <a:pt x="236410" y="463880"/>
                  </a:lnTo>
                  <a:lnTo>
                    <a:pt x="171843" y="665759"/>
                  </a:lnTo>
                  <a:lnTo>
                    <a:pt x="99783" y="463880"/>
                  </a:lnTo>
                  <a:lnTo>
                    <a:pt x="241" y="463880"/>
                  </a:lnTo>
                  <a:lnTo>
                    <a:pt x="128930" y="768997"/>
                  </a:lnTo>
                  <a:lnTo>
                    <a:pt x="102717" y="801243"/>
                  </a:lnTo>
                  <a:lnTo>
                    <a:pt x="75730" y="814260"/>
                  </a:lnTo>
                  <a:lnTo>
                    <a:pt x="54648" y="816152"/>
                  </a:lnTo>
                  <a:lnTo>
                    <a:pt x="46139" y="814984"/>
                  </a:lnTo>
                  <a:lnTo>
                    <a:pt x="38544" y="907605"/>
                  </a:lnTo>
                  <a:lnTo>
                    <a:pt x="57772" y="907465"/>
                  </a:lnTo>
                  <a:lnTo>
                    <a:pt x="103847" y="898042"/>
                  </a:lnTo>
                  <a:lnTo>
                    <a:pt x="159308" y="865771"/>
                  </a:lnTo>
                  <a:lnTo>
                    <a:pt x="206717" y="797090"/>
                  </a:lnTo>
                  <a:lnTo>
                    <a:pt x="333933" y="463880"/>
                  </a:lnTo>
                  <a:close/>
                </a:path>
                <a:path w="1859280" h="908050">
                  <a:moveTo>
                    <a:pt x="614578" y="629399"/>
                  </a:moveTo>
                  <a:lnTo>
                    <a:pt x="614553" y="614768"/>
                  </a:lnTo>
                  <a:lnTo>
                    <a:pt x="613410" y="571703"/>
                  </a:lnTo>
                  <a:lnTo>
                    <a:pt x="608571" y="538505"/>
                  </a:lnTo>
                  <a:lnTo>
                    <a:pt x="602919" y="525145"/>
                  </a:lnTo>
                  <a:lnTo>
                    <a:pt x="597547" y="512445"/>
                  </a:lnTo>
                  <a:lnTo>
                    <a:pt x="577799" y="489762"/>
                  </a:lnTo>
                  <a:lnTo>
                    <a:pt x="557199" y="475119"/>
                  </a:lnTo>
                  <a:lnTo>
                    <a:pt x="533577" y="465328"/>
                  </a:lnTo>
                  <a:lnTo>
                    <a:pt x="524738" y="463562"/>
                  </a:lnTo>
                  <a:lnTo>
                    <a:pt x="524738" y="653961"/>
                  </a:lnTo>
                  <a:lnTo>
                    <a:pt x="521931" y="673023"/>
                  </a:lnTo>
                  <a:lnTo>
                    <a:pt x="490715" y="708304"/>
                  </a:lnTo>
                  <a:lnTo>
                    <a:pt x="458863" y="716254"/>
                  </a:lnTo>
                  <a:lnTo>
                    <a:pt x="444893" y="715759"/>
                  </a:lnTo>
                  <a:lnTo>
                    <a:pt x="425919" y="709155"/>
                  </a:lnTo>
                  <a:lnTo>
                    <a:pt x="413461" y="697039"/>
                  </a:lnTo>
                  <a:lnTo>
                    <a:pt x="409003" y="681367"/>
                  </a:lnTo>
                  <a:lnTo>
                    <a:pt x="414007" y="664070"/>
                  </a:lnTo>
                  <a:lnTo>
                    <a:pt x="434835" y="648716"/>
                  </a:lnTo>
                  <a:lnTo>
                    <a:pt x="465378" y="643102"/>
                  </a:lnTo>
                  <a:lnTo>
                    <a:pt x="497890" y="639305"/>
                  </a:lnTo>
                  <a:lnTo>
                    <a:pt x="524649" y="629399"/>
                  </a:lnTo>
                  <a:lnTo>
                    <a:pt x="524738" y="653961"/>
                  </a:lnTo>
                  <a:lnTo>
                    <a:pt x="524738" y="463562"/>
                  </a:lnTo>
                  <a:lnTo>
                    <a:pt x="506234" y="459854"/>
                  </a:lnTo>
                  <a:lnTo>
                    <a:pt x="474459" y="458152"/>
                  </a:lnTo>
                  <a:lnTo>
                    <a:pt x="427177" y="462203"/>
                  </a:lnTo>
                  <a:lnTo>
                    <a:pt x="386626" y="475894"/>
                  </a:lnTo>
                  <a:lnTo>
                    <a:pt x="355727" y="501510"/>
                  </a:lnTo>
                  <a:lnTo>
                    <a:pt x="337400" y="541312"/>
                  </a:lnTo>
                  <a:lnTo>
                    <a:pt x="422579" y="561009"/>
                  </a:lnTo>
                  <a:lnTo>
                    <a:pt x="441413" y="533768"/>
                  </a:lnTo>
                  <a:lnTo>
                    <a:pt x="470865" y="525145"/>
                  </a:lnTo>
                  <a:lnTo>
                    <a:pt x="500329" y="529704"/>
                  </a:lnTo>
                  <a:lnTo>
                    <a:pt x="519214" y="542036"/>
                  </a:lnTo>
                  <a:lnTo>
                    <a:pt x="523036" y="549783"/>
                  </a:lnTo>
                  <a:lnTo>
                    <a:pt x="524484" y="557885"/>
                  </a:lnTo>
                  <a:lnTo>
                    <a:pt x="523862" y="565518"/>
                  </a:lnTo>
                  <a:lnTo>
                    <a:pt x="493153" y="588187"/>
                  </a:lnTo>
                  <a:lnTo>
                    <a:pt x="428282" y="594474"/>
                  </a:lnTo>
                  <a:lnTo>
                    <a:pt x="395960" y="598957"/>
                  </a:lnTo>
                  <a:lnTo>
                    <a:pt x="355358" y="614768"/>
                  </a:lnTo>
                  <a:lnTo>
                    <a:pt x="321551" y="659879"/>
                  </a:lnTo>
                  <a:lnTo>
                    <a:pt x="317258" y="700163"/>
                  </a:lnTo>
                  <a:lnTo>
                    <a:pt x="321106" y="718870"/>
                  </a:lnTo>
                  <a:lnTo>
                    <a:pt x="354495" y="763625"/>
                  </a:lnTo>
                  <a:lnTo>
                    <a:pt x="406069" y="781202"/>
                  </a:lnTo>
                  <a:lnTo>
                    <a:pt x="430047" y="782307"/>
                  </a:lnTo>
                  <a:lnTo>
                    <a:pt x="476948" y="775246"/>
                  </a:lnTo>
                  <a:lnTo>
                    <a:pt x="507390" y="759714"/>
                  </a:lnTo>
                  <a:lnTo>
                    <a:pt x="523862" y="744181"/>
                  </a:lnTo>
                  <a:lnTo>
                    <a:pt x="528815" y="737120"/>
                  </a:lnTo>
                  <a:lnTo>
                    <a:pt x="528688" y="759714"/>
                  </a:lnTo>
                  <a:lnTo>
                    <a:pt x="528612" y="776033"/>
                  </a:lnTo>
                  <a:lnTo>
                    <a:pt x="614578" y="776033"/>
                  </a:lnTo>
                  <a:lnTo>
                    <a:pt x="614578" y="737120"/>
                  </a:lnTo>
                  <a:lnTo>
                    <a:pt x="614578" y="716254"/>
                  </a:lnTo>
                  <a:lnTo>
                    <a:pt x="614578" y="629399"/>
                  </a:lnTo>
                  <a:close/>
                </a:path>
                <a:path w="1859280" h="908050">
                  <a:moveTo>
                    <a:pt x="623976" y="7569"/>
                  </a:moveTo>
                  <a:lnTo>
                    <a:pt x="537489" y="7569"/>
                  </a:lnTo>
                  <a:lnTo>
                    <a:pt x="537489" y="48679"/>
                  </a:lnTo>
                  <a:lnTo>
                    <a:pt x="535190" y="45872"/>
                  </a:lnTo>
                  <a:lnTo>
                    <a:pt x="535190" y="157937"/>
                  </a:lnTo>
                  <a:lnTo>
                    <a:pt x="532726" y="192697"/>
                  </a:lnTo>
                  <a:lnTo>
                    <a:pt x="523938" y="220497"/>
                  </a:lnTo>
                  <a:lnTo>
                    <a:pt x="506691" y="240614"/>
                  </a:lnTo>
                  <a:lnTo>
                    <a:pt x="478904" y="252349"/>
                  </a:lnTo>
                  <a:lnTo>
                    <a:pt x="441032" y="249999"/>
                  </a:lnTo>
                  <a:lnTo>
                    <a:pt x="415582" y="228523"/>
                  </a:lnTo>
                  <a:lnTo>
                    <a:pt x="401269" y="195110"/>
                  </a:lnTo>
                  <a:lnTo>
                    <a:pt x="396773" y="156921"/>
                  </a:lnTo>
                  <a:lnTo>
                    <a:pt x="402488" y="116967"/>
                  </a:lnTo>
                  <a:lnTo>
                    <a:pt x="445452" y="70065"/>
                  </a:lnTo>
                  <a:lnTo>
                    <a:pt x="498348" y="74485"/>
                  </a:lnTo>
                  <a:lnTo>
                    <a:pt x="530186" y="118872"/>
                  </a:lnTo>
                  <a:lnTo>
                    <a:pt x="535190" y="157937"/>
                  </a:lnTo>
                  <a:lnTo>
                    <a:pt x="535190" y="45872"/>
                  </a:lnTo>
                  <a:lnTo>
                    <a:pt x="531787" y="41706"/>
                  </a:lnTo>
                  <a:lnTo>
                    <a:pt x="515429" y="26073"/>
                  </a:lnTo>
                  <a:lnTo>
                    <a:pt x="489572" y="9715"/>
                  </a:lnTo>
                  <a:lnTo>
                    <a:pt x="455371" y="584"/>
                  </a:lnTo>
                  <a:lnTo>
                    <a:pt x="424573" y="774"/>
                  </a:lnTo>
                  <a:lnTo>
                    <a:pt x="391680" y="7569"/>
                  </a:lnTo>
                  <a:lnTo>
                    <a:pt x="391375" y="7569"/>
                  </a:lnTo>
                  <a:lnTo>
                    <a:pt x="358813" y="24218"/>
                  </a:lnTo>
                  <a:lnTo>
                    <a:pt x="331165" y="53365"/>
                  </a:lnTo>
                  <a:lnTo>
                    <a:pt x="311899" y="98069"/>
                  </a:lnTo>
                  <a:lnTo>
                    <a:pt x="304660" y="161264"/>
                  </a:lnTo>
                  <a:lnTo>
                    <a:pt x="312762" y="225018"/>
                  </a:lnTo>
                  <a:lnTo>
                    <a:pt x="333997" y="271221"/>
                  </a:lnTo>
                  <a:lnTo>
                    <a:pt x="363702" y="302158"/>
                  </a:lnTo>
                  <a:lnTo>
                    <a:pt x="415937" y="324192"/>
                  </a:lnTo>
                  <a:lnTo>
                    <a:pt x="444169" y="325589"/>
                  </a:lnTo>
                  <a:lnTo>
                    <a:pt x="476732" y="320941"/>
                  </a:lnTo>
                  <a:lnTo>
                    <a:pt x="520865" y="296964"/>
                  </a:lnTo>
                  <a:lnTo>
                    <a:pt x="537489" y="278180"/>
                  </a:lnTo>
                  <a:lnTo>
                    <a:pt x="537489" y="391782"/>
                  </a:lnTo>
                  <a:lnTo>
                    <a:pt x="623976" y="391782"/>
                  </a:lnTo>
                  <a:lnTo>
                    <a:pt x="623976" y="278180"/>
                  </a:lnTo>
                  <a:lnTo>
                    <a:pt x="623976" y="252349"/>
                  </a:lnTo>
                  <a:lnTo>
                    <a:pt x="623976" y="68389"/>
                  </a:lnTo>
                  <a:lnTo>
                    <a:pt x="623976" y="48679"/>
                  </a:lnTo>
                  <a:lnTo>
                    <a:pt x="623976" y="7569"/>
                  </a:lnTo>
                  <a:close/>
                </a:path>
                <a:path w="1859280" h="908050">
                  <a:moveTo>
                    <a:pt x="883361" y="468985"/>
                  </a:moveTo>
                  <a:lnTo>
                    <a:pt x="880491" y="467474"/>
                  </a:lnTo>
                  <a:lnTo>
                    <a:pt x="871562" y="464159"/>
                  </a:lnTo>
                  <a:lnTo>
                    <a:pt x="856107" y="460908"/>
                  </a:lnTo>
                  <a:lnTo>
                    <a:pt x="833628" y="459536"/>
                  </a:lnTo>
                  <a:lnTo>
                    <a:pt x="788416" y="467499"/>
                  </a:lnTo>
                  <a:lnTo>
                    <a:pt x="759231" y="484454"/>
                  </a:lnTo>
                  <a:lnTo>
                    <a:pt x="743572" y="501319"/>
                  </a:lnTo>
                  <a:lnTo>
                    <a:pt x="738911" y="508965"/>
                  </a:lnTo>
                  <a:lnTo>
                    <a:pt x="738657" y="463892"/>
                  </a:lnTo>
                  <a:lnTo>
                    <a:pt x="652132" y="463892"/>
                  </a:lnTo>
                  <a:lnTo>
                    <a:pt x="652132" y="776033"/>
                  </a:lnTo>
                  <a:lnTo>
                    <a:pt x="741324" y="776033"/>
                  </a:lnTo>
                  <a:lnTo>
                    <a:pt x="741133" y="614489"/>
                  </a:lnTo>
                  <a:lnTo>
                    <a:pt x="741387" y="597573"/>
                  </a:lnTo>
                  <a:lnTo>
                    <a:pt x="754989" y="555548"/>
                  </a:lnTo>
                  <a:lnTo>
                    <a:pt x="800315" y="530059"/>
                  </a:lnTo>
                  <a:lnTo>
                    <a:pt x="819912" y="529590"/>
                  </a:lnTo>
                  <a:lnTo>
                    <a:pt x="835406" y="533400"/>
                  </a:lnTo>
                  <a:lnTo>
                    <a:pt x="845591" y="538137"/>
                  </a:lnTo>
                  <a:lnTo>
                    <a:pt x="849261" y="540461"/>
                  </a:lnTo>
                  <a:lnTo>
                    <a:pt x="883361" y="468985"/>
                  </a:lnTo>
                  <a:close/>
                </a:path>
                <a:path w="1859280" h="908050">
                  <a:moveTo>
                    <a:pt x="962469" y="7569"/>
                  </a:moveTo>
                  <a:lnTo>
                    <a:pt x="872718" y="7569"/>
                  </a:lnTo>
                  <a:lnTo>
                    <a:pt x="872921" y="170878"/>
                  </a:lnTo>
                  <a:lnTo>
                    <a:pt x="872667" y="190538"/>
                  </a:lnTo>
                  <a:lnTo>
                    <a:pt x="859002" y="236816"/>
                  </a:lnTo>
                  <a:lnTo>
                    <a:pt x="813384" y="262280"/>
                  </a:lnTo>
                  <a:lnTo>
                    <a:pt x="788835" y="260515"/>
                  </a:lnTo>
                  <a:lnTo>
                    <a:pt x="769988" y="247345"/>
                  </a:lnTo>
                  <a:lnTo>
                    <a:pt x="757948" y="220687"/>
                  </a:lnTo>
                  <a:lnTo>
                    <a:pt x="753897" y="178460"/>
                  </a:lnTo>
                  <a:lnTo>
                    <a:pt x="752589" y="7569"/>
                  </a:lnTo>
                  <a:lnTo>
                    <a:pt x="661530" y="7569"/>
                  </a:lnTo>
                  <a:lnTo>
                    <a:pt x="661670" y="144970"/>
                  </a:lnTo>
                  <a:lnTo>
                    <a:pt x="662927" y="199669"/>
                  </a:lnTo>
                  <a:lnTo>
                    <a:pt x="667689" y="241973"/>
                  </a:lnTo>
                  <a:lnTo>
                    <a:pt x="683539" y="280682"/>
                  </a:lnTo>
                  <a:lnTo>
                    <a:pt x="741730" y="321043"/>
                  </a:lnTo>
                  <a:lnTo>
                    <a:pt x="779856" y="325564"/>
                  </a:lnTo>
                  <a:lnTo>
                    <a:pt x="825411" y="317792"/>
                  </a:lnTo>
                  <a:lnTo>
                    <a:pt x="854748" y="300685"/>
                  </a:lnTo>
                  <a:lnTo>
                    <a:pt x="870470" y="283591"/>
                  </a:lnTo>
                  <a:lnTo>
                    <a:pt x="875144" y="275818"/>
                  </a:lnTo>
                  <a:lnTo>
                    <a:pt x="875398" y="319697"/>
                  </a:lnTo>
                  <a:lnTo>
                    <a:pt x="962469" y="319671"/>
                  </a:lnTo>
                  <a:lnTo>
                    <a:pt x="962469" y="7569"/>
                  </a:lnTo>
                  <a:close/>
                </a:path>
                <a:path w="1859280" h="908050">
                  <a:moveTo>
                    <a:pt x="1193038" y="391795"/>
                  </a:moveTo>
                  <a:lnTo>
                    <a:pt x="1106563" y="391795"/>
                  </a:lnTo>
                  <a:lnTo>
                    <a:pt x="1106563" y="505396"/>
                  </a:lnTo>
                  <a:lnTo>
                    <a:pt x="1104658" y="502716"/>
                  </a:lnTo>
                  <a:lnTo>
                    <a:pt x="1104252" y="502221"/>
                  </a:lnTo>
                  <a:lnTo>
                    <a:pt x="1104252" y="625640"/>
                  </a:lnTo>
                  <a:lnTo>
                    <a:pt x="1104150" y="626668"/>
                  </a:lnTo>
                  <a:lnTo>
                    <a:pt x="1100963" y="657910"/>
                  </a:lnTo>
                  <a:lnTo>
                    <a:pt x="1090955" y="684999"/>
                  </a:lnTo>
                  <a:lnTo>
                    <a:pt x="1074026" y="704799"/>
                  </a:lnTo>
                  <a:lnTo>
                    <a:pt x="1050010" y="715187"/>
                  </a:lnTo>
                  <a:lnTo>
                    <a:pt x="1014514" y="713524"/>
                  </a:lnTo>
                  <a:lnTo>
                    <a:pt x="988072" y="696442"/>
                  </a:lnTo>
                  <a:lnTo>
                    <a:pt x="971550" y="666623"/>
                  </a:lnTo>
                  <a:lnTo>
                    <a:pt x="965847" y="626668"/>
                  </a:lnTo>
                  <a:lnTo>
                    <a:pt x="965962" y="625640"/>
                  </a:lnTo>
                  <a:lnTo>
                    <a:pt x="970330" y="588479"/>
                  </a:lnTo>
                  <a:lnTo>
                    <a:pt x="984643" y="555053"/>
                  </a:lnTo>
                  <a:lnTo>
                    <a:pt x="1010094" y="533590"/>
                  </a:lnTo>
                  <a:lnTo>
                    <a:pt x="1047965" y="531228"/>
                  </a:lnTo>
                  <a:lnTo>
                    <a:pt x="1075753" y="542963"/>
                  </a:lnTo>
                  <a:lnTo>
                    <a:pt x="1093000" y="563092"/>
                  </a:lnTo>
                  <a:lnTo>
                    <a:pt x="1101801" y="590892"/>
                  </a:lnTo>
                  <a:lnTo>
                    <a:pt x="1104252" y="625640"/>
                  </a:lnTo>
                  <a:lnTo>
                    <a:pt x="1104252" y="502221"/>
                  </a:lnTo>
                  <a:lnTo>
                    <a:pt x="1045794" y="462635"/>
                  </a:lnTo>
                  <a:lnTo>
                    <a:pt x="1013231" y="457987"/>
                  </a:lnTo>
                  <a:lnTo>
                    <a:pt x="984999" y="459397"/>
                  </a:lnTo>
                  <a:lnTo>
                    <a:pt x="932776" y="481418"/>
                  </a:lnTo>
                  <a:lnTo>
                    <a:pt x="903058" y="512368"/>
                  </a:lnTo>
                  <a:lnTo>
                    <a:pt x="881837" y="558558"/>
                  </a:lnTo>
                  <a:lnTo>
                    <a:pt x="873734" y="622312"/>
                  </a:lnTo>
                  <a:lnTo>
                    <a:pt x="880960" y="685507"/>
                  </a:lnTo>
                  <a:lnTo>
                    <a:pt x="900239" y="730211"/>
                  </a:lnTo>
                  <a:lnTo>
                    <a:pt x="927874" y="759358"/>
                  </a:lnTo>
                  <a:lnTo>
                    <a:pt x="993635" y="782802"/>
                  </a:lnTo>
                  <a:lnTo>
                    <a:pt x="1024420" y="782993"/>
                  </a:lnTo>
                  <a:lnTo>
                    <a:pt x="1058633" y="773861"/>
                  </a:lnTo>
                  <a:lnTo>
                    <a:pt x="1084491" y="757504"/>
                  </a:lnTo>
                  <a:lnTo>
                    <a:pt x="1100848" y="741870"/>
                  </a:lnTo>
                  <a:lnTo>
                    <a:pt x="1106563" y="734898"/>
                  </a:lnTo>
                  <a:lnTo>
                    <a:pt x="1106563" y="775906"/>
                  </a:lnTo>
                  <a:lnTo>
                    <a:pt x="1193038" y="775906"/>
                  </a:lnTo>
                  <a:lnTo>
                    <a:pt x="1193038" y="734898"/>
                  </a:lnTo>
                  <a:lnTo>
                    <a:pt x="1193038" y="715187"/>
                  </a:lnTo>
                  <a:lnTo>
                    <a:pt x="1193038" y="531228"/>
                  </a:lnTo>
                  <a:lnTo>
                    <a:pt x="1193038" y="505396"/>
                  </a:lnTo>
                  <a:lnTo>
                    <a:pt x="1193038" y="391795"/>
                  </a:lnTo>
                  <a:close/>
                </a:path>
                <a:path w="1859280" h="908050">
                  <a:moveTo>
                    <a:pt x="1296250" y="171246"/>
                  </a:moveTo>
                  <a:lnTo>
                    <a:pt x="1296212" y="156603"/>
                  </a:lnTo>
                  <a:lnTo>
                    <a:pt x="1295082" y="113550"/>
                  </a:lnTo>
                  <a:lnTo>
                    <a:pt x="1290243" y="80352"/>
                  </a:lnTo>
                  <a:lnTo>
                    <a:pt x="1284592" y="66992"/>
                  </a:lnTo>
                  <a:lnTo>
                    <a:pt x="1279220" y="54292"/>
                  </a:lnTo>
                  <a:lnTo>
                    <a:pt x="1259471" y="31610"/>
                  </a:lnTo>
                  <a:lnTo>
                    <a:pt x="1238872" y="16954"/>
                  </a:lnTo>
                  <a:lnTo>
                    <a:pt x="1215250" y="7175"/>
                  </a:lnTo>
                  <a:lnTo>
                    <a:pt x="1206411" y="5410"/>
                  </a:lnTo>
                  <a:lnTo>
                    <a:pt x="1206411" y="195795"/>
                  </a:lnTo>
                  <a:lnTo>
                    <a:pt x="1203604" y="214858"/>
                  </a:lnTo>
                  <a:lnTo>
                    <a:pt x="1172387" y="250139"/>
                  </a:lnTo>
                  <a:lnTo>
                    <a:pt x="1140536" y="258089"/>
                  </a:lnTo>
                  <a:lnTo>
                    <a:pt x="1126566" y="257594"/>
                  </a:lnTo>
                  <a:lnTo>
                    <a:pt x="1107579" y="251002"/>
                  </a:lnTo>
                  <a:lnTo>
                    <a:pt x="1095133" y="238887"/>
                  </a:lnTo>
                  <a:lnTo>
                    <a:pt x="1090676" y="223202"/>
                  </a:lnTo>
                  <a:lnTo>
                    <a:pt x="1095679" y="205905"/>
                  </a:lnTo>
                  <a:lnTo>
                    <a:pt x="1116507" y="190563"/>
                  </a:lnTo>
                  <a:lnTo>
                    <a:pt x="1147051" y="184950"/>
                  </a:lnTo>
                  <a:lnTo>
                    <a:pt x="1179563" y="181152"/>
                  </a:lnTo>
                  <a:lnTo>
                    <a:pt x="1206309" y="171246"/>
                  </a:lnTo>
                  <a:lnTo>
                    <a:pt x="1206411" y="195795"/>
                  </a:lnTo>
                  <a:lnTo>
                    <a:pt x="1206411" y="5410"/>
                  </a:lnTo>
                  <a:lnTo>
                    <a:pt x="1187894" y="1701"/>
                  </a:lnTo>
                  <a:lnTo>
                    <a:pt x="1156131" y="0"/>
                  </a:lnTo>
                  <a:lnTo>
                    <a:pt x="1108849" y="4051"/>
                  </a:lnTo>
                  <a:lnTo>
                    <a:pt x="1068298" y="17741"/>
                  </a:lnTo>
                  <a:lnTo>
                    <a:pt x="1037386" y="43345"/>
                  </a:lnTo>
                  <a:lnTo>
                    <a:pt x="1019073" y="83159"/>
                  </a:lnTo>
                  <a:lnTo>
                    <a:pt x="1104239" y="102857"/>
                  </a:lnTo>
                  <a:lnTo>
                    <a:pt x="1123086" y="75615"/>
                  </a:lnTo>
                  <a:lnTo>
                    <a:pt x="1152537" y="66992"/>
                  </a:lnTo>
                  <a:lnTo>
                    <a:pt x="1182001" y="71551"/>
                  </a:lnTo>
                  <a:lnTo>
                    <a:pt x="1200886" y="83870"/>
                  </a:lnTo>
                  <a:lnTo>
                    <a:pt x="1204696" y="91630"/>
                  </a:lnTo>
                  <a:lnTo>
                    <a:pt x="1206144" y="99733"/>
                  </a:lnTo>
                  <a:lnTo>
                    <a:pt x="1205534" y="107365"/>
                  </a:lnTo>
                  <a:lnTo>
                    <a:pt x="1174826" y="130035"/>
                  </a:lnTo>
                  <a:lnTo>
                    <a:pt x="1109954" y="136321"/>
                  </a:lnTo>
                  <a:lnTo>
                    <a:pt x="1077633" y="140804"/>
                  </a:lnTo>
                  <a:lnTo>
                    <a:pt x="1037031" y="156603"/>
                  </a:lnTo>
                  <a:lnTo>
                    <a:pt x="1003223" y="201714"/>
                  </a:lnTo>
                  <a:lnTo>
                    <a:pt x="998931" y="242011"/>
                  </a:lnTo>
                  <a:lnTo>
                    <a:pt x="1002779" y="260718"/>
                  </a:lnTo>
                  <a:lnTo>
                    <a:pt x="1036154" y="305473"/>
                  </a:lnTo>
                  <a:lnTo>
                    <a:pt x="1087742" y="323049"/>
                  </a:lnTo>
                  <a:lnTo>
                    <a:pt x="1111719" y="324154"/>
                  </a:lnTo>
                  <a:lnTo>
                    <a:pt x="1158621" y="317093"/>
                  </a:lnTo>
                  <a:lnTo>
                    <a:pt x="1189062" y="301561"/>
                  </a:lnTo>
                  <a:lnTo>
                    <a:pt x="1205534" y="286016"/>
                  </a:lnTo>
                  <a:lnTo>
                    <a:pt x="1210475" y="278955"/>
                  </a:lnTo>
                  <a:lnTo>
                    <a:pt x="1210360" y="301561"/>
                  </a:lnTo>
                  <a:lnTo>
                    <a:pt x="1210271" y="318414"/>
                  </a:lnTo>
                  <a:lnTo>
                    <a:pt x="1296250" y="318414"/>
                  </a:lnTo>
                  <a:lnTo>
                    <a:pt x="1296250" y="278955"/>
                  </a:lnTo>
                  <a:lnTo>
                    <a:pt x="1296250" y="258089"/>
                  </a:lnTo>
                  <a:lnTo>
                    <a:pt x="1296250" y="171246"/>
                  </a:lnTo>
                  <a:close/>
                </a:path>
                <a:path w="1859280" h="908050">
                  <a:moveTo>
                    <a:pt x="1511046" y="540181"/>
                  </a:moveTo>
                  <a:lnTo>
                    <a:pt x="1489595" y="505561"/>
                  </a:lnTo>
                  <a:lnTo>
                    <a:pt x="1452664" y="475399"/>
                  </a:lnTo>
                  <a:lnTo>
                    <a:pt x="1414678" y="461822"/>
                  </a:lnTo>
                  <a:lnTo>
                    <a:pt x="1360817" y="457441"/>
                  </a:lnTo>
                  <a:lnTo>
                    <a:pt x="1304124" y="467296"/>
                  </a:lnTo>
                  <a:lnTo>
                    <a:pt x="1257706" y="496506"/>
                  </a:lnTo>
                  <a:lnTo>
                    <a:pt x="1240637" y="523798"/>
                  </a:lnTo>
                  <a:lnTo>
                    <a:pt x="1234490" y="556412"/>
                  </a:lnTo>
                  <a:lnTo>
                    <a:pt x="1242580" y="590003"/>
                  </a:lnTo>
                  <a:lnTo>
                    <a:pt x="1268171" y="620280"/>
                  </a:lnTo>
                  <a:lnTo>
                    <a:pt x="1309979" y="639965"/>
                  </a:lnTo>
                  <a:lnTo>
                    <a:pt x="1351368" y="649452"/>
                  </a:lnTo>
                  <a:lnTo>
                    <a:pt x="1370418" y="653122"/>
                  </a:lnTo>
                  <a:lnTo>
                    <a:pt x="1393952" y="658355"/>
                  </a:lnTo>
                  <a:lnTo>
                    <a:pt x="1414792" y="666750"/>
                  </a:lnTo>
                  <a:lnTo>
                    <a:pt x="1425778" y="679869"/>
                  </a:lnTo>
                  <a:lnTo>
                    <a:pt x="1421384" y="699731"/>
                  </a:lnTo>
                  <a:lnTo>
                    <a:pt x="1401584" y="710590"/>
                  </a:lnTo>
                  <a:lnTo>
                    <a:pt x="1373301" y="713244"/>
                  </a:lnTo>
                  <a:lnTo>
                    <a:pt x="1343444" y="708456"/>
                  </a:lnTo>
                  <a:lnTo>
                    <a:pt x="1327200" y="700036"/>
                  </a:lnTo>
                  <a:lnTo>
                    <a:pt x="1317104" y="689000"/>
                  </a:lnTo>
                  <a:lnTo>
                    <a:pt x="1311922" y="679386"/>
                  </a:lnTo>
                  <a:lnTo>
                    <a:pt x="1310462" y="675271"/>
                  </a:lnTo>
                  <a:lnTo>
                    <a:pt x="1227048" y="699147"/>
                  </a:lnTo>
                  <a:lnTo>
                    <a:pt x="1262507" y="748906"/>
                  </a:lnTo>
                  <a:lnTo>
                    <a:pt x="1336992" y="779957"/>
                  </a:lnTo>
                  <a:lnTo>
                    <a:pt x="1382826" y="783323"/>
                  </a:lnTo>
                  <a:lnTo>
                    <a:pt x="1427861" y="777887"/>
                  </a:lnTo>
                  <a:lnTo>
                    <a:pt x="1467192" y="763130"/>
                  </a:lnTo>
                  <a:lnTo>
                    <a:pt x="1495933" y="738530"/>
                  </a:lnTo>
                  <a:lnTo>
                    <a:pt x="1509191" y="703567"/>
                  </a:lnTo>
                  <a:lnTo>
                    <a:pt x="1502244" y="652818"/>
                  </a:lnTo>
                  <a:lnTo>
                    <a:pt x="1477454" y="620636"/>
                  </a:lnTo>
                  <a:lnTo>
                    <a:pt x="1421549" y="594118"/>
                  </a:lnTo>
                  <a:lnTo>
                    <a:pt x="1359408" y="578929"/>
                  </a:lnTo>
                  <a:lnTo>
                    <a:pt x="1338694" y="571817"/>
                  </a:lnTo>
                  <a:lnTo>
                    <a:pt x="1327404" y="562241"/>
                  </a:lnTo>
                  <a:lnTo>
                    <a:pt x="1326565" y="542988"/>
                  </a:lnTo>
                  <a:lnTo>
                    <a:pt x="1342174" y="531025"/>
                  </a:lnTo>
                  <a:lnTo>
                    <a:pt x="1367015" y="526529"/>
                  </a:lnTo>
                  <a:lnTo>
                    <a:pt x="1393913" y="529691"/>
                  </a:lnTo>
                  <a:lnTo>
                    <a:pt x="1412595" y="538899"/>
                  </a:lnTo>
                  <a:lnTo>
                    <a:pt x="1422869" y="550672"/>
                  </a:lnTo>
                  <a:lnTo>
                    <a:pt x="1427200" y="560793"/>
                  </a:lnTo>
                  <a:lnTo>
                    <a:pt x="1428102" y="565099"/>
                  </a:lnTo>
                  <a:lnTo>
                    <a:pt x="1511046" y="540181"/>
                  </a:lnTo>
                  <a:close/>
                </a:path>
                <a:path w="1859280" h="908050">
                  <a:moveTo>
                    <a:pt x="1565033" y="12649"/>
                  </a:moveTo>
                  <a:lnTo>
                    <a:pt x="1562163" y="11137"/>
                  </a:lnTo>
                  <a:lnTo>
                    <a:pt x="1553235" y="7835"/>
                  </a:lnTo>
                  <a:lnTo>
                    <a:pt x="1537779" y="4572"/>
                  </a:lnTo>
                  <a:lnTo>
                    <a:pt x="1515300" y="3213"/>
                  </a:lnTo>
                  <a:lnTo>
                    <a:pt x="1470088" y="11163"/>
                  </a:lnTo>
                  <a:lnTo>
                    <a:pt x="1440903" y="28130"/>
                  </a:lnTo>
                  <a:lnTo>
                    <a:pt x="1425244" y="44996"/>
                  </a:lnTo>
                  <a:lnTo>
                    <a:pt x="1420583" y="52628"/>
                  </a:lnTo>
                  <a:lnTo>
                    <a:pt x="1420329" y="7569"/>
                  </a:lnTo>
                  <a:lnTo>
                    <a:pt x="1333792" y="7569"/>
                  </a:lnTo>
                  <a:lnTo>
                    <a:pt x="1333792" y="319697"/>
                  </a:lnTo>
                  <a:lnTo>
                    <a:pt x="1422996" y="319697"/>
                  </a:lnTo>
                  <a:lnTo>
                    <a:pt x="1422806" y="158165"/>
                  </a:lnTo>
                  <a:lnTo>
                    <a:pt x="1423060" y="141249"/>
                  </a:lnTo>
                  <a:lnTo>
                    <a:pt x="1436649" y="99225"/>
                  </a:lnTo>
                  <a:lnTo>
                    <a:pt x="1481988" y="73723"/>
                  </a:lnTo>
                  <a:lnTo>
                    <a:pt x="1501571" y="73253"/>
                  </a:lnTo>
                  <a:lnTo>
                    <a:pt x="1517078" y="77063"/>
                  </a:lnTo>
                  <a:lnTo>
                    <a:pt x="1527263" y="81813"/>
                  </a:lnTo>
                  <a:lnTo>
                    <a:pt x="1530934" y="84137"/>
                  </a:lnTo>
                  <a:lnTo>
                    <a:pt x="1565033" y="12649"/>
                  </a:lnTo>
                  <a:close/>
                </a:path>
                <a:path w="1859280" h="908050">
                  <a:moveTo>
                    <a:pt x="1859102" y="190842"/>
                  </a:moveTo>
                  <a:lnTo>
                    <a:pt x="1859089" y="190334"/>
                  </a:lnTo>
                  <a:lnTo>
                    <a:pt x="1859026" y="178066"/>
                  </a:lnTo>
                  <a:lnTo>
                    <a:pt x="1856841" y="146583"/>
                  </a:lnTo>
                  <a:lnTo>
                    <a:pt x="1853526" y="128422"/>
                  </a:lnTo>
                  <a:lnTo>
                    <a:pt x="1849564" y="106654"/>
                  </a:lnTo>
                  <a:lnTo>
                    <a:pt x="1834261" y="68541"/>
                  </a:lnTo>
                  <a:lnTo>
                    <a:pt x="1831987" y="65570"/>
                  </a:lnTo>
                  <a:lnTo>
                    <a:pt x="1811159" y="38265"/>
                  </a:lnTo>
                  <a:lnTo>
                    <a:pt x="1782864" y="17056"/>
                  </a:lnTo>
                  <a:lnTo>
                    <a:pt x="1770976" y="12788"/>
                  </a:lnTo>
                  <a:lnTo>
                    <a:pt x="1770976" y="128422"/>
                  </a:lnTo>
                  <a:lnTo>
                    <a:pt x="1641703" y="128422"/>
                  </a:lnTo>
                  <a:lnTo>
                    <a:pt x="1648193" y="104495"/>
                  </a:lnTo>
                  <a:lnTo>
                    <a:pt x="1661439" y="84518"/>
                  </a:lnTo>
                  <a:lnTo>
                    <a:pt x="1681251" y="70751"/>
                  </a:lnTo>
                  <a:lnTo>
                    <a:pt x="1706778" y="65570"/>
                  </a:lnTo>
                  <a:lnTo>
                    <a:pt x="1734464" y="70751"/>
                  </a:lnTo>
                  <a:lnTo>
                    <a:pt x="1753946" y="84810"/>
                  </a:lnTo>
                  <a:lnTo>
                    <a:pt x="1765896" y="104965"/>
                  </a:lnTo>
                  <a:lnTo>
                    <a:pt x="1770976" y="128422"/>
                  </a:lnTo>
                  <a:lnTo>
                    <a:pt x="1770976" y="12788"/>
                  </a:lnTo>
                  <a:lnTo>
                    <a:pt x="1748142" y="4572"/>
                  </a:lnTo>
                  <a:lnTo>
                    <a:pt x="1705711" y="482"/>
                  </a:lnTo>
                  <a:lnTo>
                    <a:pt x="1667357" y="4368"/>
                  </a:lnTo>
                  <a:lnTo>
                    <a:pt x="1600504" y="37947"/>
                  </a:lnTo>
                  <a:lnTo>
                    <a:pt x="1573149" y="69303"/>
                  </a:lnTo>
                  <a:lnTo>
                    <a:pt x="1554670" y="112941"/>
                  </a:lnTo>
                  <a:lnTo>
                    <a:pt x="1549184" y="162953"/>
                  </a:lnTo>
                  <a:lnTo>
                    <a:pt x="1554797" y="211429"/>
                  </a:lnTo>
                  <a:lnTo>
                    <a:pt x="1569643" y="250456"/>
                  </a:lnTo>
                  <a:lnTo>
                    <a:pt x="1594040" y="282003"/>
                  </a:lnTo>
                  <a:lnTo>
                    <a:pt x="1625282" y="305536"/>
                  </a:lnTo>
                  <a:lnTo>
                    <a:pt x="1663738" y="320332"/>
                  </a:lnTo>
                  <a:lnTo>
                    <a:pt x="1709724" y="325678"/>
                  </a:lnTo>
                  <a:lnTo>
                    <a:pt x="1777593" y="314883"/>
                  </a:lnTo>
                  <a:lnTo>
                    <a:pt x="1820913" y="290410"/>
                  </a:lnTo>
                  <a:lnTo>
                    <a:pt x="1843836" y="265772"/>
                  </a:lnTo>
                  <a:lnTo>
                    <a:pt x="1849793" y="255828"/>
                  </a:lnTo>
                  <a:lnTo>
                    <a:pt x="1850555" y="254558"/>
                  </a:lnTo>
                  <a:lnTo>
                    <a:pt x="1775002" y="220014"/>
                  </a:lnTo>
                  <a:lnTo>
                    <a:pt x="1771484" y="225615"/>
                  </a:lnTo>
                  <a:lnTo>
                    <a:pt x="1759902" y="237921"/>
                  </a:lnTo>
                  <a:lnTo>
                    <a:pt x="1738680" y="250240"/>
                  </a:lnTo>
                  <a:lnTo>
                    <a:pt x="1706219" y="255828"/>
                  </a:lnTo>
                  <a:lnTo>
                    <a:pt x="1682470" y="250850"/>
                  </a:lnTo>
                  <a:lnTo>
                    <a:pt x="1662099" y="237096"/>
                  </a:lnTo>
                  <a:lnTo>
                    <a:pt x="1647482" y="216331"/>
                  </a:lnTo>
                  <a:lnTo>
                    <a:pt x="1640954" y="190334"/>
                  </a:lnTo>
                  <a:lnTo>
                    <a:pt x="1776501" y="190334"/>
                  </a:lnTo>
                  <a:lnTo>
                    <a:pt x="1859102" y="1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164B6A5-B02B-425C-EC3C-4D60859B1A7F}"/>
              </a:ext>
            </a:extLst>
          </p:cNvPr>
          <p:cNvSpPr txBox="1"/>
          <p:nvPr/>
        </p:nvSpPr>
        <p:spPr>
          <a:xfrm>
            <a:off x="6110884" y="8398634"/>
            <a:ext cx="10192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Reach out to us at </a:t>
            </a:r>
            <a:r>
              <a:rPr kumimoji="0" lang="en-US" sz="3200" b="0" i="1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campus@squareyards.com</a:t>
            </a:r>
          </a:p>
        </p:txBody>
      </p:sp>
    </p:spTree>
    <p:extLst>
      <p:ext uri="{BB962C8B-B14F-4D97-AF65-F5344CB8AC3E}">
        <p14:creationId xmlns:p14="http://schemas.microsoft.com/office/powerpoint/2010/main" val="2164973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2353</TotalTime>
  <Words>1346</Words>
  <Application>Microsoft Office PowerPoint</Application>
  <PresentationFormat>Custom</PresentationFormat>
  <Paragraphs>318</Paragraphs>
  <Slides>28</Slides>
  <Notes>28</Notes>
  <HiddenSlides>0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Aptos</vt:lpstr>
      <vt:lpstr>Aptos Black</vt:lpstr>
      <vt:lpstr>Aptos SemiBold</vt:lpstr>
      <vt:lpstr>Arial</vt:lpstr>
      <vt:lpstr>Arial Black</vt:lpstr>
      <vt:lpstr>Calibri</vt:lpstr>
      <vt:lpstr>Calibri Light</vt:lpstr>
      <vt:lpstr>Graphik</vt:lpstr>
      <vt:lpstr>Tahoma</vt:lpstr>
      <vt:lpstr>Times New Roman</vt:lpstr>
      <vt:lpstr>Verdana</vt:lpstr>
      <vt:lpstr>Office Theme</vt:lpstr>
      <vt:lpstr>1_Office Theme</vt:lpstr>
      <vt:lpstr>PowerPoint Presentation</vt:lpstr>
      <vt:lpstr>PowerPoint Presentation</vt:lpstr>
      <vt:lpstr>India Real Estate: The Largest and Last Unorganized Trillion Dollar Opportunity in the World</vt:lpstr>
      <vt:lpstr>PowerPoint Presentation</vt:lpstr>
      <vt:lpstr>India Buys Home Every 30 Minutes From Square Yards</vt:lpstr>
      <vt:lpstr>Square Yards is the largest integrated PropTech player with various offerings</vt:lpstr>
      <vt:lpstr>Square Yards stands out as a rare Consumer Tech startup delivering both high growth and high margins</vt:lpstr>
      <vt:lpstr>Entire Consumer Journey Across Lifecycle in an Integrated Platform</vt:lpstr>
      <vt:lpstr>Square Yards Targets IPO Within the Next 12–18 Months</vt:lpstr>
      <vt:lpstr>Our Accomplishments</vt:lpstr>
      <vt:lpstr>PowerPoint Presentation</vt:lpstr>
      <vt:lpstr>7 ingredients of Growth </vt:lpstr>
      <vt:lpstr>Culture of Growth: The Tools (1/3)</vt:lpstr>
      <vt:lpstr>Culture of Growth: The Tools (2/3)</vt:lpstr>
      <vt:lpstr>PowerPoint Presentation</vt:lpstr>
      <vt:lpstr>PowerPoint Presentation</vt:lpstr>
      <vt:lpstr>Our Ethos</vt:lpstr>
      <vt:lpstr>Our Festivals: Annual Retreat &amp; Fire Fest</vt:lpstr>
      <vt:lpstr>Work Play Party: All Hardest</vt:lpstr>
      <vt:lpstr>Our Dollar Day: Incentive Disbursement Celebration</vt:lpstr>
      <vt:lpstr>PowerPoint Presentation</vt:lpstr>
      <vt:lpstr>Hiring Process</vt:lpstr>
      <vt:lpstr>PowerPoint Presentation</vt:lpstr>
      <vt:lpstr>Benefits &amp; Perks</vt:lpstr>
      <vt:lpstr>PowerPoint Presentation</vt:lpstr>
      <vt:lpstr>Our People: Proof of Long-Term Growth</vt:lpstr>
      <vt:lpstr>Why Square Yards?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SQY-User</dc:creator>
  <cp:lastModifiedBy>SY HR-Talent Acquisition</cp:lastModifiedBy>
  <cp:revision>49</cp:revision>
  <dcterms:created xsi:type="dcterms:W3CDTF">2026-02-16T11:34:38Z</dcterms:created>
  <dcterms:modified xsi:type="dcterms:W3CDTF">2026-09-15T05:33:14Z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2026-02-16T00:00:00Z</vt:filetime>
  </property>
  <property fmtid="{D5CDD505-2E9C-101B-9397-08002B2CF9AE}" pid="3" name="Producer">
    <vt:lpwstr>Adobe XD</vt:lpwstr>
  </property>
  <property fmtid="{D5CDD505-2E9C-101B-9397-08002B2CF9AE}" pid="4" name="LastSaved">
    <vt:filetime>2026-02-16T00:00:00Z</vt:filetime>
  </property>
</Properties>
</file>